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56" r:id="rId2"/>
    <p:sldId id="257" r:id="rId3"/>
    <p:sldId id="258" r:id="rId4"/>
    <p:sldId id="259" r:id="rId5"/>
    <p:sldId id="271" r:id="rId6"/>
    <p:sldId id="272" r:id="rId7"/>
    <p:sldId id="274" r:id="rId8"/>
    <p:sldId id="262" r:id="rId9"/>
    <p:sldId id="260" r:id="rId10"/>
    <p:sldId id="277" r:id="rId11"/>
    <p:sldId id="278" r:id="rId12"/>
    <p:sldId id="279" r:id="rId13"/>
    <p:sldId id="261" r:id="rId14"/>
    <p:sldId id="281" r:id="rId15"/>
    <p:sldId id="264" r:id="rId16"/>
    <p:sldId id="280" r:id="rId17"/>
    <p:sldId id="283" r:id="rId18"/>
    <p:sldId id="267" r:id="rId19"/>
    <p:sldId id="270" r:id="rId20"/>
  </p:sldIdLst>
  <p:sldSz cx="9144000" cy="6858000" type="screen4x3"/>
  <p:notesSz cx="6662738" cy="9906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0" userDrawn="1">
          <p15:clr>
            <a:srgbClr val="A4A3A4"/>
          </p15:clr>
        </p15:guide>
        <p15:guide id="2" pos="2099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98989"/>
    <a:srgbClr val="5B5647"/>
    <a:srgbClr val="9A1D2B"/>
    <a:srgbClr val="BF2F37"/>
    <a:srgbClr val="AAA49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200" autoAdjust="0"/>
    <p:restoredTop sz="80783" autoAdjust="0"/>
  </p:normalViewPr>
  <p:slideViewPr>
    <p:cSldViewPr>
      <p:cViewPr varScale="1">
        <p:scale>
          <a:sx n="57" d="100"/>
          <a:sy n="57" d="100"/>
        </p:scale>
        <p:origin x="1788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3822" y="108"/>
      </p:cViewPr>
      <p:guideLst>
        <p:guide orient="horz" pos="3120"/>
        <p:guide pos="209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ICBC\Desktop\Agency~coverage%20-%20&#20381;&#25454;&#23646;&#24615;&#20540;&#21010;&#20998;&#30340;&#33410;&#28857;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8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altLang="zh-CN" sz="2800" b="1" dirty="0" smtClean="0">
                <a:solidFill>
                  <a:sysClr val="windowText" lastClr="000000"/>
                </a:solidFill>
              </a:rPr>
              <a:t>Geographical coverage of agencies</a:t>
            </a:r>
            <a:endParaRPr lang="en-US" altLang="zh-CN" sz="2800" b="1" dirty="0">
              <a:solidFill>
                <a:sysClr val="windowText" lastClr="000000"/>
              </a:solidFill>
            </a:endParaRPr>
          </a:p>
        </c:rich>
      </c:tx>
      <c:layout>
        <c:manualLayout>
          <c:xMode val="edge"/>
          <c:yMode val="edge"/>
          <c:x val="0.20717165188490141"/>
          <c:y val="4.023096416437214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6460645958729928"/>
          <c:y val="0.19692218772583389"/>
          <c:w val="0.4569632863390673"/>
          <c:h val="0.77075254054902842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Agency coverage</c:v>
                </c:pt>
              </c:strCache>
            </c:strRef>
          </c:tx>
          <c:dPt>
            <c:idx val="0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chemeClr val="accent6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estFit"/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Sheet1!$A$2:$A$5</c:f>
              <c:strCache>
                <c:ptCount val="4"/>
                <c:pt idx="0">
                  <c:v>less than 1 district in Shanghai</c:v>
                </c:pt>
                <c:pt idx="1">
                  <c:v>1-3 districts in Shanghai</c:v>
                </c:pt>
                <c:pt idx="2">
                  <c:v>4 or more districts in Shanghai</c:v>
                </c:pt>
                <c:pt idx="3">
                  <c:v>more than 1 city in China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3</c:v>
                </c:pt>
                <c:pt idx="1">
                  <c:v>6</c:v>
                </c:pt>
                <c:pt idx="2">
                  <c:v>1</c:v>
                </c:pt>
                <c:pt idx="3">
                  <c:v>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71646742509403727"/>
          <c:y val="0.43569865171702787"/>
          <c:w val="0.24667683072638436"/>
          <c:h val="0.2039331103783701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E981572-83FA-4976-9C57-AE011B715086}" type="doc">
      <dgm:prSet loTypeId="urn:microsoft.com/office/officeart/2005/8/layout/funnel1" loCatId="process" qsTypeId="urn:microsoft.com/office/officeart/2005/8/quickstyle/simple3" qsCatId="simple" csTypeId="urn:microsoft.com/office/officeart/2005/8/colors/colorful2" csCatId="colorful" phldr="1"/>
      <dgm:spPr/>
      <dgm:t>
        <a:bodyPr/>
        <a:lstStyle/>
        <a:p>
          <a:endParaRPr lang="zh-CN" altLang="en-US"/>
        </a:p>
      </dgm:t>
    </dgm:pt>
    <dgm:pt modelId="{44CD36F1-278B-4B9A-99E1-BABCDED4A5C6}">
      <dgm:prSet phldrT="[文本]" custT="1"/>
      <dgm:spPr/>
      <dgm:t>
        <a:bodyPr/>
        <a:lstStyle/>
        <a:p>
          <a:r>
            <a:rPr lang="en-GB" altLang="zh-CN" sz="2000" dirty="0" smtClean="0"/>
            <a:t>purchaser</a:t>
          </a:r>
          <a:endParaRPr lang="zh-CN" altLang="en-US" sz="2000" dirty="0"/>
        </a:p>
      </dgm:t>
    </dgm:pt>
    <dgm:pt modelId="{F00F0A6C-DF08-470A-A095-98AC2A9F72C0}" type="parTrans" cxnId="{890D8345-53CF-4B17-9226-94452C8DBB97}">
      <dgm:prSet/>
      <dgm:spPr/>
      <dgm:t>
        <a:bodyPr/>
        <a:lstStyle/>
        <a:p>
          <a:endParaRPr lang="zh-CN" altLang="en-US"/>
        </a:p>
      </dgm:t>
    </dgm:pt>
    <dgm:pt modelId="{A24A7017-925A-479D-AB4F-33B610CA50D4}" type="sibTrans" cxnId="{890D8345-53CF-4B17-9226-94452C8DBB97}">
      <dgm:prSet/>
      <dgm:spPr/>
      <dgm:t>
        <a:bodyPr/>
        <a:lstStyle/>
        <a:p>
          <a:endParaRPr lang="zh-CN" altLang="en-US"/>
        </a:p>
      </dgm:t>
    </dgm:pt>
    <dgm:pt modelId="{E41E0BC6-36A9-40F5-AD09-5C96603F61CB}">
      <dgm:prSet phldrT="[文本]" custT="1"/>
      <dgm:spPr/>
      <dgm:t>
        <a:bodyPr/>
        <a:lstStyle/>
        <a:p>
          <a:r>
            <a:rPr lang="en-GB" altLang="zh-CN" sz="2000" dirty="0" smtClean="0"/>
            <a:t>provider</a:t>
          </a:r>
          <a:endParaRPr lang="zh-CN" altLang="en-US" sz="2000" dirty="0"/>
        </a:p>
      </dgm:t>
    </dgm:pt>
    <dgm:pt modelId="{E170F9BC-519C-4719-955A-3E939AD8F9B8}" type="parTrans" cxnId="{86B57C1D-A452-4388-A239-34ADC153B484}">
      <dgm:prSet/>
      <dgm:spPr/>
      <dgm:t>
        <a:bodyPr/>
        <a:lstStyle/>
        <a:p>
          <a:endParaRPr lang="zh-CN" altLang="en-US"/>
        </a:p>
      </dgm:t>
    </dgm:pt>
    <dgm:pt modelId="{BA083B37-28D5-478A-B143-2D4A5E9078D3}" type="sibTrans" cxnId="{86B57C1D-A452-4388-A239-34ADC153B484}">
      <dgm:prSet/>
      <dgm:spPr/>
      <dgm:t>
        <a:bodyPr/>
        <a:lstStyle/>
        <a:p>
          <a:endParaRPr lang="zh-CN" altLang="en-US"/>
        </a:p>
      </dgm:t>
    </dgm:pt>
    <dgm:pt modelId="{E7D1E457-6C8D-404D-932D-1712EA86426D}">
      <dgm:prSet phldrT="[文本]" custT="1"/>
      <dgm:spPr/>
      <dgm:t>
        <a:bodyPr/>
        <a:lstStyle/>
        <a:p>
          <a:r>
            <a:rPr lang="en-GB" altLang="zh-CN" sz="2000" dirty="0" smtClean="0"/>
            <a:t>user/ carer</a:t>
          </a:r>
          <a:endParaRPr lang="zh-CN" altLang="en-US" sz="2000" dirty="0"/>
        </a:p>
      </dgm:t>
    </dgm:pt>
    <dgm:pt modelId="{368FC6DB-17E1-4329-8B23-A1C5EF8BC3DB}" type="parTrans" cxnId="{B97E0CF0-3C71-42C1-AA9B-DEB01A9C2AE7}">
      <dgm:prSet/>
      <dgm:spPr/>
      <dgm:t>
        <a:bodyPr/>
        <a:lstStyle/>
        <a:p>
          <a:endParaRPr lang="zh-CN" altLang="en-US"/>
        </a:p>
      </dgm:t>
    </dgm:pt>
    <dgm:pt modelId="{95C8CF78-095C-4424-9C1E-DF18EFF1BCBE}" type="sibTrans" cxnId="{B97E0CF0-3C71-42C1-AA9B-DEB01A9C2AE7}">
      <dgm:prSet/>
      <dgm:spPr/>
      <dgm:t>
        <a:bodyPr/>
        <a:lstStyle/>
        <a:p>
          <a:endParaRPr lang="zh-CN" altLang="en-US"/>
        </a:p>
      </dgm:t>
    </dgm:pt>
    <dgm:pt modelId="{8D02AA2F-D05A-4053-8BAC-BFBBA20F61F7}">
      <dgm:prSet phldrT="[文本]" custT="1"/>
      <dgm:spPr/>
      <dgm:t>
        <a:bodyPr/>
        <a:lstStyle/>
        <a:p>
          <a:r>
            <a:rPr lang="en-GB" altLang="zh-CN" sz="2000" b="1" dirty="0" smtClean="0"/>
            <a:t>Service providers &amp; local regulators</a:t>
          </a:r>
        </a:p>
        <a:p>
          <a:r>
            <a:rPr lang="en-US" altLang="zh-CN" sz="2000" b="1" dirty="0" smtClean="0"/>
            <a:t>                               (purchasers)</a:t>
          </a:r>
          <a:endParaRPr lang="zh-CN" altLang="en-US" sz="2000" b="1" dirty="0"/>
        </a:p>
      </dgm:t>
    </dgm:pt>
    <dgm:pt modelId="{2DF9AB91-DB85-4026-84B5-008096A44B76}" type="sibTrans" cxnId="{E333F409-7C6F-4200-A88B-B1139FE54A71}">
      <dgm:prSet/>
      <dgm:spPr/>
      <dgm:t>
        <a:bodyPr/>
        <a:lstStyle/>
        <a:p>
          <a:endParaRPr lang="zh-CN" altLang="en-US"/>
        </a:p>
      </dgm:t>
    </dgm:pt>
    <dgm:pt modelId="{E613B30D-3A6E-474E-BB4E-5273DC52599A}" type="parTrans" cxnId="{E333F409-7C6F-4200-A88B-B1139FE54A71}">
      <dgm:prSet/>
      <dgm:spPr/>
      <dgm:t>
        <a:bodyPr/>
        <a:lstStyle/>
        <a:p>
          <a:endParaRPr lang="zh-CN" altLang="en-US"/>
        </a:p>
      </dgm:t>
    </dgm:pt>
    <dgm:pt modelId="{C819776E-01FF-4DE2-9FB8-CC51B038FC58}" type="pres">
      <dgm:prSet presAssocID="{AE981572-83FA-4976-9C57-AE011B715086}" presName="Name0" presStyleCnt="0">
        <dgm:presLayoutVars>
          <dgm:chMax val="4"/>
          <dgm:resizeHandles val="exact"/>
        </dgm:presLayoutVars>
      </dgm:prSet>
      <dgm:spPr/>
      <dgm:t>
        <a:bodyPr/>
        <a:lstStyle/>
        <a:p>
          <a:endParaRPr lang="zh-CN" altLang="en-US"/>
        </a:p>
      </dgm:t>
    </dgm:pt>
    <dgm:pt modelId="{70DBE464-2BD2-41A2-BFA5-63404B54A686}" type="pres">
      <dgm:prSet presAssocID="{AE981572-83FA-4976-9C57-AE011B715086}" presName="ellipse" presStyleLbl="trBgShp" presStyleIdx="0" presStyleCnt="1"/>
      <dgm:spPr/>
    </dgm:pt>
    <dgm:pt modelId="{27940D9F-A3AA-4206-90A9-AFEB905ADF57}" type="pres">
      <dgm:prSet presAssocID="{AE981572-83FA-4976-9C57-AE011B715086}" presName="arrow1" presStyleLbl="fgShp" presStyleIdx="0" presStyleCnt="1"/>
      <dgm:spPr/>
    </dgm:pt>
    <dgm:pt modelId="{D84F5D9E-A274-486A-A51A-A247566E18A8}" type="pres">
      <dgm:prSet presAssocID="{AE981572-83FA-4976-9C57-AE011B715086}" presName="rectangle" presStyleLbl="revTx" presStyleIdx="0" presStyleCnt="1" custScaleX="165816" custScaleY="129982" custLinFactNeighborY="43876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7E9D542F-8B49-4558-B1D0-D92F3C337355}" type="pres">
      <dgm:prSet presAssocID="{E41E0BC6-36A9-40F5-AD09-5C96603F61CB}" presName="item1" presStyleLbl="node1" presStyleIdx="0" presStyleCnt="3" custScaleX="105998" custScaleY="109878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338E0A87-2524-4023-8305-6EFC84DE5DA5}" type="pres">
      <dgm:prSet presAssocID="{E7D1E457-6C8D-404D-932D-1712EA86426D}" presName="item2" presStyleLbl="node1" presStyleIdx="1" presStyleCnt="3" custScaleX="105998" custScaleY="109878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A8C1FFB7-5917-4882-A55C-F21C0B3590B7}" type="pres">
      <dgm:prSet presAssocID="{8D02AA2F-D05A-4053-8BAC-BFBBA20F61F7}" presName="item3" presStyleLbl="node1" presStyleIdx="2" presStyleCnt="3" custScaleX="105998" custScaleY="109878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5A0B7825-C9C2-4FD9-97DE-6DB4889CD39D}" type="pres">
      <dgm:prSet presAssocID="{AE981572-83FA-4976-9C57-AE011B715086}" presName="funnel" presStyleLbl="trAlignAcc1" presStyleIdx="0" presStyleCnt="1"/>
      <dgm:spPr/>
    </dgm:pt>
  </dgm:ptLst>
  <dgm:cxnLst>
    <dgm:cxn modelId="{890D8345-53CF-4B17-9226-94452C8DBB97}" srcId="{AE981572-83FA-4976-9C57-AE011B715086}" destId="{44CD36F1-278B-4B9A-99E1-BABCDED4A5C6}" srcOrd="0" destOrd="0" parTransId="{F00F0A6C-DF08-470A-A095-98AC2A9F72C0}" sibTransId="{A24A7017-925A-479D-AB4F-33B610CA50D4}"/>
    <dgm:cxn modelId="{6FEF001C-DB04-49D7-8DA3-2482957571C5}" type="presOf" srcId="{8D02AA2F-D05A-4053-8BAC-BFBBA20F61F7}" destId="{D84F5D9E-A274-486A-A51A-A247566E18A8}" srcOrd="0" destOrd="0" presId="urn:microsoft.com/office/officeart/2005/8/layout/funnel1"/>
    <dgm:cxn modelId="{B97E0CF0-3C71-42C1-AA9B-DEB01A9C2AE7}" srcId="{AE981572-83FA-4976-9C57-AE011B715086}" destId="{E7D1E457-6C8D-404D-932D-1712EA86426D}" srcOrd="2" destOrd="0" parTransId="{368FC6DB-17E1-4329-8B23-A1C5EF8BC3DB}" sibTransId="{95C8CF78-095C-4424-9C1E-DF18EFF1BCBE}"/>
    <dgm:cxn modelId="{0E957496-8D1B-4617-948A-C5528EFD266A}" type="presOf" srcId="{44CD36F1-278B-4B9A-99E1-BABCDED4A5C6}" destId="{A8C1FFB7-5917-4882-A55C-F21C0B3590B7}" srcOrd="0" destOrd="0" presId="urn:microsoft.com/office/officeart/2005/8/layout/funnel1"/>
    <dgm:cxn modelId="{E333F409-7C6F-4200-A88B-B1139FE54A71}" srcId="{AE981572-83FA-4976-9C57-AE011B715086}" destId="{8D02AA2F-D05A-4053-8BAC-BFBBA20F61F7}" srcOrd="3" destOrd="0" parTransId="{E613B30D-3A6E-474E-BB4E-5273DC52599A}" sibTransId="{2DF9AB91-DB85-4026-84B5-008096A44B76}"/>
    <dgm:cxn modelId="{98D1CE01-3F5C-4A39-997C-D79820C75CBF}" type="presOf" srcId="{AE981572-83FA-4976-9C57-AE011B715086}" destId="{C819776E-01FF-4DE2-9FB8-CC51B038FC58}" srcOrd="0" destOrd="0" presId="urn:microsoft.com/office/officeart/2005/8/layout/funnel1"/>
    <dgm:cxn modelId="{1B5780C5-F328-4519-B7C3-C9DBF0377EB2}" type="presOf" srcId="{E41E0BC6-36A9-40F5-AD09-5C96603F61CB}" destId="{338E0A87-2524-4023-8305-6EFC84DE5DA5}" srcOrd="0" destOrd="0" presId="urn:microsoft.com/office/officeart/2005/8/layout/funnel1"/>
    <dgm:cxn modelId="{86B57C1D-A452-4388-A239-34ADC153B484}" srcId="{AE981572-83FA-4976-9C57-AE011B715086}" destId="{E41E0BC6-36A9-40F5-AD09-5C96603F61CB}" srcOrd="1" destOrd="0" parTransId="{E170F9BC-519C-4719-955A-3E939AD8F9B8}" sibTransId="{BA083B37-28D5-478A-B143-2D4A5E9078D3}"/>
    <dgm:cxn modelId="{4FB261F0-5A49-44CA-8CC5-3CB5980D68B2}" type="presOf" srcId="{E7D1E457-6C8D-404D-932D-1712EA86426D}" destId="{7E9D542F-8B49-4558-B1D0-D92F3C337355}" srcOrd="0" destOrd="0" presId="urn:microsoft.com/office/officeart/2005/8/layout/funnel1"/>
    <dgm:cxn modelId="{770F3129-BEB6-4923-8F4D-FA286B0FA1AA}" type="presParOf" srcId="{C819776E-01FF-4DE2-9FB8-CC51B038FC58}" destId="{70DBE464-2BD2-41A2-BFA5-63404B54A686}" srcOrd="0" destOrd="0" presId="urn:microsoft.com/office/officeart/2005/8/layout/funnel1"/>
    <dgm:cxn modelId="{426EA1C2-C4FE-4CA9-9F83-2A4317C57B41}" type="presParOf" srcId="{C819776E-01FF-4DE2-9FB8-CC51B038FC58}" destId="{27940D9F-A3AA-4206-90A9-AFEB905ADF57}" srcOrd="1" destOrd="0" presId="urn:microsoft.com/office/officeart/2005/8/layout/funnel1"/>
    <dgm:cxn modelId="{1CDB16BF-E755-43B9-97CB-2EA249A032F0}" type="presParOf" srcId="{C819776E-01FF-4DE2-9FB8-CC51B038FC58}" destId="{D84F5D9E-A274-486A-A51A-A247566E18A8}" srcOrd="2" destOrd="0" presId="urn:microsoft.com/office/officeart/2005/8/layout/funnel1"/>
    <dgm:cxn modelId="{7F74D197-2D56-40C5-9826-93854CB3452E}" type="presParOf" srcId="{C819776E-01FF-4DE2-9FB8-CC51B038FC58}" destId="{7E9D542F-8B49-4558-B1D0-D92F3C337355}" srcOrd="3" destOrd="0" presId="urn:microsoft.com/office/officeart/2005/8/layout/funnel1"/>
    <dgm:cxn modelId="{DF76AE8B-3E58-4BF8-88EC-A507051B04E2}" type="presParOf" srcId="{C819776E-01FF-4DE2-9FB8-CC51B038FC58}" destId="{338E0A87-2524-4023-8305-6EFC84DE5DA5}" srcOrd="4" destOrd="0" presId="urn:microsoft.com/office/officeart/2005/8/layout/funnel1"/>
    <dgm:cxn modelId="{8E7C92C8-C3BC-4535-B085-A5151078B17C}" type="presParOf" srcId="{C819776E-01FF-4DE2-9FB8-CC51B038FC58}" destId="{A8C1FFB7-5917-4882-A55C-F21C0B3590B7}" srcOrd="5" destOrd="0" presId="urn:microsoft.com/office/officeart/2005/8/layout/funnel1"/>
    <dgm:cxn modelId="{B06B103B-A69A-4CD2-88FA-0E40BD574EBA}" type="presParOf" srcId="{C819776E-01FF-4DE2-9FB8-CC51B038FC58}" destId="{5A0B7825-C9C2-4FD9-97DE-6DB4889CD39D}" srcOrd="6" destOrd="0" presId="urn:microsoft.com/office/officeart/2005/8/layout/funnel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6374F07-C827-4863-9A1B-3974754698CF}" type="doc">
      <dgm:prSet loTypeId="urn:microsoft.com/office/officeart/2005/8/layout/pyramid4" loCatId="relationship" qsTypeId="urn:microsoft.com/office/officeart/2005/8/quickstyle/simple1" qsCatId="simple" csTypeId="urn:microsoft.com/office/officeart/2005/8/colors/accent1_4" csCatId="accent1" phldr="1"/>
      <dgm:spPr/>
      <dgm:t>
        <a:bodyPr/>
        <a:lstStyle/>
        <a:p>
          <a:endParaRPr lang="zh-CN" altLang="en-US"/>
        </a:p>
      </dgm:t>
    </dgm:pt>
    <dgm:pt modelId="{E569CACD-4A9B-429D-82E6-AA2A085B88F9}">
      <dgm:prSet phldrT="[文本]" custT="1"/>
      <dgm:spPr/>
      <dgm:t>
        <a:bodyPr anchor="b" anchorCtr="1"/>
        <a:lstStyle/>
        <a:p>
          <a:endParaRPr lang="zh-CN" altLang="en-US" sz="2800" b="1" dirty="0"/>
        </a:p>
      </dgm:t>
    </dgm:pt>
    <dgm:pt modelId="{4CDEA076-5E7C-4408-B6CC-900AE67A6207}" type="parTrans" cxnId="{9E6B569E-A694-4D29-AB96-7C81634E3571}">
      <dgm:prSet/>
      <dgm:spPr/>
      <dgm:t>
        <a:bodyPr/>
        <a:lstStyle/>
        <a:p>
          <a:endParaRPr lang="zh-CN" altLang="en-US"/>
        </a:p>
      </dgm:t>
    </dgm:pt>
    <dgm:pt modelId="{D5530660-8A85-4BF8-A786-14BAF3DE8F8F}" type="sibTrans" cxnId="{9E6B569E-A694-4D29-AB96-7C81634E3571}">
      <dgm:prSet/>
      <dgm:spPr/>
      <dgm:t>
        <a:bodyPr/>
        <a:lstStyle/>
        <a:p>
          <a:endParaRPr lang="zh-CN" altLang="en-US"/>
        </a:p>
      </dgm:t>
    </dgm:pt>
    <dgm:pt modelId="{3F7FBDA7-6EE9-4376-B330-FB44A0E6E12D}">
      <dgm:prSet phldrT="[文本]" custT="1"/>
      <dgm:spPr/>
      <dgm:t>
        <a:bodyPr anchor="b" anchorCtr="1"/>
        <a:lstStyle/>
        <a:p>
          <a:endParaRPr lang="zh-CN" altLang="en-US" sz="2800" b="1" dirty="0"/>
        </a:p>
      </dgm:t>
    </dgm:pt>
    <dgm:pt modelId="{A0176246-7D9A-4936-8E20-E42959A66A8F}" type="parTrans" cxnId="{FA52CD49-D331-4104-B2D3-2AC5375D6B8B}">
      <dgm:prSet/>
      <dgm:spPr/>
      <dgm:t>
        <a:bodyPr/>
        <a:lstStyle/>
        <a:p>
          <a:endParaRPr lang="zh-CN" altLang="en-US"/>
        </a:p>
      </dgm:t>
    </dgm:pt>
    <dgm:pt modelId="{4281CB82-414F-4067-80DD-CBC053B8BE64}" type="sibTrans" cxnId="{FA52CD49-D331-4104-B2D3-2AC5375D6B8B}">
      <dgm:prSet/>
      <dgm:spPr/>
      <dgm:t>
        <a:bodyPr/>
        <a:lstStyle/>
        <a:p>
          <a:endParaRPr lang="zh-CN" altLang="en-US"/>
        </a:p>
      </dgm:t>
    </dgm:pt>
    <dgm:pt modelId="{E61B0F01-13AB-4CE6-9382-EF965FB9B262}">
      <dgm:prSet phldrT="[文本]"/>
      <dgm:spPr/>
      <dgm:t>
        <a:bodyPr/>
        <a:lstStyle/>
        <a:p>
          <a:r>
            <a:rPr lang="en-US" altLang="zh-CN" dirty="0" smtClean="0"/>
            <a:t>  </a:t>
          </a:r>
          <a:endParaRPr lang="zh-CN" altLang="en-US" dirty="0"/>
        </a:p>
      </dgm:t>
    </dgm:pt>
    <dgm:pt modelId="{B8DA8AED-48C0-4BCF-9EA9-FF51B3043C1B}" type="parTrans" cxnId="{39216EFC-4494-47E1-AB17-D95D406F7001}">
      <dgm:prSet/>
      <dgm:spPr/>
      <dgm:t>
        <a:bodyPr/>
        <a:lstStyle/>
        <a:p>
          <a:endParaRPr lang="zh-CN" altLang="en-US"/>
        </a:p>
      </dgm:t>
    </dgm:pt>
    <dgm:pt modelId="{6FABFD82-8C04-427E-A95B-B12335916001}" type="sibTrans" cxnId="{39216EFC-4494-47E1-AB17-D95D406F7001}">
      <dgm:prSet/>
      <dgm:spPr/>
      <dgm:t>
        <a:bodyPr/>
        <a:lstStyle/>
        <a:p>
          <a:endParaRPr lang="zh-CN" altLang="en-US"/>
        </a:p>
      </dgm:t>
    </dgm:pt>
    <dgm:pt modelId="{364C322A-9ACF-4967-8749-A93BBB862389}" type="pres">
      <dgm:prSet presAssocID="{A6374F07-C827-4863-9A1B-3974754698CF}" presName="compositeShape" presStyleCnt="0">
        <dgm:presLayoutVars>
          <dgm:chMax val="9"/>
          <dgm:dir/>
          <dgm:resizeHandles val="exact"/>
        </dgm:presLayoutVars>
      </dgm:prSet>
      <dgm:spPr/>
      <dgm:t>
        <a:bodyPr/>
        <a:lstStyle/>
        <a:p>
          <a:endParaRPr lang="zh-CN" altLang="en-US"/>
        </a:p>
      </dgm:t>
    </dgm:pt>
    <dgm:pt modelId="{FEB53972-0BC3-44CE-A846-6A22062A79EE}" type="pres">
      <dgm:prSet presAssocID="{A6374F07-C827-4863-9A1B-3974754698CF}" presName="triangle1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88B9F9CE-F923-4A81-AB68-A23C9E3AF981}" type="pres">
      <dgm:prSet presAssocID="{A6374F07-C827-4863-9A1B-3974754698CF}" presName="triangle2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5FCB6A38-551E-4C39-80B4-1B402969D0BB}" type="pres">
      <dgm:prSet presAssocID="{A6374F07-C827-4863-9A1B-3974754698CF}" presName="triangle3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E1E5C81C-5373-444C-BD0E-28419FCCB64D}" type="pres">
      <dgm:prSet presAssocID="{A6374F07-C827-4863-9A1B-3974754698CF}" presName="triangle4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</dgm:ptLst>
  <dgm:cxnLst>
    <dgm:cxn modelId="{FA52CD49-D331-4104-B2D3-2AC5375D6B8B}" srcId="{A6374F07-C827-4863-9A1B-3974754698CF}" destId="{3F7FBDA7-6EE9-4376-B330-FB44A0E6E12D}" srcOrd="1" destOrd="0" parTransId="{A0176246-7D9A-4936-8E20-E42959A66A8F}" sibTransId="{4281CB82-414F-4067-80DD-CBC053B8BE64}"/>
    <dgm:cxn modelId="{39216EFC-4494-47E1-AB17-D95D406F7001}" srcId="{A6374F07-C827-4863-9A1B-3974754698CF}" destId="{E61B0F01-13AB-4CE6-9382-EF965FB9B262}" srcOrd="2" destOrd="0" parTransId="{B8DA8AED-48C0-4BCF-9EA9-FF51B3043C1B}" sibTransId="{6FABFD82-8C04-427E-A95B-B12335916001}"/>
    <dgm:cxn modelId="{AD3F7521-8B45-43CE-9982-2718FEB13887}" type="presOf" srcId="{E61B0F01-13AB-4CE6-9382-EF965FB9B262}" destId="{5FCB6A38-551E-4C39-80B4-1B402969D0BB}" srcOrd="0" destOrd="0" presId="urn:microsoft.com/office/officeart/2005/8/layout/pyramid4"/>
    <dgm:cxn modelId="{F8DBA0D6-6D4D-4377-9506-40B0E1C2BD46}" type="presOf" srcId="{E569CACD-4A9B-429D-82E6-AA2A085B88F9}" destId="{FEB53972-0BC3-44CE-A846-6A22062A79EE}" srcOrd="0" destOrd="0" presId="urn:microsoft.com/office/officeart/2005/8/layout/pyramid4"/>
    <dgm:cxn modelId="{13F53751-23D3-4127-9692-5AA2AD1DC827}" type="presOf" srcId="{3F7FBDA7-6EE9-4376-B330-FB44A0E6E12D}" destId="{88B9F9CE-F923-4A81-AB68-A23C9E3AF981}" srcOrd="0" destOrd="0" presId="urn:microsoft.com/office/officeart/2005/8/layout/pyramid4"/>
    <dgm:cxn modelId="{9E6B569E-A694-4D29-AB96-7C81634E3571}" srcId="{A6374F07-C827-4863-9A1B-3974754698CF}" destId="{E569CACD-4A9B-429D-82E6-AA2A085B88F9}" srcOrd="0" destOrd="0" parTransId="{4CDEA076-5E7C-4408-B6CC-900AE67A6207}" sibTransId="{D5530660-8A85-4BF8-A786-14BAF3DE8F8F}"/>
    <dgm:cxn modelId="{C8C99AF1-F9BB-4CBD-B799-66A3699A75A1}" type="presOf" srcId="{A6374F07-C827-4863-9A1B-3974754698CF}" destId="{364C322A-9ACF-4967-8749-A93BBB862389}" srcOrd="0" destOrd="0" presId="urn:microsoft.com/office/officeart/2005/8/layout/pyramid4"/>
    <dgm:cxn modelId="{BF13E79A-FA04-4DF0-A4BF-3A02D72B7F8C}" type="presParOf" srcId="{364C322A-9ACF-4967-8749-A93BBB862389}" destId="{FEB53972-0BC3-44CE-A846-6A22062A79EE}" srcOrd="0" destOrd="0" presId="urn:microsoft.com/office/officeart/2005/8/layout/pyramid4"/>
    <dgm:cxn modelId="{9993CBA4-5DD5-42F2-8C91-9BAC0CDEF144}" type="presParOf" srcId="{364C322A-9ACF-4967-8749-A93BBB862389}" destId="{88B9F9CE-F923-4A81-AB68-A23C9E3AF981}" srcOrd="1" destOrd="0" presId="urn:microsoft.com/office/officeart/2005/8/layout/pyramid4"/>
    <dgm:cxn modelId="{E80FD185-EA3F-4911-9B62-E549F9F71997}" type="presParOf" srcId="{364C322A-9ACF-4967-8749-A93BBB862389}" destId="{5FCB6A38-551E-4C39-80B4-1B402969D0BB}" srcOrd="2" destOrd="0" presId="urn:microsoft.com/office/officeart/2005/8/layout/pyramid4"/>
    <dgm:cxn modelId="{1325CAF5-FDBD-404F-A573-6D7FE21B367D}" type="presParOf" srcId="{364C322A-9ACF-4967-8749-A93BBB862389}" destId="{E1E5C81C-5373-444C-BD0E-28419FCCB64D}" srcOrd="3" destOrd="0" presId="urn:microsoft.com/office/officeart/2005/8/layout/pyramid4"/>
  </dgm:cxnLst>
  <dgm:bg/>
  <dgm:whole/>
  <dgm:extLst>
    <a:ext uri="http://schemas.microsoft.com/office/drawing/2008/diagram">
      <dsp:dataModelExt xmlns:dsp="http://schemas.microsoft.com/office/drawing/2008/diagram" relId="rId10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0DBE464-2BD2-41A2-BFA5-63404B54A686}">
      <dsp:nvSpPr>
        <dsp:cNvPr id="0" name=""/>
        <dsp:cNvSpPr/>
      </dsp:nvSpPr>
      <dsp:spPr>
        <a:xfrm>
          <a:off x="1004631" y="94386"/>
          <a:ext cx="2863988" cy="994625"/>
        </a:xfrm>
        <a:prstGeom prst="ellipse">
          <a:avLst/>
        </a:prstGeom>
        <a:solidFill>
          <a:schemeClr val="accent2">
            <a:tint val="50000"/>
            <a:alpha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7940D9F-A3AA-4206-90A9-AFEB905ADF57}">
      <dsp:nvSpPr>
        <dsp:cNvPr id="0" name=""/>
        <dsp:cNvSpPr/>
      </dsp:nvSpPr>
      <dsp:spPr>
        <a:xfrm>
          <a:off x="2163547" y="2529886"/>
          <a:ext cx="555036" cy="355223"/>
        </a:xfrm>
        <a:prstGeom prst="downArrow">
          <a:avLst/>
        </a:prstGeom>
        <a:gradFill rotWithShape="0">
          <a:gsLst>
            <a:gs pos="0">
              <a:schemeClr val="accent2">
                <a:tint val="4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tint val="4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tint val="4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/>
      </dsp:style>
    </dsp:sp>
    <dsp:sp modelId="{D84F5D9E-A274-486A-A51A-A247566E18A8}">
      <dsp:nvSpPr>
        <dsp:cNvPr id="0" name=""/>
        <dsp:cNvSpPr/>
      </dsp:nvSpPr>
      <dsp:spPr>
        <a:xfrm>
          <a:off x="232251" y="2714218"/>
          <a:ext cx="4417629" cy="8657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altLang="zh-CN" sz="2000" b="1" kern="1200" dirty="0" smtClean="0"/>
            <a:t>Service providers &amp; local regulators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CN" sz="2000" b="1" kern="1200" dirty="0" smtClean="0"/>
            <a:t>                               (purchasers)</a:t>
          </a:r>
          <a:endParaRPr lang="zh-CN" altLang="en-US" sz="2000" b="1" kern="1200" dirty="0"/>
        </a:p>
      </dsp:txBody>
      <dsp:txXfrm>
        <a:off x="232251" y="2714218"/>
        <a:ext cx="4417629" cy="865737"/>
      </dsp:txXfrm>
    </dsp:sp>
    <dsp:sp modelId="{7E9D542F-8B49-4558-B1D0-D92F3C337355}">
      <dsp:nvSpPr>
        <dsp:cNvPr id="0" name=""/>
        <dsp:cNvSpPr/>
      </dsp:nvSpPr>
      <dsp:spPr>
        <a:xfrm>
          <a:off x="2015917" y="1116484"/>
          <a:ext cx="1058989" cy="1097753"/>
        </a:xfrm>
        <a:prstGeom prst="ellips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altLang="zh-CN" sz="2000" kern="1200" dirty="0" smtClean="0"/>
            <a:t>user/ carer</a:t>
          </a:r>
          <a:endParaRPr lang="zh-CN" altLang="en-US" sz="2000" kern="1200" dirty="0"/>
        </a:p>
      </dsp:txBody>
      <dsp:txXfrm>
        <a:off x="2171002" y="1277246"/>
        <a:ext cx="748819" cy="776229"/>
      </dsp:txXfrm>
    </dsp:sp>
    <dsp:sp modelId="{338E0A87-2524-4023-8305-6EFC84DE5DA5}">
      <dsp:nvSpPr>
        <dsp:cNvPr id="0" name=""/>
        <dsp:cNvSpPr/>
      </dsp:nvSpPr>
      <dsp:spPr>
        <a:xfrm>
          <a:off x="1301030" y="366963"/>
          <a:ext cx="1058989" cy="1097753"/>
        </a:xfrm>
        <a:prstGeom prst="ellipse">
          <a:avLst/>
        </a:prstGeom>
        <a:gradFill rotWithShape="0">
          <a:gsLst>
            <a:gs pos="0">
              <a:schemeClr val="accent2">
                <a:hueOff val="2340759"/>
                <a:satOff val="-2919"/>
                <a:lumOff val="686"/>
                <a:alphaOff val="0"/>
                <a:tint val="50000"/>
                <a:satMod val="300000"/>
              </a:schemeClr>
            </a:gs>
            <a:gs pos="35000">
              <a:schemeClr val="accent2">
                <a:hueOff val="2340759"/>
                <a:satOff val="-2919"/>
                <a:lumOff val="686"/>
                <a:alphaOff val="0"/>
                <a:tint val="37000"/>
                <a:satMod val="300000"/>
              </a:schemeClr>
            </a:gs>
            <a:gs pos="100000">
              <a:schemeClr val="accent2">
                <a:hueOff val="2340759"/>
                <a:satOff val="-2919"/>
                <a:lumOff val="686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altLang="zh-CN" sz="2000" kern="1200" dirty="0" smtClean="0"/>
            <a:t>provider</a:t>
          </a:r>
          <a:endParaRPr lang="zh-CN" altLang="en-US" sz="2000" kern="1200" dirty="0"/>
        </a:p>
      </dsp:txBody>
      <dsp:txXfrm>
        <a:off x="1456115" y="527725"/>
        <a:ext cx="748819" cy="776229"/>
      </dsp:txXfrm>
    </dsp:sp>
    <dsp:sp modelId="{A8C1FFB7-5917-4882-A55C-F21C0B3590B7}">
      <dsp:nvSpPr>
        <dsp:cNvPr id="0" name=""/>
        <dsp:cNvSpPr/>
      </dsp:nvSpPr>
      <dsp:spPr>
        <a:xfrm>
          <a:off x="2322298" y="125411"/>
          <a:ext cx="1058989" cy="1097753"/>
        </a:xfrm>
        <a:prstGeom prst="ellipse">
          <a:avLst/>
        </a:prstGeom>
        <a:gradFill rotWithShape="0">
          <a:gsLst>
            <a:gs pos="0">
              <a:schemeClr val="accent2">
                <a:hueOff val="4681519"/>
                <a:satOff val="-5839"/>
                <a:lumOff val="1373"/>
                <a:alphaOff val="0"/>
                <a:tint val="50000"/>
                <a:satMod val="300000"/>
              </a:schemeClr>
            </a:gs>
            <a:gs pos="35000">
              <a:schemeClr val="accent2">
                <a:hueOff val="4681519"/>
                <a:satOff val="-5839"/>
                <a:lumOff val="1373"/>
                <a:alphaOff val="0"/>
                <a:tint val="37000"/>
                <a:satMod val="300000"/>
              </a:schemeClr>
            </a:gs>
            <a:gs pos="100000">
              <a:schemeClr val="accent2">
                <a:hueOff val="4681519"/>
                <a:satOff val="-5839"/>
                <a:lumOff val="1373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altLang="zh-CN" sz="2000" kern="1200" dirty="0" smtClean="0"/>
            <a:t>purchaser</a:t>
          </a:r>
          <a:endParaRPr lang="zh-CN" altLang="en-US" sz="2000" kern="1200" dirty="0"/>
        </a:p>
      </dsp:txBody>
      <dsp:txXfrm>
        <a:off x="2477383" y="286173"/>
        <a:ext cx="748819" cy="776229"/>
      </dsp:txXfrm>
    </dsp:sp>
    <dsp:sp modelId="{5A0B7825-C9C2-4FD9-97DE-6DB4889CD39D}">
      <dsp:nvSpPr>
        <dsp:cNvPr id="0" name=""/>
        <dsp:cNvSpPr/>
      </dsp:nvSpPr>
      <dsp:spPr>
        <a:xfrm>
          <a:off x="886963" y="-27721"/>
          <a:ext cx="3108204" cy="2486563"/>
        </a:xfrm>
        <a:prstGeom prst="funnel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EB53972-0BC3-44CE-A846-6A22062A79EE}">
      <dsp:nvSpPr>
        <dsp:cNvPr id="0" name=""/>
        <dsp:cNvSpPr/>
      </dsp:nvSpPr>
      <dsp:spPr>
        <a:xfrm>
          <a:off x="627658" y="0"/>
          <a:ext cx="1051038" cy="1051038"/>
        </a:xfrm>
        <a:prstGeom prst="triangle">
          <a:avLst/>
        </a:prstGeom>
        <a:solidFill>
          <a:schemeClr val="accent1">
            <a:shade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b" anchorCtr="1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2800" b="1" kern="1200" dirty="0"/>
        </a:p>
      </dsp:txBody>
      <dsp:txXfrm>
        <a:off x="890418" y="525519"/>
        <a:ext cx="525519" cy="525519"/>
      </dsp:txXfrm>
    </dsp:sp>
    <dsp:sp modelId="{88B9F9CE-F923-4A81-AB68-A23C9E3AF981}">
      <dsp:nvSpPr>
        <dsp:cNvPr id="0" name=""/>
        <dsp:cNvSpPr/>
      </dsp:nvSpPr>
      <dsp:spPr>
        <a:xfrm>
          <a:off x="102139" y="1051038"/>
          <a:ext cx="1051038" cy="1051038"/>
        </a:xfrm>
        <a:prstGeom prst="triangle">
          <a:avLst/>
        </a:prstGeom>
        <a:solidFill>
          <a:schemeClr val="accent1">
            <a:shade val="50000"/>
            <a:hueOff val="180718"/>
            <a:satOff val="-3780"/>
            <a:lumOff val="21031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b" anchorCtr="1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2800" b="1" kern="1200" dirty="0"/>
        </a:p>
      </dsp:txBody>
      <dsp:txXfrm>
        <a:off x="364899" y="1576557"/>
        <a:ext cx="525519" cy="525519"/>
      </dsp:txXfrm>
    </dsp:sp>
    <dsp:sp modelId="{5FCB6A38-551E-4C39-80B4-1B402969D0BB}">
      <dsp:nvSpPr>
        <dsp:cNvPr id="0" name=""/>
        <dsp:cNvSpPr/>
      </dsp:nvSpPr>
      <dsp:spPr>
        <a:xfrm rot="10800000">
          <a:off x="627658" y="1051038"/>
          <a:ext cx="1051038" cy="1051038"/>
        </a:xfrm>
        <a:prstGeom prst="triangle">
          <a:avLst/>
        </a:prstGeom>
        <a:solidFill>
          <a:schemeClr val="accent1">
            <a:shade val="50000"/>
            <a:hueOff val="361436"/>
            <a:satOff val="-7560"/>
            <a:lumOff val="4206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CN" sz="2400" kern="1200" dirty="0" smtClean="0"/>
            <a:t>  </a:t>
          </a:r>
          <a:endParaRPr lang="zh-CN" altLang="en-US" sz="2400" kern="1200" dirty="0"/>
        </a:p>
      </dsp:txBody>
      <dsp:txXfrm rot="10800000">
        <a:off x="890417" y="1051038"/>
        <a:ext cx="525519" cy="525519"/>
      </dsp:txXfrm>
    </dsp:sp>
    <dsp:sp modelId="{E1E5C81C-5373-444C-BD0E-28419FCCB64D}">
      <dsp:nvSpPr>
        <dsp:cNvPr id="0" name=""/>
        <dsp:cNvSpPr/>
      </dsp:nvSpPr>
      <dsp:spPr>
        <a:xfrm>
          <a:off x="1153177" y="1051038"/>
          <a:ext cx="1051038" cy="1051038"/>
        </a:xfrm>
        <a:prstGeom prst="triangle">
          <a:avLst/>
        </a:prstGeom>
        <a:solidFill>
          <a:schemeClr val="accent1">
            <a:shade val="50000"/>
            <a:hueOff val="180718"/>
            <a:satOff val="-3780"/>
            <a:lumOff val="21031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funnel1">
  <dgm:title val=""/>
  <dgm:desc val=""/>
  <dgm:catLst>
    <dgm:cat type="relationship" pri="2000"/>
    <dgm:cat type="process" pri="2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4"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1">
      <dgm:if name="Name2" axis="ch" ptType="node" func="cnt" op="equ" val="2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w" for="ch" forName="item1" refType="w" fact="0.35"/>
          <dgm:constr type="h" for="ch" forName="item1" refType="w" fact="0.35"/>
          <dgm:constr type="t" for="ch" forName="item1" refType="h" fact="0.05"/>
          <dgm:constr type="l" for="ch" forName="item1" refType="w" fact="0.125"/>
          <dgm:constr type="primFontSz" for="ch" forName="item1" op="equ" val="65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if>
      <dgm:else name="Name3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primFontSz" for="ch" forName="rectangle" val="65"/>
          <dgm:constr type="w" for="ch" forName="item1" refType="w" fact="0.225"/>
          <dgm:constr type="h" for="ch" forName="item1" refType="w" fact="0.225"/>
          <dgm:constr type="t" for="ch" forName="item1" refType="h" fact="0.336"/>
          <dgm:constr type="l" for="ch" forName="item1" refType="w" fact="0.261"/>
          <dgm:constr type="primFontSz" for="ch" forName="item1" val="65"/>
          <dgm:constr type="w" for="ch" forName="item2" refType="w" fact="0.225"/>
          <dgm:constr type="h" for="ch" forName="item2" refType="w" fact="0.225"/>
          <dgm:constr type="t" for="ch" forName="item2" refType="h" fact="0.125"/>
          <dgm:constr type="l" for="ch" forName="item2" refType="w" fact="0.1"/>
          <dgm:constr type="primFontSz" for="ch" forName="item2" refType="primFontSz" refFor="ch" refForName="item1" op="equ"/>
          <dgm:constr type="w" for="ch" forName="item3" refType="w" fact="0.225"/>
          <dgm:constr type="h" for="ch" forName="item3" refType="w" fact="0.225"/>
          <dgm:constr type="t" for="ch" forName="item3" refType="h" fact="0.057"/>
          <dgm:constr type="l" for="ch" forName="item3" refType="w" fact="0.33"/>
          <dgm:constr type="primFontSz" for="ch" forName="item3" refType="primFontSz" refFor="ch" refForName="item1" op="equ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else>
    </dgm:choose>
    <dgm:ruleLst/>
    <dgm:choose name="Name4">
      <dgm:if name="Name5" axis="ch" ptType="node" func="cnt" op="gte" val="1">
        <dgm:layoutNode name="ellipse" styleLbl="tr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arrow1" styleLbl="fgShp">
          <dgm:alg type="sp"/>
          <dgm:shape xmlns:r="http://schemas.openxmlformats.org/officeDocument/2006/relationships" type="downArrow" r:blip="">
            <dgm:adjLst/>
          </dgm:shape>
          <dgm:presOf/>
          <dgm:constrLst/>
          <dgm:ruleLst/>
        </dgm:layoutNode>
        <dgm:layoutNode name="rectangle" styleLbl="revTx">
          <dgm:varLst>
            <dgm:bulletEnabled val="1"/>
          </dgm:varLst>
          <dgm:alg type="tx">
            <dgm:param type="txAnchorHorzCh" val="ctr"/>
          </dgm:alg>
          <dgm:shape xmlns:r="http://schemas.openxmlformats.org/officeDocument/2006/relationships" type="rect" r:blip="">
            <dgm:adjLst/>
          </dgm:shape>
          <dgm:choose name="Name6">
            <dgm:if name="Name7" axis="ch" ptType="node" func="cnt" op="equ" val="1">
              <dgm:presOf axis="ch desOrSelf" ptType="node node" st="1 1" cnt="1 0"/>
            </dgm:if>
            <dgm:if name="Name8" axis="ch" ptType="node" func="cnt" op="equ" val="2">
              <dgm:presOf axis="ch desOrSelf" ptType="node node" st="2 1" cnt="1 0"/>
            </dgm:if>
            <dgm:if name="Name9" axis="ch" ptType="node" func="cnt" op="equ" val="3">
              <dgm:presOf axis="ch desOrSelf" ptType="node node" st="3 1" cnt="1 0"/>
            </dgm:if>
            <dgm:else name="Name10">
              <dgm:presOf axis="ch desOrSelf" ptType="node node" st="4 1" cnt="1 0"/>
            </dgm:else>
          </dgm:choose>
          <dgm:constrLst/>
          <dgm:ruleLst>
            <dgm:rule type="primFontSz" val="5" fact="NaN" max="NaN"/>
          </dgm:ruleLst>
        </dgm:layoutNode>
        <dgm:forEach name="Name11" axis="ch" ptType="node" st="2" cnt="1">
          <dgm:layoutNode name="item1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2">
              <dgm:if name="Name13" axis="root ch" ptType="all node" func="cnt" op="equ" val="1">
                <dgm:presOf/>
              </dgm:if>
              <dgm:if name="Name14" axis="root ch" ptType="all node" func="cnt" op="equ" val="2">
                <dgm:presOf axis="root ch desOrSelf" ptType="all node node" st="1 1 1" cnt="0 1 0"/>
              </dgm:if>
              <dgm:if name="Name15" axis="root ch" ptType="all node" func="cnt" op="equ" val="3">
                <dgm:presOf axis="root ch desOrSelf" ptType="all node node" st="1 2 1" cnt="0 1 0"/>
              </dgm:if>
              <dgm:else name="Name16">
                <dgm:presOf axis="root ch desOrSelf" ptType="all node node" st="1 3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17" axis="ch" ptType="node" st="3" cnt="1">
          <dgm:layoutNode name="item2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8">
              <dgm:if name="Name19" axis="root ch" ptType="all node" func="cnt" op="equ" val="1">
                <dgm:presOf/>
              </dgm:if>
              <dgm:if name="Name20" axis="root ch" ptType="all node" func="cnt" op="equ" val="2">
                <dgm:presOf/>
              </dgm:if>
              <dgm:if name="Name21" axis="root ch" ptType="all node" func="cnt" op="equ" val="3">
                <dgm:presOf axis="root ch desOrSelf" ptType="all node node" st="1 1 1" cnt="0 1 0"/>
              </dgm:if>
              <dgm:else name="Name22">
                <dgm:presOf axis="root ch desOrSelf" ptType="all node node" st="1 2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23" axis="ch" ptType="node" st="4" cnt="1">
          <dgm:layoutNode name="item3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4">
              <dgm:if name="Name25" axis="root ch" ptType="all node" func="cnt" op="equ" val="1">
                <dgm:presOf/>
              </dgm:if>
              <dgm:if name="Name26" axis="root ch" ptType="all node" func="cnt" op="equ" val="2">
                <dgm:presOf/>
              </dgm:if>
              <dgm:if name="Name27" axis="root ch" ptType="all node" func="cnt" op="equ" val="3">
                <dgm:presOf/>
              </dgm:if>
              <dgm:else name="Name28">
                <dgm:presOf axis="root ch desOrSelf" ptType="all node node" st="1 1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layoutNode name="funnel" styleLbl="trAlignAcc1">
          <dgm:alg type="sp"/>
          <dgm:shape xmlns:r="http://schemas.openxmlformats.org/officeDocument/2006/relationships" type="funnel" r:blip="">
            <dgm:adjLst/>
          </dgm:shape>
          <dgm:presOf/>
          <dgm:constrLst/>
          <dgm:ruleLst/>
        </dgm:layoutNode>
      </dgm:if>
      <dgm:else name="Name29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yramid4">
  <dgm:title val=""/>
  <dgm:desc val=""/>
  <dgm:catLst>
    <dgm:cat type="pyramid" pri="4000"/>
    <dgm:cat type="relationship" pri="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varLst>
      <dgm:chMax val="9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4">
        <dgm:choose name="Name2">
          <dgm:if name="Name3" axis="ch" ptType="node" func="cnt" op="equ" val="1">
            <dgm:constrLst>
              <dgm:constr type="primFontSz" for="ch" ptType="node" op="equ" val="65"/>
              <dgm:constr type="t" for="ch" forName="triangle1"/>
              <dgm:constr type="l" for="ch" forName="triangle1"/>
              <dgm:constr type="h" for="ch" forName="triangle1" refType="h"/>
              <dgm:constr type="w" for="ch" forName="triangle1" refType="h"/>
            </dgm:constrLst>
          </dgm:if>
          <dgm:else name="Name4">
            <dgm:constrLst>
              <dgm:constr type="primFontSz" for="ch" ptType="node" op="equ" val="65"/>
              <dgm:constr type="t" for="ch" forName="triangle1"/>
              <dgm:constr type="l" for="ch" forName="triangle1" refType="h" fact="0.25"/>
              <dgm:constr type="h" for="ch" forName="triangle1" refType="h" fact="0.5"/>
              <dgm:constr type="w" for="ch" forName="triangle1" refType="h" fact="0.5"/>
              <dgm:constr type="t" for="ch" forName="triangle2" refType="h" fact="0.5"/>
              <dgm:constr type="l" for="ch" forName="triangle2"/>
              <dgm:constr type="h" for="ch" forName="triangle2" refType="h" fact="0.5"/>
              <dgm:constr type="w" for="ch" forName="triangle2" refType="h" fact="0.5"/>
              <dgm:constr type="t" for="ch" forName="triangle3" refType="h" fact="0.5"/>
              <dgm:constr type="l" for="ch" forName="triangle3" refType="h" fact="0.25"/>
              <dgm:constr type="h" for="ch" forName="triangle3" refType="h" fact="0.5"/>
              <dgm:constr type="w" for="ch" forName="triangle3" refType="h" fact="0.5"/>
              <dgm:constr type="t" for="ch" forName="triangle4" refType="h" fact="0.5"/>
              <dgm:constr type="l" for="ch" forName="triangle4" refType="h" fact="0.5"/>
              <dgm:constr type="h" for="ch" forName="triangle4" refType="h" fact="0.5"/>
              <dgm:constr type="w" for="ch" forName="triangle4" refType="h" fact="0.5"/>
            </dgm:constrLst>
          </dgm:else>
        </dgm:choose>
      </dgm:if>
      <dgm:else name="Name5">
        <dgm:constrLst>
          <dgm:constr type="primFontSz" for="ch" ptType="node" op="equ" val="65"/>
          <dgm:constr type="t" for="ch" forName="triangle1"/>
          <dgm:constr type="l" for="ch" forName="triangle1" refType="h" fact="0.33"/>
          <dgm:constr type="h" for="ch" forName="triangle1" refType="h" fact="0.33"/>
          <dgm:constr type="w" for="ch" forName="triangle1" refType="h" fact="0.33"/>
          <dgm:constr type="t" for="ch" forName="triangle2" refType="h" fact="0.33"/>
          <dgm:constr type="l" for="ch" forName="triangle2" refType="h" fact="0.165"/>
          <dgm:constr type="h" for="ch" forName="triangle2" refType="h" fact="0.33"/>
          <dgm:constr type="w" for="ch" forName="triangle2" refType="h" fact="0.33"/>
          <dgm:constr type="t" for="ch" forName="triangle3" refType="h" fact="0.33"/>
          <dgm:constr type="l" for="ch" forName="triangle3" refType="h" fact="0.33"/>
          <dgm:constr type="h" for="ch" forName="triangle3" refType="h" fact="0.33"/>
          <dgm:constr type="w" for="ch" forName="triangle3" refType="h" fact="0.33"/>
          <dgm:constr type="t" for="ch" forName="triangle4" refType="h" fact="0.33"/>
          <dgm:constr type="l" for="ch" forName="triangle4" refType="h" fact="0.495"/>
          <dgm:constr type="h" for="ch" forName="triangle4" refType="h" fact="0.33"/>
          <dgm:constr type="w" for="ch" forName="triangle4" refType="h" fact="0.33"/>
          <dgm:constr type="t" for="ch" forName="triangle5" refType="h" fact="0.66"/>
          <dgm:constr type="l" for="ch" forName="triangle5"/>
          <dgm:constr type="h" for="ch" forName="triangle5" refType="h" fact="0.33"/>
          <dgm:constr type="w" for="ch" forName="triangle5" refType="h" fact="0.33"/>
          <dgm:constr type="t" for="ch" forName="triangle6" refType="h" fact="0.66"/>
          <dgm:constr type="l" for="ch" forName="triangle6" refType="h" fact="0.165"/>
          <dgm:constr type="h" for="ch" forName="triangle6" refType="h" fact="0.33"/>
          <dgm:constr type="w" for="ch" forName="triangle6" refType="h" fact="0.33"/>
          <dgm:constr type="t" for="ch" forName="triangle7" refType="h" fact="0.66"/>
          <dgm:constr type="l" for="ch" forName="triangle7" refType="h" fact="0.33"/>
          <dgm:constr type="h" for="ch" forName="triangle7" refType="h" fact="0.33"/>
          <dgm:constr type="w" for="ch" forName="triangle7" refType="h" fact="0.33"/>
          <dgm:constr type="t" for="ch" forName="triangle8" refType="h" fact="0.66"/>
          <dgm:constr type="l" for="ch" forName="triangle8" refType="h" fact="0.495"/>
          <dgm:constr type="h" for="ch" forName="triangle8" refType="h" fact="0.33"/>
          <dgm:constr type="w" for="ch" forName="triangle8" refType="h" fact="0.33"/>
          <dgm:constr type="t" for="ch" forName="triangle9" refType="h" fact="0.66"/>
          <dgm:constr type="l" for="ch" forName="triangle9" refType="h" fact="0.66"/>
          <dgm:constr type="h" for="ch" forName="triangle9" refType="h" fact="0.33"/>
          <dgm:constr type="w" for="ch" forName="triangle9" refType="h" fact="0.33"/>
        </dgm:constrLst>
      </dgm:else>
    </dgm:choose>
    <dgm:ruleLst/>
    <dgm:choose name="Name6">
      <dgm:if name="Name7" axis="ch" ptType="node" func="cnt" op="gte" val="1">
        <dgm:layoutNode name="triangle1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8"/>
    </dgm:choose>
    <dgm:choose name="Name9">
      <dgm:if name="Name10" axis="ch" ptType="node" func="cnt" op="gte" val="2">
        <dgm:layoutNode name="triangle2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11">
            <dgm:if name="Name12" func="var" arg="dir" op="equ" val="norm">
              <dgm:presOf axis="ch desOrSelf" ptType="node node" st="2 1" cnt="1 0"/>
            </dgm:if>
            <dgm:else name="Name13">
              <dgm:presOf axis="ch desOrSelf" ptType="node node" st="4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3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rot="180" type="triangle" r:blip="">
            <dgm:adjLst/>
          </dgm:shape>
          <dgm:presOf axis="ch desOrSelf" ptType="node node" st="3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4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14">
            <dgm:if name="Name15" func="var" arg="dir" op="equ" val="norm">
              <dgm:presOf axis="ch desOrSelf" ptType="node node" st="4 1" cnt="1 0"/>
            </dgm:if>
            <dgm:else name="Name16">
              <dgm:presOf axis="ch desOrSelf" ptType="node node" st="2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17"/>
    </dgm:choose>
    <dgm:choose name="Name18">
      <dgm:if name="Name19" axis="ch" ptType="node" func="cnt" op="gte" val="5">
        <dgm:layoutNode name="triangle5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20">
            <dgm:if name="Name21" func="var" arg="dir" op="equ" val="norm">
              <dgm:presOf axis="ch desOrSelf" ptType="node node" st="5 1" cnt="1 0"/>
            </dgm:if>
            <dgm:else name="Name22">
              <dgm:presOf axis="ch desOrSelf" ptType="node node" st="9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6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rot="180" type="triangle" r:blip="">
            <dgm:adjLst/>
          </dgm:shape>
          <dgm:choose name="Name23">
            <dgm:if name="Name24" func="var" arg="dir" op="equ" val="norm">
              <dgm:presOf axis="ch desOrSelf" ptType="node node" st="6 1" cnt="1 0"/>
            </dgm:if>
            <dgm:else name="Name25">
              <dgm:presOf axis="ch desOrSelf" ptType="node node" st="8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7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presOf axis="ch desOrSelf" ptType="node node" st="7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8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rot="180" type="triangle" r:blip="">
            <dgm:adjLst/>
          </dgm:shape>
          <dgm:choose name="Name26">
            <dgm:if name="Name27" func="var" arg="dir" op="equ" val="norm">
              <dgm:presOf axis="ch desOrSelf" ptType="node node" st="8 1" cnt="1 0"/>
            </dgm:if>
            <dgm:else name="Name28">
              <dgm:presOf axis="ch desOrSelf" ptType="node node" st="6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9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29">
            <dgm:if name="Name30" func="var" arg="dir" op="equ" val="norm">
              <dgm:presOf axis="ch desOrSelf" ptType="node node" st="9 1" cnt="1 0"/>
            </dgm:if>
            <dgm:else name="Name31">
              <dgm:presOf axis="ch desOrSelf" ptType="node node" st="5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2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7186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774010" y="0"/>
            <a:ext cx="2887186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A71C3F94-98AD-47A1-B782-A09BCD92506E}" type="datetimeFigureOut">
              <a:rPr lang="en-GB"/>
              <a:pPr>
                <a:defRPr/>
              </a:pPr>
              <a:t>03/09/2016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08981"/>
            <a:ext cx="2887186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774010" y="9408981"/>
            <a:ext cx="2887186" cy="4953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920B18BB-300E-4979-8A63-CBD7732AE356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066574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7186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74010" y="0"/>
            <a:ext cx="2887186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6549E4B8-888A-404E-999E-A3FB83C20A1F}" type="datetimeFigureOut">
              <a:rPr lang="en-GB"/>
              <a:pPr>
                <a:defRPr/>
              </a:pPr>
              <a:t>03/09/2016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855663" y="742950"/>
            <a:ext cx="4953000" cy="3714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6274" y="4705350"/>
            <a:ext cx="5330190" cy="44577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08981"/>
            <a:ext cx="2887186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74010" y="9408981"/>
            <a:ext cx="2887186" cy="4953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20583299-9880-47F1-AB2A-CEC2F5C4D3DC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5836091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 altLang="en-US" smtClean="0"/>
          </a:p>
        </p:txBody>
      </p:sp>
      <p:sp>
        <p:nvSpPr>
          <p:cNvPr id="4100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5C358758-9696-426E-9D3D-F64F4AD80F72}" type="slidenum">
              <a:rPr lang="en-GB" altLang="en-US">
                <a:latin typeface="Calibri" panose="020F0502020204030204" pitchFamily="34" charset="0"/>
              </a:rPr>
              <a:pPr eaLnBrk="1" hangingPunct="1"/>
              <a:t>1</a:t>
            </a:fld>
            <a:endParaRPr lang="en-GB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383468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583299-9880-47F1-AB2A-CEC2F5C4D3DC}" type="slidenum">
              <a:rPr lang="en-GB" altLang="en-US" smtClean="0"/>
              <a:pPr/>
              <a:t>10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8036588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GB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583299-9880-47F1-AB2A-CEC2F5C4D3DC}" type="slidenum">
              <a:rPr lang="en-GB" altLang="en-US" smtClean="0"/>
              <a:pPr/>
              <a:t>11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2724992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583299-9880-47F1-AB2A-CEC2F5C4D3DC}" type="slidenum">
              <a:rPr lang="en-GB" altLang="en-US" smtClean="0"/>
              <a:pPr/>
              <a:t>12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9212437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583299-9880-47F1-AB2A-CEC2F5C4D3DC}" type="slidenum">
              <a:rPr lang="en-GB" altLang="en-US" smtClean="0"/>
              <a:pPr/>
              <a:t>13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0251119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583299-9880-47F1-AB2A-CEC2F5C4D3DC}" type="slidenum">
              <a:rPr lang="en-GB" altLang="en-US" smtClean="0"/>
              <a:pPr/>
              <a:t>14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5276361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GB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BB281D-0AAA-4127-8B37-A7B571F413EF}" type="slidenum">
              <a:rPr lang="zh-CN" altLang="en-US" smtClean="0"/>
              <a:t>15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8416181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583299-9880-47F1-AB2A-CEC2F5C4D3DC}" type="slidenum">
              <a:rPr lang="en-GB" altLang="en-US" smtClean="0"/>
              <a:pPr/>
              <a:t>16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3319785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583299-9880-47F1-AB2A-CEC2F5C4D3DC}" type="slidenum">
              <a:rPr lang="en-GB" altLang="en-US" smtClean="0"/>
              <a:pPr/>
              <a:t>17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2741148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583299-9880-47F1-AB2A-CEC2F5C4D3DC}" type="slidenum">
              <a:rPr lang="en-GB" altLang="en-US" smtClean="0"/>
              <a:pPr/>
              <a:t>18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6609440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583299-9880-47F1-AB2A-CEC2F5C4D3DC}" type="slidenum">
              <a:rPr lang="en-GB" altLang="en-US" smtClean="0"/>
              <a:pPr/>
              <a:t>19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789596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583299-9880-47F1-AB2A-CEC2F5C4D3DC}" type="slidenum">
              <a:rPr lang="en-GB" altLang="en-US" smtClean="0"/>
              <a:pPr/>
              <a:t>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901751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583299-9880-47F1-AB2A-CEC2F5C4D3DC}" type="slidenum">
              <a:rPr lang="en-GB" altLang="en-US" smtClean="0"/>
              <a:pPr/>
              <a:t>3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946582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altLang="zh-CN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583299-9880-47F1-AB2A-CEC2F5C4D3DC}" type="slidenum">
              <a:rPr lang="en-GB" altLang="en-US" smtClean="0"/>
              <a:pPr/>
              <a:t>4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3660181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583299-9880-47F1-AB2A-CEC2F5C4D3DC}" type="slidenum">
              <a:rPr lang="en-GB" altLang="en-US" smtClean="0"/>
              <a:pPr/>
              <a:t>5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4753480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zh-CN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583299-9880-47F1-AB2A-CEC2F5C4D3DC}" type="slidenum">
              <a:rPr lang="en-GB" altLang="en-US" smtClean="0"/>
              <a:pPr/>
              <a:t>6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6616614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583299-9880-47F1-AB2A-CEC2F5C4D3DC}" type="slidenum">
              <a:rPr lang="en-GB" altLang="en-US" smtClean="0"/>
              <a:pPr/>
              <a:t>7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43540903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GB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583299-9880-47F1-AB2A-CEC2F5C4D3DC}" type="slidenum">
              <a:rPr lang="en-GB" altLang="en-US" smtClean="0"/>
              <a:pPr/>
              <a:t>8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7857435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altLang="zh-CN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583299-9880-47F1-AB2A-CEC2F5C4D3DC}" type="slidenum">
              <a:rPr lang="en-GB" altLang="en-US" smtClean="0"/>
              <a:pPr/>
              <a:t>9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617102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and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1520" y="1844825"/>
            <a:ext cx="8640960" cy="1470025"/>
          </a:xfrm>
        </p:spPr>
        <p:txBody>
          <a:bodyPr anchor="b">
            <a:normAutofit/>
          </a:bodyPr>
          <a:lstStyle>
            <a:lvl1pPr algn="l">
              <a:defRPr sz="3600">
                <a:solidFill>
                  <a:srgbClr val="9A1D2B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1520" y="3356992"/>
            <a:ext cx="864096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4999873" y="6251574"/>
            <a:ext cx="386715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A9CC066-40D7-4E47-95CE-757BCA3E7671}" type="slidenum">
              <a:rPr lang="en-GB" altLang="en-US"/>
              <a:pPr/>
              <a:t>‹#›</a:t>
            </a:fld>
            <a:endParaRPr lang="en-GB" altLang="en-US"/>
          </a:p>
        </p:txBody>
      </p:sp>
      <p:sp>
        <p:nvSpPr>
          <p:cNvPr id="6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13A041-C58B-4575-896D-11819508B376}" type="datetime4">
              <a:rPr lang="en-GB"/>
              <a:pPr>
                <a:defRPr/>
              </a:pPr>
              <a:t>03 September 2016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334430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1196752"/>
            <a:ext cx="8640960" cy="1143000"/>
          </a:xfrm>
        </p:spPr>
        <p:txBody>
          <a:bodyPr anchor="b">
            <a:normAutofit/>
          </a:bodyPr>
          <a:lstStyle>
            <a:lvl1pPr algn="l">
              <a:defRPr sz="3200">
                <a:solidFill>
                  <a:srgbClr val="9A1D2B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2420889"/>
            <a:ext cx="8640960" cy="3705275"/>
          </a:xfrm>
        </p:spPr>
        <p:txBody>
          <a:bodyPr/>
          <a:lstStyle>
            <a:lvl5pPr>
              <a:buFont typeface="Arial" pitchFamily="34" charset="0"/>
              <a:buChar char="­"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5025330" y="6251574"/>
            <a:ext cx="386715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1BF4044-40A7-49AB-ABA4-E389907DC012}" type="slidenum">
              <a:rPr lang="en-GB" altLang="en-US"/>
              <a:pPr/>
              <a:t>‹#›</a:t>
            </a:fld>
            <a:endParaRPr lang="en-GB" altLang="en-US"/>
          </a:p>
        </p:txBody>
      </p:sp>
      <p:sp>
        <p:nvSpPr>
          <p:cNvPr id="6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0BCE53-FD4E-4674-B667-E44ABA213521}" type="datetime4">
              <a:rPr lang="en-GB"/>
              <a:pPr>
                <a:defRPr/>
              </a:pPr>
              <a:t>03 September 2016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847570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196752"/>
            <a:ext cx="8640960" cy="4929411"/>
          </a:xfrm>
        </p:spPr>
        <p:txBody>
          <a:bodyPr/>
          <a:lstStyle>
            <a:lvl5pPr>
              <a:buFont typeface="Arial" pitchFamily="34" charset="0"/>
              <a:buChar char="­"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5026827" y="6260874"/>
            <a:ext cx="386715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1ECEC38-01A8-4BE8-8020-74F303E28746}" type="slidenum">
              <a:rPr lang="en-GB" altLang="en-US"/>
              <a:pPr/>
              <a:t>‹#›</a:t>
            </a:fld>
            <a:endParaRPr lang="en-GB" altLang="en-US"/>
          </a:p>
        </p:txBody>
      </p:sp>
      <p:sp>
        <p:nvSpPr>
          <p:cNvPr id="6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EF94C3-D7F4-4454-BB3C-445D976555BE}" type="datetime4">
              <a:rPr lang="en-GB"/>
              <a:pPr>
                <a:defRPr/>
              </a:pPr>
              <a:t>03 September 2016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73910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12777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12777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4999038" y="6251574"/>
            <a:ext cx="386715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FF5327F-FD88-4A45-84A3-E15830337E6F}" type="slidenum">
              <a:rPr lang="en-GB" altLang="en-US"/>
              <a:pPr/>
              <a:t>‹#›</a:t>
            </a:fld>
            <a:endParaRPr lang="en-GB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05BE3F-9223-4676-A6B8-87841BC68A75}" type="datetime4">
              <a:rPr lang="en-GB"/>
              <a:pPr>
                <a:defRPr/>
              </a:pPr>
              <a:t>03 September 2016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551939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268760"/>
            <a:ext cx="5486400" cy="4176464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445225"/>
            <a:ext cx="5486400" cy="65496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4999038" y="6260874"/>
            <a:ext cx="386715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34BC1F1-0DE0-41C1-85E3-93FE2599E3D0}" type="slidenum">
              <a:rPr lang="en-GB" altLang="en-US"/>
              <a:pPr/>
              <a:t>‹#›</a:t>
            </a:fld>
            <a:endParaRPr lang="en-GB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491D30-3167-4BC3-A8C8-EA703AA3FF2A}" type="datetime4">
              <a:rPr lang="en-GB"/>
              <a:pPr>
                <a:defRPr/>
              </a:pPr>
              <a:t>03 September 2016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650049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4999038" y="6251574"/>
            <a:ext cx="386715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5FE00A8-FF41-467A-AE58-EA0F4D87F61D}" type="slidenum">
              <a:rPr lang="en-GB" altLang="en-US"/>
              <a:pPr/>
              <a:t>‹#›</a:t>
            </a:fld>
            <a:endParaRPr lang="en-GB" altLang="en-US"/>
          </a:p>
        </p:txBody>
      </p:sp>
      <p:sp>
        <p:nvSpPr>
          <p:cNvPr id="4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78D058-AB81-4635-B32C-A1DA8F3B06F9}" type="datetime4">
              <a:rPr lang="en-GB"/>
              <a:pPr>
                <a:defRPr/>
              </a:pPr>
              <a:t>03 September 2016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627683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pic>
        <p:nvPicPr>
          <p:cNvPr id="1028" name="Picture 7" descr="logo-ltr.tif"/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285750"/>
            <a:ext cx="1944688" cy="563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9" name="Straight Connector 8"/>
          <p:cNvCxnSpPr/>
          <p:nvPr userDrawn="1"/>
        </p:nvCxnSpPr>
        <p:spPr>
          <a:xfrm>
            <a:off x="250825" y="1079500"/>
            <a:ext cx="8642350" cy="0"/>
          </a:xfrm>
          <a:prstGeom prst="line">
            <a:avLst/>
          </a:prstGeom>
          <a:ln w="19050">
            <a:solidFill>
              <a:schemeClr val="bg1">
                <a:lumMod val="5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 userDrawn="1"/>
        </p:nvCxnSpPr>
        <p:spPr>
          <a:xfrm>
            <a:off x="250825" y="6165850"/>
            <a:ext cx="8642350" cy="0"/>
          </a:xfrm>
          <a:prstGeom prst="line">
            <a:avLst/>
          </a:prstGeom>
          <a:ln w="19050">
            <a:solidFill>
              <a:schemeClr val="bg1">
                <a:lumMod val="5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999038" y="6260874"/>
            <a:ext cx="38671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211638" y="6251575"/>
            <a:ext cx="720725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</a:defRPr>
            </a:lvl1pPr>
          </a:lstStyle>
          <a:p>
            <a:fld id="{1C5CC609-4A65-45B4-8F75-505C663A7265}" type="slidenum">
              <a:rPr lang="en-GB" altLang="en-US"/>
              <a:pPr/>
              <a:t>‹#›</a:t>
            </a:fld>
            <a:endParaRPr lang="en-GB" altLang="en-US"/>
          </a:p>
        </p:txBody>
      </p:sp>
      <p:sp>
        <p:nvSpPr>
          <p:cNvPr id="20" name="Date Placeholder 6"/>
          <p:cNvSpPr>
            <a:spLocks noGrp="1"/>
          </p:cNvSpPr>
          <p:nvPr>
            <p:ph type="dt" sz="half" idx="2"/>
          </p:nvPr>
        </p:nvSpPr>
        <p:spPr>
          <a:xfrm>
            <a:off x="6732588" y="620713"/>
            <a:ext cx="2133600" cy="365125"/>
          </a:xfrm>
          <a:prstGeom prst="rect">
            <a:avLst/>
          </a:prstGeom>
        </p:spPr>
        <p:txBody>
          <a:bodyPr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rgbClr val="898989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D25B2F43-BCF6-4F42-A8B0-3A087E127374}" type="datetime4">
              <a:rPr lang="en-GB"/>
              <a:pPr>
                <a:defRPr/>
              </a:pPr>
              <a:t>03 September 2016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</p:sldLayoutIdLst>
  <p:timing>
    <p:tnLst>
      <p:par>
        <p:cTn id="1" dur="indefinite" restart="never" nodeType="tmRoot"/>
      </p:par>
    </p:tnLst>
  </p:timing>
  <p:hf hd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 kern="1200">
          <a:solidFill>
            <a:srgbClr val="9A1D2B"/>
          </a:solidFill>
          <a:latin typeface="Arial" pitchFamily="34" charset="0"/>
          <a:ea typeface="+mj-ea"/>
          <a:cs typeface="Arial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9A1D2B"/>
          </a:solidFill>
          <a:latin typeface="Arial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9A1D2B"/>
          </a:solidFill>
          <a:latin typeface="Arial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9A1D2B"/>
          </a:solidFill>
          <a:latin typeface="Arial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9A1D2B"/>
          </a:solidFill>
          <a:latin typeface="Arial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9A1D2B"/>
          </a:solidFill>
          <a:latin typeface="Arial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9A1D2B"/>
          </a:solidFill>
          <a:latin typeface="Arial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9A1D2B"/>
          </a:solidFill>
          <a:latin typeface="Arial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9A1D2B"/>
          </a:solidFill>
          <a:latin typeface="Arial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rgbClr val="BF2F37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­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2.xml"/><Relationship Id="rId3" Type="http://schemas.openxmlformats.org/officeDocument/2006/relationships/image" Target="../media/image3.png"/><Relationship Id="rId7" Type="http://schemas.openxmlformats.org/officeDocument/2006/relationships/diagramLayout" Target="../diagrams/layout2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6" Type="http://schemas.openxmlformats.org/officeDocument/2006/relationships/diagramData" Target="../diagrams/data2.xml"/><Relationship Id="rId5" Type="http://schemas.openxmlformats.org/officeDocument/2006/relationships/image" Target="../media/image5.png"/><Relationship Id="rId10" Type="http://schemas.microsoft.com/office/2007/relationships/diagramDrawing" Target="../diagrams/drawing2.xml"/><Relationship Id="rId4" Type="http://schemas.openxmlformats.org/officeDocument/2006/relationships/image" Target="../media/image4.png"/><Relationship Id="rId9" Type="http://schemas.openxmlformats.org/officeDocument/2006/relationships/diagramColors" Target="../diagrams/colors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GB" altLang="en-US" dirty="0" smtClean="0"/>
              <a:t>Home Care for Older </a:t>
            </a:r>
            <a:r>
              <a:rPr lang="en-GB" altLang="en-US" dirty="0"/>
              <a:t>P</a:t>
            </a:r>
            <a:r>
              <a:rPr lang="en-GB" altLang="en-US" dirty="0" smtClean="0"/>
              <a:t>eople in </a:t>
            </a:r>
            <a:r>
              <a:rPr lang="en-GB" altLang="en-US" dirty="0"/>
              <a:t>U</a:t>
            </a:r>
            <a:r>
              <a:rPr lang="en-GB" altLang="en-US" dirty="0" smtClean="0"/>
              <a:t>rban China: Impacts of Marketisation Process</a:t>
            </a:r>
          </a:p>
        </p:txBody>
      </p:sp>
      <p:sp>
        <p:nvSpPr>
          <p:cNvPr id="2051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GB" altLang="en-US" dirty="0" smtClean="0"/>
          </a:p>
          <a:p>
            <a:pPr eaLnBrk="1" hangingPunct="1"/>
            <a:r>
              <a:rPr lang="en-GB" altLang="en-US" sz="2800" dirty="0" err="1" smtClean="0"/>
              <a:t>Wenjing</a:t>
            </a:r>
            <a:r>
              <a:rPr lang="en-GB" altLang="en-US" sz="2800" dirty="0" smtClean="0"/>
              <a:t> Zhang</a:t>
            </a:r>
          </a:p>
          <a:p>
            <a:pPr eaLnBrk="1" hangingPunct="1"/>
            <a:r>
              <a:rPr lang="en-GB" altLang="en-US" sz="2800" dirty="0" smtClean="0"/>
              <a:t>University of Bristol</a:t>
            </a:r>
          </a:p>
          <a:p>
            <a:pPr eaLnBrk="1" hangingPunct="1"/>
            <a:r>
              <a:rPr lang="en-US" altLang="en-US" sz="2800" dirty="0"/>
              <a:t>w</a:t>
            </a:r>
            <a:r>
              <a:rPr lang="en-US" altLang="en-US" sz="2800" dirty="0" smtClean="0"/>
              <a:t>enjing.zhang@bristol.ac.uk</a:t>
            </a:r>
            <a:endParaRPr lang="en-GB" altLang="en-US" sz="2800" dirty="0" smtClean="0"/>
          </a:p>
          <a:p>
            <a:pPr eaLnBrk="1" hangingPunct="1"/>
            <a:endParaRPr lang="en-GB" altLang="en-US" dirty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6CE9381C-0A89-423E-8EAB-56E6955068D9}" type="slidenum">
              <a:rPr lang="en-GB" altLang="en-US">
                <a:solidFill>
                  <a:srgbClr val="898989"/>
                </a:solidFill>
              </a:rPr>
              <a:pPr eaLnBrk="1" hangingPunct="1"/>
              <a:t>1</a:t>
            </a:fld>
            <a:endParaRPr lang="en-GB" altLang="en-US">
              <a:solidFill>
                <a:srgbClr val="898989"/>
              </a:solidFill>
            </a:endParaRPr>
          </a:p>
        </p:txBody>
      </p:sp>
      <p:sp>
        <p:nvSpPr>
          <p:cNvPr id="2052" name="Date Placeholder 3"/>
          <p:cNvSpPr>
            <a:spLocks noGrp="1"/>
          </p:cNvSpPr>
          <p:nvPr>
            <p:ph type="dt" sz="half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32A3A9D3-7945-4A42-80AD-F1BA11674562}" type="datetime4">
              <a:rPr lang="en-GB" altLang="en-US" smtClean="0">
                <a:solidFill>
                  <a:srgbClr val="898989"/>
                </a:solidFill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03 September 2016</a:t>
            </a:fld>
            <a:endParaRPr lang="en-GB" altLang="en-US" smtClean="0">
              <a:solidFill>
                <a:srgbClr val="89898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Context of Shanghai in China, 2014</a:t>
            </a:r>
            <a:endParaRPr lang="en-GB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4080727"/>
              </p:ext>
            </p:extLst>
          </p:nvPr>
        </p:nvGraphicFramePr>
        <p:xfrm>
          <a:off x="423068" y="2579660"/>
          <a:ext cx="8297864" cy="2392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36298"/>
                <a:gridCol w="2880783"/>
                <a:gridCol w="2880783"/>
              </a:tblGrid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China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Shanghai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Ageing</a:t>
                      </a:r>
                      <a:r>
                        <a:rPr lang="en-GB" baseline="0" dirty="0" smtClean="0"/>
                        <a:t> population (65+)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137,550,000</a:t>
                      </a:r>
                      <a:endParaRPr lang="en-GB" dirty="0" smtClean="0"/>
                    </a:p>
                    <a:p>
                      <a:pPr algn="ctr"/>
                      <a:r>
                        <a:rPr lang="en-GB" dirty="0" smtClean="0"/>
                        <a:t>10.1%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2,566,300 </a:t>
                      </a:r>
                    </a:p>
                    <a:p>
                      <a:pPr algn="ctr"/>
                      <a:r>
                        <a:rPr lang="en-GB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17.9%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GDP per capita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RMB 47,203 (£4,720)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RMB 97,370  (£9,737)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Marketisation</a:t>
                      </a:r>
                      <a:r>
                        <a:rPr lang="en-GB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level</a:t>
                      </a:r>
                      <a:r>
                        <a:rPr lang="en-GB" sz="1800" kern="1200" baseline="300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6.56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9.78 </a:t>
                      </a:r>
                    </a:p>
                    <a:p>
                      <a:pPr algn="ctr"/>
                      <a:r>
                        <a:rPr lang="en-GB" dirty="0" smtClean="0"/>
                        <a:t>(Rank 2 of 31 provinces)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Urbanization rate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56%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90%</a:t>
                      </a:r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1BF4044-40A7-49AB-ABA4-E389907DC012}" type="slidenum">
              <a:rPr lang="en-GB" altLang="en-US" smtClean="0"/>
              <a:pPr/>
              <a:t>10</a:t>
            </a:fld>
            <a:endParaRPr lang="en-GB" alt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fld id="{A00BCE53-FD4E-4674-B667-E44ABA213521}" type="datetime4">
              <a:rPr lang="en-GB" smtClean="0"/>
              <a:pPr>
                <a:defRPr/>
              </a:pPr>
              <a:t>03 September 2016</a:t>
            </a:fld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423068" y="5392524"/>
            <a:ext cx="87209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smtClean="0"/>
              <a:t>Source: National Bureau of Statistics of China, National Economic Research Institute, China Reform Foundation; </a:t>
            </a:r>
            <a:r>
              <a:rPr lang="en-GB" sz="1200" dirty="0"/>
              <a:t>Shanghai Research Centre of </a:t>
            </a:r>
            <a:r>
              <a:rPr lang="en-GB" sz="1200" dirty="0" smtClean="0"/>
              <a:t>Ageing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23068" y="4823574"/>
            <a:ext cx="8613428" cy="8771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1100" dirty="0" smtClean="0"/>
          </a:p>
          <a:p>
            <a:r>
              <a:rPr lang="en-US" sz="1100" dirty="0" smtClean="0"/>
              <a:t>Note: 1</a:t>
            </a:r>
            <a:r>
              <a:rPr lang="en-US" sz="1100" dirty="0"/>
              <a:t>. Marketisation level is </a:t>
            </a:r>
            <a:r>
              <a:rPr lang="en-GB" sz="1100" dirty="0"/>
              <a:t>measured by indicators of the relationship between the state and the market, non-state-owned economy, factor market, product market, and market intermediaries and legal environment (Fan, et al., 2015).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6500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Sampling criteria</a:t>
            </a:r>
            <a:br>
              <a:rPr lang="en-GB" dirty="0"/>
            </a:b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1BF4044-40A7-49AB-ABA4-E389907DC012}" type="slidenum">
              <a:rPr lang="en-GB" altLang="en-US" smtClean="0"/>
              <a:pPr/>
              <a:t>11</a:t>
            </a:fld>
            <a:endParaRPr lang="en-GB" alt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fld id="{A00BCE53-FD4E-4674-B667-E44ABA213521}" type="datetime4">
              <a:rPr lang="en-GB" smtClean="0"/>
              <a:pPr>
                <a:defRPr/>
              </a:pPr>
              <a:t>03 September 2016</a:t>
            </a:fld>
            <a:endParaRPr lang="en-GB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5650336"/>
              </p:ext>
            </p:extLst>
          </p:nvPr>
        </p:nvGraphicFramePr>
        <p:xfrm>
          <a:off x="467544" y="1988840"/>
          <a:ext cx="7776864" cy="414417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434424"/>
                <a:gridCol w="2434424"/>
                <a:gridCol w="1942700"/>
                <a:gridCol w="965316"/>
              </a:tblGrid>
              <a:tr h="36004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Categories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Sub-categories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Groups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Number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592233">
                <a:tc rowSpan="4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Service providers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rowSpan="3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Managers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Higher managers in charge of agencies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8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592233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Managers in service sector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 dirty="0" smtClean="0">
                          <a:effectLst/>
                        </a:rPr>
                        <a:t>9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592233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Managers in marketing sector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3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592233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Staff in local stations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Care manager and care worker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2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592233">
                <a:tc rowSpan="2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Public officials / local administrative in the field of care for older people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Public officials in sub-district (</a:t>
                      </a:r>
                      <a:r>
                        <a:rPr lang="en-GB" sz="1800" i="1" dirty="0" err="1">
                          <a:effectLst/>
                        </a:rPr>
                        <a:t>jiedao</a:t>
                      </a:r>
                      <a:r>
                        <a:rPr lang="en-GB" sz="1800" dirty="0">
                          <a:effectLst/>
                        </a:rPr>
                        <a:t>) level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 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5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743711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Public officials in community (</a:t>
                      </a:r>
                      <a:r>
                        <a:rPr lang="en-GB" sz="1800" i="1" dirty="0" err="1">
                          <a:effectLst/>
                        </a:rPr>
                        <a:t>shequ</a:t>
                      </a:r>
                      <a:r>
                        <a:rPr lang="en-GB" sz="1800" i="1" dirty="0">
                          <a:effectLst/>
                        </a:rPr>
                        <a:t>/</a:t>
                      </a:r>
                      <a:r>
                        <a:rPr lang="en-GB" sz="1800" i="1" dirty="0" err="1">
                          <a:effectLst/>
                        </a:rPr>
                        <a:t>juwei</a:t>
                      </a:r>
                      <a:r>
                        <a:rPr lang="en-GB" sz="1800" dirty="0">
                          <a:effectLst/>
                        </a:rPr>
                        <a:t>) level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 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4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94258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1BF4044-40A7-49AB-ABA4-E389907DC012}" type="slidenum">
              <a:rPr lang="en-GB" altLang="en-US" smtClean="0"/>
              <a:pPr/>
              <a:t>12</a:t>
            </a:fld>
            <a:endParaRPr lang="en-GB" alt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fld id="{A00BCE53-FD4E-4674-B667-E44ABA213521}" type="datetime4">
              <a:rPr lang="en-GB" smtClean="0"/>
              <a:pPr>
                <a:defRPr/>
              </a:pPr>
              <a:t>03 September 2016</a:t>
            </a:fld>
            <a:endParaRPr lang="en-GB" dirty="0"/>
          </a:p>
        </p:txBody>
      </p:sp>
      <p:graphicFrame>
        <p:nvGraphicFramePr>
          <p:cNvPr id="11" name="内容占位符 10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07061635"/>
              </p:ext>
            </p:extLst>
          </p:nvPr>
        </p:nvGraphicFramePr>
        <p:xfrm>
          <a:off x="277812" y="1064976"/>
          <a:ext cx="8614668" cy="510745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42353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20466" y="1268760"/>
            <a:ext cx="8640960" cy="566936"/>
          </a:xfrm>
        </p:spPr>
        <p:txBody>
          <a:bodyPr>
            <a:noAutofit/>
          </a:bodyPr>
          <a:lstStyle/>
          <a:p>
            <a:r>
              <a:rPr lang="en-US" altLang="zh-CN" b="1" dirty="0" smtClean="0"/>
              <a:t>Findings</a:t>
            </a:r>
            <a:endParaRPr lang="zh-CN" altLang="en-US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20466" y="2111266"/>
            <a:ext cx="8640960" cy="3705275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altLang="zh-CN" sz="2800" dirty="0" smtClean="0"/>
              <a:t>Home </a:t>
            </a:r>
            <a:r>
              <a:rPr lang="en-US" altLang="zh-CN" sz="2800" dirty="0"/>
              <a:t>care: based on persistent culture value of filial piety </a:t>
            </a:r>
            <a:endParaRPr lang="en-US" altLang="zh-CN" sz="2800" dirty="0" smtClean="0"/>
          </a:p>
          <a:p>
            <a:pPr>
              <a:lnSpc>
                <a:spcPct val="150000"/>
              </a:lnSpc>
            </a:pPr>
            <a:r>
              <a:rPr lang="en-US" altLang="zh-CN" sz="2800" dirty="0"/>
              <a:t>Shifting balance of care diamond in urban China</a:t>
            </a:r>
          </a:p>
          <a:p>
            <a:pPr>
              <a:lnSpc>
                <a:spcPct val="150000"/>
              </a:lnSpc>
            </a:pPr>
            <a:r>
              <a:rPr lang="en-US" altLang="zh-CN" sz="2800" dirty="0" smtClean="0"/>
              <a:t>Quasi-market in urban China</a:t>
            </a: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1BF4044-40A7-49AB-ABA4-E389907DC012}" type="slidenum">
              <a:rPr lang="en-GB" altLang="en-US" smtClean="0"/>
              <a:pPr/>
              <a:t>13</a:t>
            </a:fld>
            <a:endParaRPr lang="en-GB" alt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fld id="{A00BCE53-FD4E-4674-B667-E44ABA213521}" type="datetime4">
              <a:rPr lang="en-GB" smtClean="0"/>
              <a:pPr>
                <a:defRPr/>
              </a:pPr>
              <a:t>03 September 2016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44137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11379" y="1103204"/>
            <a:ext cx="8640960" cy="1143000"/>
          </a:xfrm>
        </p:spPr>
        <p:txBody>
          <a:bodyPr/>
          <a:lstStyle/>
          <a:p>
            <a:r>
              <a:rPr lang="en-US" altLang="zh-CN" dirty="0" smtClean="0"/>
              <a:t>Home care: based on persistent culture value of filial piety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11379" y="2363570"/>
            <a:ext cx="8640960" cy="3705275"/>
          </a:xfrm>
        </p:spPr>
        <p:txBody>
          <a:bodyPr/>
          <a:lstStyle/>
          <a:p>
            <a:r>
              <a:rPr lang="en-GB" altLang="zh-CN" dirty="0" smtClean="0"/>
              <a:t>Cultural norms</a:t>
            </a:r>
          </a:p>
          <a:p>
            <a:pPr lvl="1"/>
            <a:r>
              <a:rPr lang="en-GB" altLang="zh-CN" dirty="0" smtClean="0"/>
              <a:t>Family</a:t>
            </a:r>
          </a:p>
          <a:p>
            <a:pPr lvl="1"/>
            <a:r>
              <a:rPr lang="en-GB" altLang="zh-CN" dirty="0" smtClean="0"/>
              <a:t>Preference of older people and their family</a:t>
            </a:r>
          </a:p>
          <a:p>
            <a:r>
              <a:rPr lang="en-GB" altLang="zh-CN" dirty="0" smtClean="0"/>
              <a:t>Objective constraints</a:t>
            </a:r>
          </a:p>
          <a:p>
            <a:pPr lvl="1"/>
            <a:r>
              <a:rPr lang="en-GB" altLang="zh-CN" dirty="0" smtClean="0"/>
              <a:t>Familial care cannot cover</a:t>
            </a:r>
          </a:p>
          <a:p>
            <a:pPr lvl="1"/>
            <a:r>
              <a:rPr lang="en-GB" altLang="zh-CN" dirty="0" smtClean="0"/>
              <a:t>Institutional/community care are not enough</a:t>
            </a: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1BF4044-40A7-49AB-ABA4-E389907DC012}" type="slidenum">
              <a:rPr lang="en-GB" altLang="en-US" smtClean="0"/>
              <a:pPr/>
              <a:t>14</a:t>
            </a:fld>
            <a:endParaRPr lang="en-GB" alt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fld id="{A00BCE53-FD4E-4674-B667-E44ABA213521}" type="datetime4">
              <a:rPr lang="en-GB" smtClean="0"/>
              <a:pPr>
                <a:defRPr/>
              </a:pPr>
              <a:t>03 September 2016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80516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581850" y="3077893"/>
            <a:ext cx="3724205" cy="2706780"/>
            <a:chOff x="5934650" y="3801609"/>
            <a:chExt cx="3724205" cy="2706780"/>
          </a:xfrm>
        </p:grpSpPr>
        <p:pic>
          <p:nvPicPr>
            <p:cNvPr id="17" name="图片 6"/>
            <p:cNvPicPr/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934650" y="3977279"/>
              <a:ext cx="2957830" cy="2531110"/>
            </a:xfrm>
            <a:prstGeom prst="rect">
              <a:avLst/>
            </a:prstGeom>
          </p:spPr>
        </p:pic>
        <p:sp>
          <p:nvSpPr>
            <p:cNvPr id="18" name="TextBox 17"/>
            <p:cNvSpPr txBox="1"/>
            <p:nvPr/>
          </p:nvSpPr>
          <p:spPr>
            <a:xfrm>
              <a:off x="6170871" y="3801609"/>
              <a:ext cx="305983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400" b="1" dirty="0" smtClean="0"/>
                <a:t>Elder care diamond in China</a:t>
              </a:r>
              <a:endParaRPr lang="en-GB" sz="1400" b="1" dirty="0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6757576" y="6159553"/>
              <a:ext cx="2901279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050" dirty="0" smtClean="0"/>
                <a:t>Source: </a:t>
              </a:r>
              <a:r>
                <a:rPr lang="en-GB" sz="1050" dirty="0"/>
                <a:t>Ochiai (</a:t>
              </a:r>
              <a:r>
                <a:rPr lang="en-GB" sz="1050" dirty="0" smtClean="0"/>
                <a:t>2009)</a:t>
              </a:r>
              <a:endParaRPr lang="en-GB" sz="1050" dirty="0"/>
            </a:p>
          </p:txBody>
        </p:sp>
      </p:grpSp>
      <p:grpSp>
        <p:nvGrpSpPr>
          <p:cNvPr id="5" name="Group 4"/>
          <p:cNvGrpSpPr/>
          <p:nvPr/>
        </p:nvGrpSpPr>
        <p:grpSpPr>
          <a:xfrm>
            <a:off x="568922" y="2630884"/>
            <a:ext cx="4572000" cy="3776468"/>
            <a:chOff x="592762" y="2770116"/>
            <a:chExt cx="4572000" cy="3776468"/>
          </a:xfrm>
        </p:grpSpPr>
        <p:pic>
          <p:nvPicPr>
            <p:cNvPr id="11" name="Picture 10"/>
            <p:cNvPicPr/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92762" y="3130285"/>
              <a:ext cx="4068000" cy="3416299"/>
            </a:xfrm>
            <a:prstGeom prst="rect">
              <a:avLst/>
            </a:prstGeom>
          </p:spPr>
        </p:pic>
        <p:sp>
          <p:nvSpPr>
            <p:cNvPr id="12" name="Rectangle 11"/>
            <p:cNvSpPr/>
            <p:nvPr/>
          </p:nvSpPr>
          <p:spPr>
            <a:xfrm>
              <a:off x="592762" y="2770116"/>
              <a:ext cx="4572000" cy="307777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r>
                <a:rPr lang="en-GB" sz="1400" b="1" dirty="0">
                  <a:latin typeface="Times New Roman" panose="02020603050405020304" pitchFamily="18" charset="0"/>
                  <a:ea typeface="SimSun" panose="02010600030101010101" pitchFamily="2" charset="-122"/>
                </a:rPr>
                <a:t>Service provision for older people in urban China</a:t>
              </a:r>
              <a:endParaRPr lang="en-GB" sz="1400" dirty="0"/>
            </a:p>
          </p:txBody>
        </p:sp>
      </p:grp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1267" y="851657"/>
            <a:ext cx="8429577" cy="821326"/>
          </a:xfrm>
        </p:spPr>
        <p:txBody>
          <a:bodyPr>
            <a:normAutofit/>
          </a:bodyPr>
          <a:lstStyle/>
          <a:p>
            <a:r>
              <a:rPr kumimoji="1" lang="en-US" altLang="zh-CN" dirty="0" smtClean="0"/>
              <a:t>Care diamond</a:t>
            </a:r>
            <a:endParaRPr kumimoji="1" lang="zh-CN" altLang="en-US" dirty="0"/>
          </a:p>
        </p:txBody>
      </p:sp>
      <p:grpSp>
        <p:nvGrpSpPr>
          <p:cNvPr id="6" name="Group 5"/>
          <p:cNvGrpSpPr/>
          <p:nvPr/>
        </p:nvGrpSpPr>
        <p:grpSpPr>
          <a:xfrm>
            <a:off x="4994330" y="2627443"/>
            <a:ext cx="3934460" cy="3769109"/>
            <a:chOff x="4994330" y="2777476"/>
            <a:chExt cx="3934460" cy="3769109"/>
          </a:xfrm>
        </p:grpSpPr>
        <p:pic>
          <p:nvPicPr>
            <p:cNvPr id="13" name="Picture 12"/>
            <p:cNvPicPr/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994330" y="3130285"/>
              <a:ext cx="3934460" cy="3416300"/>
            </a:xfrm>
            <a:prstGeom prst="rect">
              <a:avLst/>
            </a:prstGeom>
          </p:spPr>
        </p:pic>
        <p:sp>
          <p:nvSpPr>
            <p:cNvPr id="14" name="Rectangle 13"/>
            <p:cNvSpPr/>
            <p:nvPr/>
          </p:nvSpPr>
          <p:spPr>
            <a:xfrm>
              <a:off x="5333871" y="2777476"/>
              <a:ext cx="3425810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sz="1400" b="1" dirty="0">
                  <a:latin typeface="Times New Roman" panose="02020603050405020304" pitchFamily="18" charset="0"/>
                  <a:ea typeface="SimSun" panose="02010600030101010101" pitchFamily="2" charset="-122"/>
                </a:rPr>
                <a:t>Financing for older people in urban China</a:t>
              </a:r>
              <a:endParaRPr lang="en-GB" sz="1400" dirty="0"/>
            </a:p>
          </p:txBody>
        </p:sp>
      </p:grpSp>
      <p:grpSp>
        <p:nvGrpSpPr>
          <p:cNvPr id="3" name="组合 2"/>
          <p:cNvGrpSpPr/>
          <p:nvPr/>
        </p:nvGrpSpPr>
        <p:grpSpPr>
          <a:xfrm>
            <a:off x="6774801" y="157096"/>
            <a:ext cx="2369199" cy="2409854"/>
            <a:chOff x="6728977" y="-11991"/>
            <a:chExt cx="2369199" cy="2409854"/>
          </a:xfrm>
        </p:grpSpPr>
        <p:graphicFrame>
          <p:nvGraphicFramePr>
            <p:cNvPr id="7" name="图示 6"/>
            <p:cNvGraphicFramePr/>
            <p:nvPr>
              <p:extLst>
                <p:ext uri="{D42A27DB-BD31-4B8C-83A1-F6EECF244321}">
                  <p14:modId xmlns:p14="http://schemas.microsoft.com/office/powerpoint/2010/main" val="2168480738"/>
                </p:ext>
              </p:extLst>
            </p:nvPr>
          </p:nvGraphicFramePr>
          <p:xfrm>
            <a:off x="6728977" y="-11991"/>
            <a:ext cx="2306356" cy="2102077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6" r:lo="rId7" r:qs="rId8" r:cs="rId9"/>
            </a:graphicData>
          </a:graphic>
        </p:graphicFrame>
        <p:sp>
          <p:nvSpPr>
            <p:cNvPr id="8" name="文本框 7"/>
            <p:cNvSpPr txBox="1"/>
            <p:nvPr/>
          </p:nvSpPr>
          <p:spPr>
            <a:xfrm>
              <a:off x="7488188" y="668155"/>
              <a:ext cx="96494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200" b="1" dirty="0"/>
                <a:t>S</a:t>
              </a:r>
              <a:r>
                <a:rPr lang="en-US" altLang="zh-CN" sz="1200" b="1" dirty="0" smtClean="0"/>
                <a:t>ervice</a:t>
              </a:r>
              <a:endParaRPr lang="zh-CN" altLang="en-US" sz="1200" b="1" dirty="0"/>
            </a:p>
          </p:txBody>
        </p:sp>
        <p:sp>
          <p:nvSpPr>
            <p:cNvPr id="9" name="文本框 8"/>
            <p:cNvSpPr txBox="1"/>
            <p:nvPr/>
          </p:nvSpPr>
          <p:spPr>
            <a:xfrm>
              <a:off x="6915736" y="1721868"/>
              <a:ext cx="1126769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200" b="1" dirty="0" smtClean="0"/>
                <a:t>Financing</a:t>
              </a:r>
              <a:endParaRPr lang="zh-CN" altLang="en-US" sz="1200" b="1" dirty="0"/>
            </a:p>
          </p:txBody>
        </p:sp>
        <p:sp>
          <p:nvSpPr>
            <p:cNvPr id="10" name="文本框 9"/>
            <p:cNvSpPr txBox="1"/>
            <p:nvPr/>
          </p:nvSpPr>
          <p:spPr>
            <a:xfrm>
              <a:off x="7956333" y="1721868"/>
              <a:ext cx="114184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200" b="1" dirty="0"/>
                <a:t>R</a:t>
              </a:r>
              <a:r>
                <a:rPr lang="en-US" altLang="zh-CN" sz="1200" b="1" dirty="0" smtClean="0"/>
                <a:t>egulation</a:t>
              </a:r>
              <a:endParaRPr lang="zh-CN" altLang="en-US" sz="1200" b="1" dirty="0"/>
            </a:p>
          </p:txBody>
        </p:sp>
        <p:sp>
          <p:nvSpPr>
            <p:cNvPr id="15" name="TextBox 7"/>
            <p:cNvSpPr txBox="1"/>
            <p:nvPr/>
          </p:nvSpPr>
          <p:spPr>
            <a:xfrm>
              <a:off x="6813250" y="2090086"/>
              <a:ext cx="2222083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b="1" dirty="0" smtClean="0"/>
                <a:t>Mixed economy of care</a:t>
              </a:r>
              <a:endParaRPr lang="en-GB" sz="1400" b="1" dirty="0"/>
            </a:p>
          </p:txBody>
        </p:sp>
      </p:grpSp>
      <p:sp>
        <p:nvSpPr>
          <p:cNvPr id="4" name="Rectangle 3"/>
          <p:cNvSpPr/>
          <p:nvPr/>
        </p:nvSpPr>
        <p:spPr>
          <a:xfrm>
            <a:off x="179513" y="1725374"/>
            <a:ext cx="661671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1" lang="en-US" altLang="zh-CN" sz="2000" dirty="0" smtClean="0"/>
              <a:t>Shifting balance of </a:t>
            </a:r>
            <a:r>
              <a:rPr lang="en-GB" altLang="zh-CN" sz="2000" dirty="0" smtClean="0"/>
              <a:t>state</a:t>
            </a:r>
            <a:r>
              <a:rPr lang="en-GB" altLang="zh-CN" sz="2000" dirty="0"/>
              <a:t>, market, family and community in the </a:t>
            </a:r>
            <a:r>
              <a:rPr lang="en-GB" altLang="zh-CN" sz="2000" dirty="0" smtClean="0"/>
              <a:t>field of </a:t>
            </a:r>
            <a:r>
              <a:rPr lang="en-GB" altLang="zh-CN" sz="2000" dirty="0"/>
              <a:t>care for older </a:t>
            </a:r>
            <a:r>
              <a:rPr lang="en-GB" altLang="zh-CN" sz="2000" dirty="0" smtClean="0"/>
              <a:t>people</a:t>
            </a:r>
            <a:endParaRPr lang="zh-CN" altLang="en-US" sz="2000" dirty="0"/>
          </a:p>
        </p:txBody>
      </p:sp>
    </p:spTree>
    <p:extLst>
      <p:ext uri="{BB962C8B-B14F-4D97-AF65-F5344CB8AC3E}">
        <p14:creationId xmlns:p14="http://schemas.microsoft.com/office/powerpoint/2010/main" val="41216693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20466" y="1196212"/>
            <a:ext cx="8640960" cy="571500"/>
          </a:xfrm>
        </p:spPr>
        <p:txBody>
          <a:bodyPr>
            <a:noAutofit/>
          </a:bodyPr>
          <a:lstStyle/>
          <a:p>
            <a:r>
              <a:rPr lang="en-US" altLang="zh-CN" dirty="0" smtClean="0"/>
              <a:t>Quasi-market in urban China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79075" y="1984119"/>
            <a:ext cx="8682351" cy="4450017"/>
          </a:xfrm>
        </p:spPr>
        <p:txBody>
          <a:bodyPr/>
          <a:lstStyle/>
          <a:p>
            <a:r>
              <a:rPr lang="en-US" altLang="zh-CN" dirty="0" smtClean="0"/>
              <a:t>Quasi-market </a:t>
            </a:r>
            <a:r>
              <a:rPr lang="en-US" altLang="zh-CN" sz="2800" dirty="0"/>
              <a:t>(Le Grand, 1991) </a:t>
            </a:r>
            <a:endParaRPr lang="en-US" altLang="zh-CN" sz="2800" dirty="0" smtClean="0"/>
          </a:p>
          <a:p>
            <a:pPr lvl="1"/>
            <a:r>
              <a:rPr lang="en-US" altLang="zh-CN" dirty="0" smtClean="0"/>
              <a:t>Market: competitive </a:t>
            </a:r>
            <a:r>
              <a:rPr lang="en-US" altLang="zh-CN" dirty="0"/>
              <a:t>independent agencies </a:t>
            </a:r>
            <a:r>
              <a:rPr lang="en-US" altLang="zh-CN" dirty="0" smtClean="0"/>
              <a:t>replacing </a:t>
            </a:r>
            <a:r>
              <a:rPr lang="en-US" altLang="zh-CN" dirty="0"/>
              <a:t>the monopolistic state </a:t>
            </a:r>
            <a:r>
              <a:rPr lang="en-US" altLang="zh-CN" dirty="0" smtClean="0"/>
              <a:t>providers</a:t>
            </a:r>
          </a:p>
          <a:p>
            <a:pPr lvl="1"/>
            <a:r>
              <a:rPr lang="en-US" altLang="zh-CN" dirty="0" smtClean="0"/>
              <a:t>Differences to conventional markets:</a:t>
            </a:r>
          </a:p>
          <a:p>
            <a:pPr lvl="2">
              <a:buFont typeface="Wingdings" panose="05000000000000000000" pitchFamily="2" charset="2"/>
              <a:buChar char="ü"/>
            </a:pPr>
            <a:r>
              <a:rPr lang="en-US" altLang="zh-CN" dirty="0" smtClean="0"/>
              <a:t>not-for-profit and/or for-profit </a:t>
            </a:r>
            <a:r>
              <a:rPr lang="en-US" altLang="zh-CN" dirty="0" err="1" smtClean="0"/>
              <a:t>organisations</a:t>
            </a:r>
            <a:r>
              <a:rPr lang="en-US" altLang="zh-CN" dirty="0" smtClean="0"/>
              <a:t> </a:t>
            </a:r>
            <a:r>
              <a:rPr lang="en-US" altLang="zh-CN" dirty="0"/>
              <a:t>competing for public </a:t>
            </a:r>
            <a:r>
              <a:rPr lang="en-US" altLang="zh-CN" dirty="0" smtClean="0"/>
              <a:t>contracts</a:t>
            </a:r>
          </a:p>
          <a:p>
            <a:pPr lvl="2">
              <a:buFont typeface="Wingdings" panose="05000000000000000000" pitchFamily="2" charset="2"/>
              <a:buChar char="ü"/>
            </a:pPr>
            <a:r>
              <a:rPr lang="en-US" altLang="zh-CN" dirty="0" smtClean="0"/>
              <a:t>vouchers involved for purchasing</a:t>
            </a:r>
          </a:p>
          <a:p>
            <a:pPr lvl="2">
              <a:buFont typeface="Wingdings" panose="05000000000000000000" pitchFamily="2" charset="2"/>
              <a:buChar char="ü"/>
            </a:pPr>
            <a:r>
              <a:rPr lang="en-US" altLang="zh-CN" dirty="0" smtClean="0"/>
              <a:t>the </a:t>
            </a:r>
            <a:r>
              <a:rPr lang="en-US" altLang="zh-CN" dirty="0"/>
              <a:t>consumers represented in the market by </a:t>
            </a:r>
            <a:r>
              <a:rPr lang="en-US" altLang="zh-CN" dirty="0" smtClean="0"/>
              <a:t>agents</a:t>
            </a:r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1BF4044-40A7-49AB-ABA4-E389907DC012}" type="slidenum">
              <a:rPr lang="en-GB" altLang="en-US" smtClean="0"/>
              <a:pPr/>
              <a:t>16</a:t>
            </a:fld>
            <a:endParaRPr lang="en-GB" alt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fld id="{A00BCE53-FD4E-4674-B667-E44ABA213521}" type="datetime4">
              <a:rPr lang="en-GB" smtClean="0"/>
              <a:pPr>
                <a:defRPr/>
              </a:pPr>
              <a:t>03 September 2016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18791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25228" y="1123811"/>
            <a:ext cx="8640960" cy="1143000"/>
          </a:xfrm>
        </p:spPr>
        <p:txBody>
          <a:bodyPr>
            <a:normAutofit/>
          </a:bodyPr>
          <a:lstStyle/>
          <a:p>
            <a:r>
              <a:rPr lang="en-US" altLang="zh-CN" dirty="0"/>
              <a:t>Processes of </a:t>
            </a:r>
            <a:r>
              <a:rPr lang="en-US" altLang="zh-CN" dirty="0" smtClean="0"/>
              <a:t>marketization </a:t>
            </a:r>
            <a:r>
              <a:rPr lang="en-US" altLang="zh-CN" dirty="0"/>
              <a:t>of </a:t>
            </a:r>
            <a:r>
              <a:rPr lang="en-US" altLang="zh-CN" dirty="0" smtClean="0"/>
              <a:t>care </a:t>
            </a:r>
            <a:r>
              <a:rPr lang="en-US" altLang="zh-CN" dirty="0"/>
              <a:t>in </a:t>
            </a:r>
            <a:r>
              <a:rPr lang="en-US" altLang="zh-CN" dirty="0" smtClean="0"/>
              <a:t>urban </a:t>
            </a:r>
            <a:r>
              <a:rPr lang="en-US" altLang="zh-CN" dirty="0"/>
              <a:t>China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25228" y="2546299"/>
            <a:ext cx="8823681" cy="3705275"/>
          </a:xfrm>
        </p:spPr>
        <p:txBody>
          <a:bodyPr/>
          <a:lstStyle/>
          <a:p>
            <a:r>
              <a:rPr lang="en-US" altLang="zh-CN" sz="2400" b="1" dirty="0" smtClean="0"/>
              <a:t>Contracting </a:t>
            </a:r>
            <a:r>
              <a:rPr lang="en-US" altLang="zh-CN" sz="2400" b="1" dirty="0"/>
              <a:t>out</a:t>
            </a:r>
          </a:p>
          <a:p>
            <a:pPr lvl="1"/>
            <a:r>
              <a:rPr lang="en-US" altLang="zh-CN" sz="2000" dirty="0" smtClean="0"/>
              <a:t>Service provision programs, care agencies</a:t>
            </a:r>
          </a:p>
          <a:p>
            <a:r>
              <a:rPr lang="en-US" altLang="zh-CN" sz="2400" b="1" dirty="0" smtClean="0"/>
              <a:t>Financial support from the state</a:t>
            </a:r>
          </a:p>
          <a:p>
            <a:pPr lvl="1"/>
            <a:r>
              <a:rPr lang="en-US" altLang="zh-CN" sz="2000" dirty="0" smtClean="0"/>
              <a:t>e.g. subsidy </a:t>
            </a:r>
            <a:r>
              <a:rPr lang="en-US" altLang="zh-CN" sz="2000" dirty="0"/>
              <a:t>programs </a:t>
            </a:r>
            <a:r>
              <a:rPr lang="en-US" altLang="zh-CN" sz="2000" dirty="0" smtClean="0"/>
              <a:t>to older people, care workers</a:t>
            </a:r>
            <a:r>
              <a:rPr lang="en-US" altLang="zh-CN" sz="2000" dirty="0"/>
              <a:t>. </a:t>
            </a:r>
            <a:endParaRPr lang="en-US" altLang="zh-CN" sz="2000" dirty="0" smtClean="0"/>
          </a:p>
          <a:p>
            <a:pPr lvl="1"/>
            <a:r>
              <a:rPr lang="en-US" altLang="zh-CN" sz="2000" dirty="0" smtClean="0"/>
              <a:t>from </a:t>
            </a:r>
            <a:r>
              <a:rPr lang="en-US" altLang="zh-CN" sz="2000" dirty="0"/>
              <a:t>directly allocated to providers to purchasing through a bidding </a:t>
            </a:r>
            <a:r>
              <a:rPr lang="en-US" altLang="zh-CN" sz="2000" dirty="0" smtClean="0"/>
              <a:t>process</a:t>
            </a:r>
          </a:p>
          <a:p>
            <a:r>
              <a:rPr lang="en-US" altLang="zh-CN" sz="2400" b="1" dirty="0" smtClean="0"/>
              <a:t>Direct purchasing through private funding</a:t>
            </a:r>
          </a:p>
          <a:p>
            <a:endParaRPr lang="en-US" altLang="zh-CN" sz="2800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1BF4044-40A7-49AB-ABA4-E389907DC012}" type="slidenum">
              <a:rPr lang="en-GB" altLang="en-US" smtClean="0"/>
              <a:pPr/>
              <a:t>17</a:t>
            </a:fld>
            <a:endParaRPr lang="en-GB" alt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fld id="{A00BCE53-FD4E-4674-B667-E44ABA213521}" type="datetime4">
              <a:rPr lang="en-GB" smtClean="0"/>
              <a:pPr>
                <a:defRPr/>
              </a:pPr>
              <a:t>03 September 2016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85021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2815" y="1056499"/>
            <a:ext cx="8640960" cy="638944"/>
          </a:xfrm>
        </p:spPr>
        <p:txBody>
          <a:bodyPr>
            <a:normAutofit/>
          </a:bodyPr>
          <a:lstStyle/>
          <a:p>
            <a:r>
              <a:rPr lang="en-GB" dirty="0" smtClean="0"/>
              <a:t>Prospects of quasi-market in urban China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3254" y="1806406"/>
            <a:ext cx="8970746" cy="4445168"/>
          </a:xfrm>
        </p:spPr>
        <p:txBody>
          <a:bodyPr/>
          <a:lstStyle/>
          <a:p>
            <a:r>
              <a:rPr lang="en-GB" sz="2400" b="1" dirty="0" smtClean="0"/>
              <a:t>Market: care demands are not fully expressed, seize market share</a:t>
            </a:r>
          </a:p>
          <a:p>
            <a:pPr lvl="1"/>
            <a:r>
              <a:rPr lang="en-US" sz="2400" dirty="0" smtClean="0"/>
              <a:t>In theory:</a:t>
            </a:r>
            <a:r>
              <a:rPr lang="en-US" sz="2400" dirty="0"/>
              <a:t> </a:t>
            </a:r>
            <a:r>
              <a:rPr lang="en-US" altLang="zh-CN" sz="2000" dirty="0" smtClean="0">
                <a:solidFill>
                  <a:schemeClr val="tx1"/>
                </a:solidFill>
              </a:rPr>
              <a:t>disable </a:t>
            </a:r>
            <a:r>
              <a:rPr lang="en-US" altLang="zh-CN" sz="2000" dirty="0">
                <a:solidFill>
                  <a:schemeClr val="tx1"/>
                </a:solidFill>
              </a:rPr>
              <a:t>prevalence ratio </a:t>
            </a:r>
            <a:r>
              <a:rPr lang="en-US" altLang="zh-CN" sz="2000" dirty="0" smtClean="0">
                <a:solidFill>
                  <a:schemeClr val="tx1"/>
                </a:solidFill>
              </a:rPr>
              <a:t>of 65+,</a:t>
            </a:r>
            <a:r>
              <a:rPr lang="en-GB" sz="2000" dirty="0" smtClean="0">
                <a:solidFill>
                  <a:schemeClr val="tx1"/>
                </a:solidFill>
              </a:rPr>
              <a:t> </a:t>
            </a:r>
            <a:r>
              <a:rPr lang="en-US" altLang="zh-CN" sz="2000" dirty="0" smtClean="0">
                <a:solidFill>
                  <a:schemeClr val="tx1"/>
                </a:solidFill>
              </a:rPr>
              <a:t>80+.</a:t>
            </a:r>
            <a:r>
              <a:rPr lang="en-US" altLang="zh-CN" sz="2000" dirty="0" smtClean="0"/>
              <a:t> </a:t>
            </a:r>
            <a:endParaRPr lang="en-US" sz="2000" dirty="0" smtClean="0"/>
          </a:p>
          <a:p>
            <a:pPr lvl="1"/>
            <a:r>
              <a:rPr lang="en-US" sz="2400" dirty="0" smtClean="0"/>
              <a:t>In practice</a:t>
            </a:r>
          </a:p>
          <a:p>
            <a:pPr lvl="2"/>
            <a:r>
              <a:rPr lang="en-US" altLang="zh-CN" sz="2000" dirty="0" smtClean="0"/>
              <a:t>consumption </a:t>
            </a:r>
            <a:r>
              <a:rPr lang="en-US" altLang="zh-CN" sz="2000" dirty="0"/>
              <a:t>attitudes of Chinese </a:t>
            </a:r>
            <a:r>
              <a:rPr lang="en-US" altLang="zh-CN" sz="2000" dirty="0" smtClean="0"/>
              <a:t>people (older generation)</a:t>
            </a:r>
            <a:endParaRPr lang="en-US" altLang="zh-CN" sz="2000" dirty="0"/>
          </a:p>
          <a:p>
            <a:pPr lvl="2"/>
            <a:r>
              <a:rPr lang="en-US" altLang="zh-CN" sz="2000" dirty="0"/>
              <a:t>purchasing power of older </a:t>
            </a:r>
            <a:r>
              <a:rPr lang="en-US" altLang="zh-CN" sz="2000" dirty="0" smtClean="0"/>
              <a:t>generation</a:t>
            </a:r>
            <a:endParaRPr lang="en-US" sz="2000" dirty="0" smtClean="0"/>
          </a:p>
          <a:p>
            <a:r>
              <a:rPr lang="en-US" sz="2400" b="1" dirty="0" smtClean="0"/>
              <a:t>State </a:t>
            </a:r>
          </a:p>
          <a:p>
            <a:pPr lvl="1"/>
            <a:r>
              <a:rPr lang="en-US" altLang="zh-CN" sz="2400" dirty="0" smtClean="0"/>
              <a:t>‘Paternal’ responsibilities</a:t>
            </a:r>
          </a:p>
          <a:p>
            <a:pPr lvl="2"/>
            <a:r>
              <a:rPr lang="en-US" altLang="zh-CN" sz="2000" dirty="0" smtClean="0"/>
              <a:t>persistent financial &amp; policy support, guiding service consumption, regulating</a:t>
            </a:r>
          </a:p>
          <a:p>
            <a:pPr lvl="1"/>
            <a:r>
              <a:rPr lang="en-US" altLang="zh-CN" sz="2400" dirty="0" smtClean="0"/>
              <a:t>Debates: protecting ‘vulnerable’ VS marketisation</a:t>
            </a:r>
          </a:p>
          <a:p>
            <a:pPr lvl="1"/>
            <a:endParaRPr lang="en-US" altLang="zh-CN" sz="2400" dirty="0"/>
          </a:p>
          <a:p>
            <a:endParaRPr lang="en-GB" sz="2800" dirty="0"/>
          </a:p>
          <a:p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1BF4044-40A7-49AB-ABA4-E389907DC012}" type="slidenum">
              <a:rPr lang="en-GB" altLang="en-US" smtClean="0"/>
              <a:pPr/>
              <a:t>18</a:t>
            </a:fld>
            <a:endParaRPr lang="en-GB" alt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fld id="{A00BCE53-FD4E-4674-B667-E44ABA213521}" type="datetime4">
              <a:rPr lang="en-GB" smtClean="0"/>
              <a:pPr>
                <a:defRPr/>
              </a:pPr>
              <a:t>03 September 2016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59892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脚占位符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5FE00A8-FF41-467A-AE58-EA0F4D87F61D}" type="slidenum">
              <a:rPr lang="en-GB" altLang="en-US" smtClean="0"/>
              <a:pPr/>
              <a:t>19</a:t>
            </a:fld>
            <a:endParaRPr lang="en-GB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fld id="{AC78D058-AB81-4635-B32C-A1DA8F3B06F9}" type="datetime4">
              <a:rPr lang="en-GB" smtClean="0"/>
              <a:pPr>
                <a:defRPr/>
              </a:pPr>
              <a:t>03 September 2016</a:t>
            </a:fld>
            <a:endParaRPr lang="en-GB" dirty="0"/>
          </a:p>
        </p:txBody>
      </p:sp>
      <p:sp>
        <p:nvSpPr>
          <p:cNvPr id="5" name="矩形 4"/>
          <p:cNvSpPr/>
          <p:nvPr/>
        </p:nvSpPr>
        <p:spPr>
          <a:xfrm>
            <a:off x="2633007" y="2406496"/>
            <a:ext cx="387798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zh-CN" sz="54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Thank you!</a:t>
            </a:r>
            <a:endParaRPr lang="zh-CN" altLang="en-US" sz="54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6" name="矩形 5"/>
          <p:cNvSpPr/>
          <p:nvPr/>
        </p:nvSpPr>
        <p:spPr>
          <a:xfrm>
            <a:off x="877762" y="4077072"/>
            <a:ext cx="7388476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altLang="zh-CN" sz="2800" dirty="0" smtClean="0">
                <a:ln w="0"/>
              </a:rPr>
              <a:t>wenjing.zhang@bristol.ac.uk</a:t>
            </a:r>
            <a:endParaRPr lang="zh-CN" altLang="en-US" sz="2800" dirty="0">
              <a:ln w="0"/>
            </a:endParaRPr>
          </a:p>
        </p:txBody>
      </p:sp>
    </p:spTree>
    <p:extLst>
      <p:ext uri="{BB962C8B-B14F-4D97-AF65-F5344CB8AC3E}">
        <p14:creationId xmlns:p14="http://schemas.microsoft.com/office/powerpoint/2010/main" val="2703196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5228" y="1208580"/>
            <a:ext cx="8640960" cy="710952"/>
          </a:xfrm>
        </p:spPr>
        <p:txBody>
          <a:bodyPr/>
          <a:lstStyle/>
          <a:p>
            <a:r>
              <a:rPr lang="en-GB" b="1" dirty="0" smtClean="0"/>
              <a:t>Outline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5228" y="1944248"/>
            <a:ext cx="8640960" cy="3705275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GB" dirty="0" smtClean="0"/>
              <a:t>Aims</a:t>
            </a:r>
          </a:p>
          <a:p>
            <a:pPr>
              <a:lnSpc>
                <a:spcPct val="150000"/>
              </a:lnSpc>
            </a:pPr>
            <a:r>
              <a:rPr lang="en-GB" dirty="0" smtClean="0"/>
              <a:t>Background</a:t>
            </a:r>
          </a:p>
          <a:p>
            <a:pPr>
              <a:lnSpc>
                <a:spcPct val="150000"/>
              </a:lnSpc>
            </a:pPr>
            <a:r>
              <a:rPr lang="en-GB" dirty="0" smtClean="0"/>
              <a:t>Theoretical framework</a:t>
            </a:r>
          </a:p>
          <a:p>
            <a:pPr>
              <a:lnSpc>
                <a:spcPct val="150000"/>
              </a:lnSpc>
            </a:pPr>
            <a:r>
              <a:rPr lang="en-GB" dirty="0" smtClean="0"/>
              <a:t>Methods</a:t>
            </a:r>
          </a:p>
          <a:p>
            <a:pPr>
              <a:lnSpc>
                <a:spcPct val="150000"/>
              </a:lnSpc>
            </a:pPr>
            <a:r>
              <a:rPr lang="en-GB" dirty="0" smtClean="0"/>
              <a:t>Findings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1BF4044-40A7-49AB-ABA4-E389907DC012}" type="slidenum">
              <a:rPr lang="en-GB" altLang="en-US" smtClean="0"/>
              <a:pPr/>
              <a:t>2</a:t>
            </a:fld>
            <a:endParaRPr lang="en-GB" alt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fld id="{A00BCE53-FD4E-4674-B667-E44ABA213521}" type="datetime4">
              <a:rPr lang="en-GB" smtClean="0"/>
              <a:pPr>
                <a:defRPr/>
              </a:pPr>
              <a:t>03 September 2016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49402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5301" y="1219920"/>
            <a:ext cx="8640960" cy="710952"/>
          </a:xfrm>
        </p:spPr>
        <p:txBody>
          <a:bodyPr/>
          <a:lstStyle/>
          <a:p>
            <a:r>
              <a:rPr lang="en-GB" b="1" dirty="0" smtClean="0"/>
              <a:t>Aims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5301" y="2060848"/>
            <a:ext cx="8640960" cy="3705275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GB" dirty="0" smtClean="0"/>
              <a:t>To </a:t>
            </a:r>
            <a:r>
              <a:rPr lang="en-GB" altLang="zh-CN" dirty="0" smtClean="0"/>
              <a:t>explore impacts </a:t>
            </a:r>
            <a:r>
              <a:rPr lang="en-GB" altLang="zh-CN" dirty="0"/>
              <a:t>of marketisation of home care </a:t>
            </a:r>
            <a:r>
              <a:rPr lang="en-GB" altLang="zh-CN" dirty="0" smtClean="0"/>
              <a:t>in </a:t>
            </a:r>
            <a:r>
              <a:rPr lang="en-GB" altLang="zh-CN" dirty="0"/>
              <a:t>urban </a:t>
            </a:r>
            <a:r>
              <a:rPr lang="en-GB" altLang="zh-CN" dirty="0" smtClean="0"/>
              <a:t>China</a:t>
            </a:r>
            <a:endParaRPr lang="en-GB" dirty="0" smtClean="0"/>
          </a:p>
          <a:p>
            <a:pPr lvl="1">
              <a:lnSpc>
                <a:spcPct val="150000"/>
              </a:lnSpc>
            </a:pPr>
            <a:r>
              <a:rPr lang="en-GB" altLang="zh-CN" dirty="0"/>
              <a:t>R</a:t>
            </a:r>
            <a:r>
              <a:rPr lang="en-GB" altLang="zh-CN" dirty="0" smtClean="0"/>
              <a:t>ationale </a:t>
            </a:r>
            <a:r>
              <a:rPr lang="en-GB" altLang="zh-CN" dirty="0"/>
              <a:t>behind the marketisation of </a:t>
            </a:r>
            <a:r>
              <a:rPr lang="en-GB" altLang="zh-CN" dirty="0" smtClean="0"/>
              <a:t>care </a:t>
            </a:r>
          </a:p>
          <a:p>
            <a:pPr lvl="1">
              <a:lnSpc>
                <a:spcPct val="150000"/>
              </a:lnSpc>
            </a:pPr>
            <a:r>
              <a:rPr lang="en-GB" altLang="zh-CN" dirty="0" smtClean="0"/>
              <a:t>Marketisation </a:t>
            </a:r>
            <a:r>
              <a:rPr lang="en-GB" altLang="zh-CN" dirty="0"/>
              <a:t>trend of home </a:t>
            </a:r>
            <a:r>
              <a:rPr lang="en-GB" altLang="zh-CN" dirty="0" smtClean="0"/>
              <a:t>care</a:t>
            </a:r>
            <a:endParaRPr lang="en-GB" dirty="0" smtClean="0"/>
          </a:p>
          <a:p>
            <a:pPr lvl="1">
              <a:lnSpc>
                <a:spcPct val="150000"/>
              </a:lnSpc>
            </a:pPr>
            <a:r>
              <a:rPr lang="en-GB" altLang="zh-CN" dirty="0" smtClean="0"/>
              <a:t>Processes </a:t>
            </a:r>
            <a:r>
              <a:rPr lang="en-GB" altLang="zh-CN" dirty="0"/>
              <a:t>of marketisation of home </a:t>
            </a:r>
            <a:r>
              <a:rPr lang="en-GB" altLang="zh-CN" dirty="0" smtClean="0"/>
              <a:t>care</a:t>
            </a:r>
            <a:endParaRPr lang="zh-CN" altLang="zh-CN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1BF4044-40A7-49AB-ABA4-E389907DC012}" type="slidenum">
              <a:rPr lang="en-GB" altLang="en-US" smtClean="0"/>
              <a:pPr/>
              <a:t>3</a:t>
            </a:fld>
            <a:endParaRPr lang="en-GB" alt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fld id="{A00BCE53-FD4E-4674-B667-E44ABA213521}" type="datetime4">
              <a:rPr lang="en-GB" smtClean="0"/>
              <a:pPr>
                <a:defRPr/>
              </a:pPr>
              <a:t>03 September 2016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37103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36655" y="1340768"/>
            <a:ext cx="8640960" cy="566936"/>
          </a:xfrm>
        </p:spPr>
        <p:txBody>
          <a:bodyPr>
            <a:noAutofit/>
          </a:bodyPr>
          <a:lstStyle/>
          <a:p>
            <a:r>
              <a:rPr lang="en-US" altLang="zh-CN" b="1" dirty="0"/>
              <a:t>Background</a:t>
            </a:r>
            <a:endParaRPr lang="zh-CN" altLang="en-US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51520" y="2262634"/>
            <a:ext cx="8640960" cy="3705275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altLang="zh-CN" dirty="0"/>
              <a:t>Care policy and provision for older people </a:t>
            </a:r>
            <a:r>
              <a:rPr lang="en-US" altLang="zh-CN" dirty="0" smtClean="0"/>
              <a:t>in China</a:t>
            </a:r>
          </a:p>
          <a:p>
            <a:pPr>
              <a:lnSpc>
                <a:spcPct val="150000"/>
              </a:lnSpc>
            </a:pPr>
            <a:r>
              <a:rPr lang="en-US" altLang="zh-CN" dirty="0" smtClean="0"/>
              <a:t>Home care in China</a:t>
            </a:r>
          </a:p>
          <a:p>
            <a:pPr>
              <a:lnSpc>
                <a:spcPct val="150000"/>
              </a:lnSpc>
            </a:pPr>
            <a:r>
              <a:rPr lang="en-US" altLang="zh-CN" dirty="0" smtClean="0"/>
              <a:t>Rural vs urban disparities</a:t>
            </a: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1BF4044-40A7-49AB-ABA4-E389907DC012}" type="slidenum">
              <a:rPr lang="en-GB" altLang="en-US" smtClean="0"/>
              <a:pPr/>
              <a:t>4</a:t>
            </a:fld>
            <a:endParaRPr lang="en-GB" alt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fld id="{A00BCE53-FD4E-4674-B667-E44ABA213521}" type="datetime4">
              <a:rPr lang="en-GB" smtClean="0"/>
              <a:pPr>
                <a:defRPr/>
              </a:pPr>
              <a:t>03 September 2016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81475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Care policy and provision for older people in China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4223" y="2463046"/>
            <a:ext cx="5446504" cy="3682301"/>
          </a:xfrm>
        </p:spPr>
        <p:txBody>
          <a:bodyPr/>
          <a:lstStyle/>
          <a:p>
            <a:r>
              <a:rPr lang="en-US" altLang="zh-CN" sz="2400" dirty="0" smtClean="0"/>
              <a:t>Dramatic </a:t>
            </a:r>
            <a:r>
              <a:rPr lang="en-US" altLang="zh-CN" sz="2400" dirty="0"/>
              <a:t>demographic </a:t>
            </a:r>
            <a:r>
              <a:rPr lang="en-US" altLang="zh-CN" sz="2400" dirty="0" smtClean="0"/>
              <a:t>changes </a:t>
            </a:r>
          </a:p>
          <a:p>
            <a:pPr lvl="1"/>
            <a:r>
              <a:rPr lang="en-US" altLang="zh-CN" sz="2000" dirty="0" smtClean="0"/>
              <a:t>rapid ageing (65+, 10.1%, 2014)</a:t>
            </a:r>
            <a:r>
              <a:rPr lang="en-US" altLang="zh-CN" sz="2000" dirty="0"/>
              <a:t> </a:t>
            </a:r>
            <a:endParaRPr lang="en-US" altLang="zh-CN" sz="2000" dirty="0" smtClean="0"/>
          </a:p>
          <a:p>
            <a:pPr lvl="1"/>
            <a:r>
              <a:rPr lang="en-US" altLang="zh-CN" sz="2000" dirty="0" smtClean="0"/>
              <a:t>‘</a:t>
            </a:r>
            <a:r>
              <a:rPr lang="en-US" altLang="zh-CN" sz="2000" dirty="0"/>
              <a:t>one child policy’ </a:t>
            </a:r>
            <a:r>
              <a:rPr lang="en-US" altLang="zh-CN" sz="2000" dirty="0" smtClean="0"/>
              <a:t>– decreasing household </a:t>
            </a:r>
            <a:r>
              <a:rPr lang="en-US" altLang="zh-CN" sz="2000" dirty="0"/>
              <a:t>size </a:t>
            </a:r>
            <a:r>
              <a:rPr lang="en-US" altLang="zh-CN" sz="2000" dirty="0" smtClean="0"/>
              <a:t>from </a:t>
            </a:r>
            <a:r>
              <a:rPr lang="en-US" altLang="zh-CN" sz="2000" dirty="0"/>
              <a:t>4.43 in 1964 to 3.02 in </a:t>
            </a:r>
            <a:r>
              <a:rPr lang="en-US" altLang="zh-CN" sz="2000" dirty="0" smtClean="0"/>
              <a:t>2014</a:t>
            </a:r>
            <a:endParaRPr lang="en-US" altLang="zh-CN" sz="2000" dirty="0"/>
          </a:p>
          <a:p>
            <a:r>
              <a:rPr lang="en-US" altLang="zh-CN" sz="2400" dirty="0" smtClean="0"/>
              <a:t>Social-economic </a:t>
            </a:r>
            <a:r>
              <a:rPr lang="en-US" altLang="zh-CN" sz="2400" dirty="0"/>
              <a:t>reforms </a:t>
            </a:r>
          </a:p>
          <a:p>
            <a:pPr lvl="1"/>
            <a:r>
              <a:rPr lang="en-US" altLang="zh-CN" sz="2000" dirty="0"/>
              <a:t>e.g. </a:t>
            </a:r>
            <a:r>
              <a:rPr lang="en-US" altLang="zh-CN" sz="2000" dirty="0" err="1"/>
              <a:t>labour</a:t>
            </a:r>
            <a:r>
              <a:rPr lang="en-US" altLang="zh-CN" sz="2000" dirty="0"/>
              <a:t> market, housing </a:t>
            </a:r>
            <a:r>
              <a:rPr lang="en-US" altLang="zh-CN" sz="2000" dirty="0" err="1"/>
              <a:t>marketisation</a:t>
            </a:r>
            <a:r>
              <a:rPr lang="en-US" altLang="zh-CN" sz="2000" dirty="0"/>
              <a:t>, migration</a:t>
            </a:r>
          </a:p>
          <a:p>
            <a:r>
              <a:rPr lang="en-US" altLang="zh-CN" sz="2400" dirty="0" smtClean="0"/>
              <a:t>Increasing old-age dependency challenges </a:t>
            </a:r>
            <a:r>
              <a:rPr lang="en-US" altLang="zh-CN" sz="2400" dirty="0"/>
              <a:t>the family-</a:t>
            </a:r>
            <a:r>
              <a:rPr lang="en-US" altLang="zh-CN" sz="2400" dirty="0" err="1"/>
              <a:t>centred</a:t>
            </a:r>
            <a:r>
              <a:rPr lang="en-US" altLang="zh-CN" sz="2400" dirty="0"/>
              <a:t> care provision</a:t>
            </a:r>
            <a:endParaRPr lang="zh-CN" altLang="en-US" sz="2400" dirty="0"/>
          </a:p>
          <a:p>
            <a:pPr lvl="1"/>
            <a:endParaRPr lang="en-US" altLang="zh-CN" sz="2400" dirty="0" smtClean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1BF4044-40A7-49AB-ABA4-E389907DC012}" type="slidenum">
              <a:rPr lang="en-GB" altLang="en-US" smtClean="0"/>
              <a:pPr/>
              <a:t>5</a:t>
            </a:fld>
            <a:endParaRPr lang="en-GB" alt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fld id="{A00BCE53-FD4E-4674-B667-E44ABA213521}" type="datetime4">
              <a:rPr lang="en-GB" smtClean="0"/>
              <a:pPr>
                <a:defRPr/>
              </a:pPr>
              <a:t>03 September 2016</a:t>
            </a:fld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69872" y="1988840"/>
            <a:ext cx="3715352" cy="3715352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5528840" y="5619737"/>
            <a:ext cx="3456384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50" dirty="0"/>
              <a:t>Source: United Nations, Department of Economic and Social Affairs, Population Division (2015). </a:t>
            </a:r>
            <a:endParaRPr lang="en-GB" sz="1050" dirty="0"/>
          </a:p>
        </p:txBody>
      </p:sp>
    </p:spTree>
    <p:extLst>
      <p:ext uri="{BB962C8B-B14F-4D97-AF65-F5344CB8AC3E}">
        <p14:creationId xmlns:p14="http://schemas.microsoft.com/office/powerpoint/2010/main" val="1691427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51520" y="1268760"/>
            <a:ext cx="8424936" cy="638944"/>
          </a:xfrm>
        </p:spPr>
        <p:txBody>
          <a:bodyPr/>
          <a:lstStyle/>
          <a:p>
            <a:r>
              <a:rPr lang="en-US" altLang="zh-CN" dirty="0"/>
              <a:t>Home care 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25228" y="2060848"/>
            <a:ext cx="8640960" cy="3705275"/>
          </a:xfrm>
        </p:spPr>
        <p:txBody>
          <a:bodyPr/>
          <a:lstStyle/>
          <a:p>
            <a:r>
              <a:rPr lang="en-US" altLang="zh-CN" sz="2800" dirty="0" smtClean="0"/>
              <a:t>Home </a:t>
            </a:r>
            <a:r>
              <a:rPr lang="en-US" altLang="zh-CN" sz="2800" dirty="0"/>
              <a:t>care is the foundation of the Chinese elder care system, combining community care and residential </a:t>
            </a:r>
            <a:r>
              <a:rPr lang="en-US" altLang="zh-CN" sz="2800" dirty="0" smtClean="0"/>
              <a:t>care </a:t>
            </a:r>
            <a:r>
              <a:rPr lang="en-US" altLang="zh-CN" sz="2000" dirty="0" smtClean="0"/>
              <a:t>(Ministry </a:t>
            </a:r>
            <a:r>
              <a:rPr lang="en-US" altLang="zh-CN" sz="2000" dirty="0"/>
              <a:t>of Civil Affairs in </a:t>
            </a:r>
            <a:r>
              <a:rPr lang="en-US" altLang="zh-CN" sz="2000" dirty="0" smtClean="0"/>
              <a:t>China, 2010</a:t>
            </a:r>
            <a:r>
              <a:rPr lang="en-US" altLang="zh-CN" sz="2000" dirty="0"/>
              <a:t>)</a:t>
            </a:r>
            <a:endParaRPr lang="en-US" altLang="zh-CN" sz="2000" dirty="0" smtClean="0"/>
          </a:p>
          <a:p>
            <a:pPr lvl="1"/>
            <a:r>
              <a:rPr lang="en-US" altLang="zh-CN" sz="2400" dirty="0" smtClean="0"/>
              <a:t>e.g. ‘9064</a:t>
            </a:r>
            <a:r>
              <a:rPr lang="en-US" altLang="zh-CN" sz="2400" dirty="0"/>
              <a:t>’ in </a:t>
            </a:r>
            <a:r>
              <a:rPr lang="en-US" altLang="zh-CN" sz="2400" dirty="0" smtClean="0"/>
              <a:t>Beijing; 9073</a:t>
            </a:r>
            <a:r>
              <a:rPr lang="en-US" altLang="zh-CN" sz="2400" dirty="0"/>
              <a:t>’ in </a:t>
            </a:r>
            <a:r>
              <a:rPr lang="en-US" altLang="zh-CN" sz="2400" dirty="0" smtClean="0"/>
              <a:t>Shanghai; ‘9055</a:t>
            </a:r>
            <a:r>
              <a:rPr lang="en-US" altLang="zh-CN" sz="2400" dirty="0"/>
              <a:t>’ in Wuhan </a:t>
            </a:r>
            <a:endParaRPr lang="en-US" altLang="zh-CN" sz="2400" dirty="0" smtClean="0"/>
          </a:p>
          <a:p>
            <a:r>
              <a:rPr lang="en-US" altLang="zh-CN" sz="2800" dirty="0" smtClean="0"/>
              <a:t>Definition: services </a:t>
            </a:r>
            <a:r>
              <a:rPr lang="en-US" altLang="zh-CN" sz="2800" dirty="0"/>
              <a:t>provided at older people’s homes by care workers or a mix of care workers and family </a:t>
            </a:r>
            <a:r>
              <a:rPr lang="en-US" altLang="zh-CN" sz="2800" dirty="0" smtClean="0"/>
              <a:t>members</a:t>
            </a:r>
          </a:p>
          <a:p>
            <a:pPr lvl="1"/>
            <a:r>
              <a:rPr lang="en-US" altLang="zh-CN" sz="2400" dirty="0" smtClean="0"/>
              <a:t>personal </a:t>
            </a:r>
            <a:r>
              <a:rPr lang="en-US" altLang="zh-CN" sz="2400" dirty="0"/>
              <a:t>care (e.g. nursing), practical care (e.g. cooking, shopping, cleaning</a:t>
            </a:r>
            <a:r>
              <a:rPr lang="en-US" altLang="zh-CN" sz="2400" dirty="0" smtClean="0"/>
              <a:t>), </a:t>
            </a:r>
            <a:r>
              <a:rPr lang="en-US" altLang="zh-CN" sz="2400" dirty="0"/>
              <a:t>emotional </a:t>
            </a:r>
            <a:r>
              <a:rPr lang="en-US" altLang="zh-CN" sz="2400" dirty="0" smtClean="0"/>
              <a:t>support</a:t>
            </a:r>
            <a:endParaRPr lang="zh-CN" altLang="en-US" sz="2400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1BF4044-40A7-49AB-ABA4-E389907DC012}" type="slidenum">
              <a:rPr lang="en-GB" altLang="en-US" smtClean="0"/>
              <a:pPr/>
              <a:t>6</a:t>
            </a:fld>
            <a:endParaRPr lang="en-GB" altLang="en-US" dirty="0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fld id="{A00BCE53-FD4E-4674-B667-E44ABA213521}" type="datetime4">
              <a:rPr lang="en-GB" smtClean="0"/>
              <a:pPr>
                <a:defRPr/>
              </a:pPr>
              <a:t>03 September 2016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97018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25228" y="1685093"/>
            <a:ext cx="8640960" cy="566936"/>
          </a:xfrm>
        </p:spPr>
        <p:txBody>
          <a:bodyPr>
            <a:noAutofit/>
          </a:bodyPr>
          <a:lstStyle/>
          <a:p>
            <a:r>
              <a:rPr lang="en-US" altLang="zh-CN" dirty="0" smtClean="0"/>
              <a:t>Different care </a:t>
            </a:r>
            <a:r>
              <a:rPr lang="en-US" altLang="zh-CN" dirty="0"/>
              <a:t>systems </a:t>
            </a:r>
            <a:r>
              <a:rPr lang="en-US" altLang="zh-CN" dirty="0" smtClean="0"/>
              <a:t>in </a:t>
            </a:r>
            <a:r>
              <a:rPr lang="en-US" altLang="zh-CN" dirty="0"/>
              <a:t>urban and rural </a:t>
            </a:r>
            <a:r>
              <a:rPr lang="en-US" altLang="zh-CN" dirty="0" smtClean="0"/>
              <a:t>China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51520" y="2406650"/>
            <a:ext cx="8640960" cy="3705275"/>
          </a:xfrm>
        </p:spPr>
        <p:txBody>
          <a:bodyPr/>
          <a:lstStyle/>
          <a:p>
            <a:r>
              <a:rPr lang="en-US" altLang="zh-CN" sz="2400" dirty="0" smtClean="0"/>
              <a:t>Different ageing paths and ‘double-track elder care system’</a:t>
            </a:r>
          </a:p>
          <a:p>
            <a:pPr lvl="1"/>
            <a:r>
              <a:rPr lang="en-US" altLang="zh-CN" sz="1800" dirty="0" smtClean="0"/>
              <a:t>Over 20% aged </a:t>
            </a:r>
            <a:r>
              <a:rPr lang="en-US" altLang="zh-CN" sz="1800" dirty="0"/>
              <a:t>60 and older in cities like Beijing, Shanghai, </a:t>
            </a:r>
            <a:r>
              <a:rPr lang="en-US" altLang="zh-CN" sz="1800" dirty="0" smtClean="0"/>
              <a:t>Suzhou (national </a:t>
            </a:r>
            <a:r>
              <a:rPr lang="en-US" altLang="zh-CN" sz="1800" dirty="0"/>
              <a:t>14.9</a:t>
            </a:r>
            <a:r>
              <a:rPr lang="en-US" altLang="zh-CN" sz="1800" dirty="0" smtClean="0"/>
              <a:t>%, 2014</a:t>
            </a:r>
            <a:r>
              <a:rPr lang="en-US" altLang="zh-CN" sz="1800" dirty="0"/>
              <a:t>). </a:t>
            </a:r>
            <a:endParaRPr lang="en-US" altLang="zh-CN" sz="1800" dirty="0" smtClean="0"/>
          </a:p>
          <a:p>
            <a:pPr lvl="1"/>
            <a:r>
              <a:rPr lang="en-US" altLang="zh-CN" sz="1800" dirty="0" smtClean="0"/>
              <a:t>Fewer </a:t>
            </a:r>
            <a:r>
              <a:rPr lang="en-US" altLang="zh-CN" sz="1800" dirty="0"/>
              <a:t>adult children </a:t>
            </a:r>
            <a:r>
              <a:rPr lang="en-US" altLang="zh-CN" sz="1800" dirty="0" smtClean="0"/>
              <a:t>due </a:t>
            </a:r>
            <a:r>
              <a:rPr lang="en-US" altLang="zh-CN" sz="1800" dirty="0"/>
              <a:t>to the stricter ‘one child policy’ in urban </a:t>
            </a:r>
            <a:r>
              <a:rPr lang="en-US" altLang="zh-CN" sz="1800" dirty="0" smtClean="0"/>
              <a:t>China </a:t>
            </a:r>
            <a:r>
              <a:rPr lang="en-US" altLang="zh-CN" sz="1800" dirty="0"/>
              <a:t>(Zhan, 2013). </a:t>
            </a:r>
            <a:endParaRPr lang="en-US" altLang="zh-CN" sz="1800" dirty="0" smtClean="0"/>
          </a:p>
          <a:p>
            <a:pPr lvl="1"/>
            <a:r>
              <a:rPr lang="en-US" altLang="zh-CN" sz="1800" dirty="0" smtClean="0"/>
              <a:t>Urban </a:t>
            </a:r>
            <a:r>
              <a:rPr lang="en-US" altLang="zh-CN" sz="1800" dirty="0"/>
              <a:t>residents have more access to resources from the state and </a:t>
            </a:r>
            <a:r>
              <a:rPr lang="en-US" altLang="zh-CN" sz="1800" dirty="0" smtClean="0"/>
              <a:t>market</a:t>
            </a:r>
          </a:p>
          <a:p>
            <a:r>
              <a:rPr lang="en-US" altLang="zh-CN" sz="2400" dirty="0" smtClean="0"/>
              <a:t>Extensive </a:t>
            </a:r>
            <a:r>
              <a:rPr lang="en-US" altLang="zh-CN" sz="2400" dirty="0" err="1"/>
              <a:t>marketisation</a:t>
            </a:r>
            <a:r>
              <a:rPr lang="en-US" altLang="zh-CN" sz="2400" dirty="0"/>
              <a:t> </a:t>
            </a:r>
            <a:r>
              <a:rPr lang="en-US" altLang="zh-CN" sz="2400" dirty="0" smtClean="0"/>
              <a:t>in urban China since 1990s</a:t>
            </a:r>
          </a:p>
          <a:p>
            <a:pPr lvl="1"/>
            <a:r>
              <a:rPr lang="en-US" altLang="zh-CN" sz="2000" dirty="0" smtClean="0"/>
              <a:t>e.g. housing, education, welfare. </a:t>
            </a:r>
          </a:p>
          <a:p>
            <a:r>
              <a:rPr lang="en-US" altLang="zh-CN" sz="2400" dirty="0" smtClean="0"/>
              <a:t>Development </a:t>
            </a:r>
            <a:r>
              <a:rPr lang="en-US" altLang="zh-CN" sz="2400" dirty="0"/>
              <a:t>of home care in urban areas is more rapid than in rural </a:t>
            </a:r>
            <a:r>
              <a:rPr lang="en-US" altLang="zh-CN" sz="2400" dirty="0" smtClean="0"/>
              <a:t>China</a:t>
            </a:r>
          </a:p>
          <a:p>
            <a:endParaRPr lang="zh-CN" altLang="zh-CN" sz="2800" dirty="0"/>
          </a:p>
          <a:p>
            <a:pPr lvl="1"/>
            <a:endParaRPr lang="en-US" altLang="zh-CN" sz="2400" dirty="0" smtClean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1BF4044-40A7-49AB-ABA4-E389907DC012}" type="slidenum">
              <a:rPr lang="en-GB" altLang="en-US" smtClean="0"/>
              <a:pPr/>
              <a:t>7</a:t>
            </a:fld>
            <a:endParaRPr lang="en-GB" altLang="en-US" dirty="0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fld id="{A00BCE53-FD4E-4674-B667-E44ABA213521}" type="datetime4">
              <a:rPr lang="en-GB" smtClean="0"/>
              <a:pPr>
                <a:defRPr/>
              </a:pPr>
              <a:t>03 September 2016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74772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34156" y="1201443"/>
            <a:ext cx="9009844" cy="854968"/>
          </a:xfrm>
        </p:spPr>
        <p:txBody>
          <a:bodyPr>
            <a:noAutofit/>
          </a:bodyPr>
          <a:lstStyle/>
          <a:p>
            <a:r>
              <a:rPr lang="en-US" altLang="zh-CN" b="1" dirty="0" smtClean="0"/>
              <a:t>Theoretical framework: </a:t>
            </a:r>
            <a:r>
              <a:rPr lang="en-US" altLang="zh-CN" b="1" dirty="0" err="1" smtClean="0"/>
              <a:t>marketisation</a:t>
            </a:r>
            <a:r>
              <a:rPr lang="en-US" altLang="zh-CN" b="1" dirty="0" smtClean="0"/>
              <a:t> </a:t>
            </a:r>
            <a:r>
              <a:rPr lang="en-US" altLang="zh-CN" b="1" dirty="0"/>
              <a:t>of care</a:t>
            </a:r>
            <a:r>
              <a:rPr lang="en-GB" altLang="zh-CN" b="1" dirty="0"/>
              <a:t> </a:t>
            </a:r>
            <a:endParaRPr lang="zh-CN" altLang="en-US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20580" y="2316912"/>
            <a:ext cx="8640960" cy="3705275"/>
          </a:xfrm>
        </p:spPr>
        <p:txBody>
          <a:bodyPr/>
          <a:lstStyle/>
          <a:p>
            <a:r>
              <a:rPr lang="en-GB" altLang="zh-CN" sz="2800" dirty="0" smtClean="0"/>
              <a:t>Definition: the </a:t>
            </a:r>
            <a:r>
              <a:rPr lang="en-GB" altLang="zh-CN" sz="2800" dirty="0"/>
              <a:t>application of markets, market principles, and market mechanisms in the field of social </a:t>
            </a:r>
            <a:r>
              <a:rPr lang="en-GB" altLang="zh-CN" sz="2800" dirty="0" smtClean="0"/>
              <a:t>care</a:t>
            </a:r>
          </a:p>
          <a:p>
            <a:r>
              <a:rPr lang="en-GB" altLang="zh-CN" sz="2800" dirty="0"/>
              <a:t>Embedded convergences </a:t>
            </a:r>
            <a:r>
              <a:rPr lang="en-GB" altLang="zh-CN" sz="2800" dirty="0" smtClean="0"/>
              <a:t>at </a:t>
            </a:r>
            <a:r>
              <a:rPr lang="en-GB" altLang="zh-CN" sz="2800" dirty="0"/>
              <a:t>international </a:t>
            </a:r>
            <a:r>
              <a:rPr lang="en-GB" altLang="zh-CN" sz="2800" dirty="0" smtClean="0"/>
              <a:t>level</a:t>
            </a:r>
          </a:p>
          <a:p>
            <a:r>
              <a:rPr lang="en-GB" altLang="zh-CN" sz="2800" dirty="0" smtClean="0"/>
              <a:t>Different paths/characteristics</a:t>
            </a: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1BF4044-40A7-49AB-ABA4-E389907DC012}" type="slidenum">
              <a:rPr lang="en-GB" altLang="en-US" smtClean="0"/>
              <a:pPr/>
              <a:t>8</a:t>
            </a:fld>
            <a:endParaRPr lang="en-GB" alt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fld id="{A00BCE53-FD4E-4674-B667-E44ABA213521}" type="datetime4">
              <a:rPr lang="en-GB" smtClean="0"/>
              <a:pPr>
                <a:defRPr/>
              </a:pPr>
              <a:t>03 September 2016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76992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25228" y="1251348"/>
            <a:ext cx="8640960" cy="655298"/>
          </a:xfrm>
        </p:spPr>
        <p:txBody>
          <a:bodyPr/>
          <a:lstStyle/>
          <a:p>
            <a:r>
              <a:rPr lang="en-US" altLang="zh-CN" b="1" dirty="0" smtClean="0"/>
              <a:t>Qualitative approach</a:t>
            </a:r>
            <a:endParaRPr lang="zh-CN" altLang="en-US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44308" y="2033748"/>
            <a:ext cx="8640960" cy="4582951"/>
          </a:xfrm>
        </p:spPr>
        <p:txBody>
          <a:bodyPr/>
          <a:lstStyle/>
          <a:p>
            <a:r>
              <a:rPr lang="en-US" altLang="zh-CN" sz="2800" dirty="0" smtClean="0"/>
              <a:t>Fieldwork</a:t>
            </a:r>
            <a:endParaRPr lang="en-GB" altLang="zh-CN" sz="2800" dirty="0" smtClean="0"/>
          </a:p>
          <a:p>
            <a:pPr lvl="1"/>
            <a:r>
              <a:rPr lang="en-GB" altLang="zh-CN" sz="2400" dirty="0" smtClean="0"/>
              <a:t>Shanghai</a:t>
            </a:r>
          </a:p>
          <a:p>
            <a:pPr lvl="2"/>
            <a:r>
              <a:rPr lang="en-GB" altLang="zh-CN" sz="2000" dirty="0" smtClean="0"/>
              <a:t>forefront of marketisation</a:t>
            </a:r>
          </a:p>
          <a:p>
            <a:pPr lvl="1"/>
            <a:r>
              <a:rPr lang="en-GB" altLang="zh-CN" sz="2400" dirty="0" smtClean="0"/>
              <a:t>Stakeholders</a:t>
            </a:r>
          </a:p>
          <a:p>
            <a:pPr lvl="2"/>
            <a:r>
              <a:rPr lang="en-GB" altLang="zh-CN" sz="2000" dirty="0"/>
              <a:t>s</a:t>
            </a:r>
            <a:r>
              <a:rPr lang="en-GB" altLang="zh-CN" sz="2000" dirty="0" smtClean="0"/>
              <a:t>ervice users, </a:t>
            </a:r>
            <a:r>
              <a:rPr lang="en-GB" altLang="zh-CN" sz="2000" dirty="0" smtClean="0">
                <a:solidFill>
                  <a:srgbClr val="FF0000"/>
                </a:solidFill>
              </a:rPr>
              <a:t>providers</a:t>
            </a:r>
            <a:r>
              <a:rPr lang="en-GB" altLang="zh-CN" sz="2000" dirty="0" smtClean="0"/>
              <a:t>, </a:t>
            </a:r>
            <a:r>
              <a:rPr lang="en-GB" altLang="zh-CN" sz="2000" dirty="0" smtClean="0">
                <a:solidFill>
                  <a:srgbClr val="00B0F0"/>
                </a:solidFill>
              </a:rPr>
              <a:t>purchasers</a:t>
            </a:r>
            <a:r>
              <a:rPr lang="en-GB" altLang="zh-CN" sz="2000" dirty="0" smtClean="0"/>
              <a:t>, </a:t>
            </a:r>
          </a:p>
          <a:p>
            <a:pPr marL="914400" lvl="2" indent="0">
              <a:buNone/>
            </a:pPr>
            <a:r>
              <a:rPr lang="en-GB" altLang="zh-CN" sz="2000" dirty="0" smtClean="0"/>
              <a:t>   care workers, </a:t>
            </a:r>
            <a:r>
              <a:rPr lang="en-GB" altLang="zh-CN" sz="2000" dirty="0" smtClean="0">
                <a:solidFill>
                  <a:srgbClr val="FF0000"/>
                </a:solidFill>
              </a:rPr>
              <a:t>regulators</a:t>
            </a:r>
            <a:r>
              <a:rPr lang="en-GB" altLang="zh-CN" sz="2000" dirty="0" smtClean="0"/>
              <a:t>.</a:t>
            </a:r>
          </a:p>
          <a:p>
            <a:r>
              <a:rPr lang="en-GB" altLang="zh-CN" sz="2800" dirty="0" smtClean="0"/>
              <a:t>30 Interviews </a:t>
            </a:r>
          </a:p>
          <a:p>
            <a:pPr marL="457200" lvl="1" indent="0">
              <a:buNone/>
            </a:pPr>
            <a:r>
              <a:rPr lang="en-GB" altLang="zh-CN" sz="2400" dirty="0" smtClean="0"/>
              <a:t>21 care agency managers</a:t>
            </a:r>
            <a:r>
              <a:rPr lang="en-GB" altLang="zh-CN" sz="2400" dirty="0"/>
              <a:t>; </a:t>
            </a:r>
            <a:r>
              <a:rPr lang="en-GB" altLang="zh-CN" sz="2400" dirty="0" smtClean="0"/>
              <a:t>9 public officials</a:t>
            </a:r>
          </a:p>
          <a:p>
            <a:r>
              <a:rPr lang="en-GB" altLang="zh-CN" sz="2800" dirty="0"/>
              <a:t>P</a:t>
            </a:r>
            <a:r>
              <a:rPr lang="en-GB" altLang="zh-CN" sz="2800" dirty="0" smtClean="0"/>
              <a:t>olicy documents</a:t>
            </a:r>
            <a:endParaRPr lang="zh-CN" altLang="en-US" sz="2800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1BF4044-40A7-49AB-ABA4-E389907DC012}" type="slidenum">
              <a:rPr lang="en-GB" altLang="en-US" smtClean="0"/>
              <a:pPr/>
              <a:t>9</a:t>
            </a:fld>
            <a:endParaRPr lang="en-GB" alt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fld id="{A00BCE53-FD4E-4674-B667-E44ABA213521}" type="datetime4">
              <a:rPr lang="en-GB" smtClean="0"/>
              <a:pPr>
                <a:defRPr/>
              </a:pPr>
              <a:t>03 September 2016</a:t>
            </a:fld>
            <a:endParaRPr lang="en-GB" dirty="0"/>
          </a:p>
        </p:txBody>
      </p:sp>
      <p:graphicFrame>
        <p:nvGraphicFramePr>
          <p:cNvPr id="8" name="图示 3"/>
          <p:cNvGraphicFramePr/>
          <p:nvPr>
            <p:extLst>
              <p:ext uri="{D42A27DB-BD31-4B8C-83A1-F6EECF244321}">
                <p14:modId xmlns:p14="http://schemas.microsoft.com/office/powerpoint/2010/main" val="945371454"/>
              </p:ext>
            </p:extLst>
          </p:nvPr>
        </p:nvGraphicFramePr>
        <p:xfrm>
          <a:off x="4831234" y="1714076"/>
          <a:ext cx="4882132" cy="35522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5940152" y="1298334"/>
            <a:ext cx="26642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smtClean="0"/>
              <a:t>Home care market</a:t>
            </a:r>
            <a:endParaRPr lang="en-GB" sz="2000" b="1" dirty="0"/>
          </a:p>
        </p:txBody>
      </p:sp>
    </p:spTree>
    <p:extLst>
      <p:ext uri="{BB962C8B-B14F-4D97-AF65-F5344CB8AC3E}">
        <p14:creationId xmlns:p14="http://schemas.microsoft.com/office/powerpoint/2010/main" val="1495764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3513</TotalTime>
  <Words>912</Words>
  <Application>Microsoft Office PowerPoint</Application>
  <PresentationFormat>On-screen Show (4:3)</PresentationFormat>
  <Paragraphs>210</Paragraphs>
  <Slides>19</Slides>
  <Notes>19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6" baseType="lpstr">
      <vt:lpstr>SimSun</vt:lpstr>
      <vt:lpstr>SimSun</vt:lpstr>
      <vt:lpstr>Arial</vt:lpstr>
      <vt:lpstr>Calibri</vt:lpstr>
      <vt:lpstr>Times New Roman</vt:lpstr>
      <vt:lpstr>Wingdings</vt:lpstr>
      <vt:lpstr>Office Theme</vt:lpstr>
      <vt:lpstr>Home Care for Older People in Urban China: Impacts of Marketisation Process</vt:lpstr>
      <vt:lpstr>Outline</vt:lpstr>
      <vt:lpstr>Aims</vt:lpstr>
      <vt:lpstr>Background</vt:lpstr>
      <vt:lpstr>Care policy and provision for older people in China</vt:lpstr>
      <vt:lpstr>Home care </vt:lpstr>
      <vt:lpstr>Different care systems in urban and rural China</vt:lpstr>
      <vt:lpstr>Theoretical framework: marketisation of care </vt:lpstr>
      <vt:lpstr>Qualitative approach</vt:lpstr>
      <vt:lpstr>Context of Shanghai in China, 2014</vt:lpstr>
      <vt:lpstr>Sampling criteria </vt:lpstr>
      <vt:lpstr>PowerPoint Presentation</vt:lpstr>
      <vt:lpstr>Findings</vt:lpstr>
      <vt:lpstr>Home care: based on persistent culture value of filial piety</vt:lpstr>
      <vt:lpstr>Care diamond</vt:lpstr>
      <vt:lpstr>Quasi-market in urban China</vt:lpstr>
      <vt:lpstr>Processes of marketization of care in urban China</vt:lpstr>
      <vt:lpstr>Prospects of quasi-market in urban China</vt:lpstr>
      <vt:lpstr>PowerPoint Presentation</vt:lpstr>
    </vt:vector>
  </TitlesOfParts>
  <Company>University of Bristol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Home care for older people in urban China: impacts of marketisation process</dc:title>
  <dc:creator>W Zhang</dc:creator>
  <cp:lastModifiedBy>Joasia Marczak</cp:lastModifiedBy>
  <cp:revision>451</cp:revision>
  <cp:lastPrinted>2016-08-24T10:53:39Z</cp:lastPrinted>
  <dcterms:created xsi:type="dcterms:W3CDTF">2016-07-18T16:31:40Z</dcterms:created>
  <dcterms:modified xsi:type="dcterms:W3CDTF">2016-09-03T15:11:15Z</dcterms:modified>
</cp:coreProperties>
</file>