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71" r:id="rId6"/>
    <p:sldId id="272" r:id="rId7"/>
    <p:sldId id="274" r:id="rId8"/>
    <p:sldId id="262" r:id="rId9"/>
    <p:sldId id="260" r:id="rId10"/>
    <p:sldId id="277" r:id="rId11"/>
    <p:sldId id="278" r:id="rId12"/>
    <p:sldId id="279" r:id="rId13"/>
    <p:sldId id="261" r:id="rId14"/>
    <p:sldId id="281" r:id="rId15"/>
    <p:sldId id="264" r:id="rId16"/>
    <p:sldId id="280" r:id="rId17"/>
    <p:sldId id="283" r:id="rId18"/>
    <p:sldId id="267" r:id="rId19"/>
    <p:sldId id="270" r:id="rId20"/>
  </p:sldIdLst>
  <p:sldSz cx="9144000" cy="6858000" type="screen4x3"/>
  <p:notesSz cx="6662738" cy="9906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09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5B5647"/>
    <a:srgbClr val="9A1D2B"/>
    <a:srgbClr val="BF2F37"/>
    <a:srgbClr val="AAA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00" autoAdjust="0"/>
    <p:restoredTop sz="80783" autoAdjust="0"/>
  </p:normalViewPr>
  <p:slideViewPr>
    <p:cSldViewPr>
      <p:cViewPr varScale="1">
        <p:scale>
          <a:sx n="57" d="100"/>
          <a:sy n="57" d="100"/>
        </p:scale>
        <p:origin x="178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>
        <p:guide orient="horz" pos="3120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CBC\Desktop\Agency~coverage%20-%20&#20381;&#25454;&#23646;&#24615;&#20540;&#21010;&#20998;&#30340;&#33410;&#2885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2800" b="1" dirty="0" smtClean="0">
                <a:solidFill>
                  <a:sysClr val="windowText" lastClr="000000"/>
                </a:solidFill>
              </a:rPr>
              <a:t>Geographical coverage of agencies</a:t>
            </a:r>
            <a:endParaRPr lang="en-US" altLang="zh-CN" sz="2800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20717165188490141"/>
          <c:y val="4.02309641643721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460645958729928"/>
          <c:y val="0.19692218772583389"/>
          <c:w val="0.4569632863390673"/>
          <c:h val="0.770752540549028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Agency coverage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less than 1 district in Shanghai</c:v>
                </c:pt>
                <c:pt idx="1">
                  <c:v>1-3 districts in Shanghai</c:v>
                </c:pt>
                <c:pt idx="2">
                  <c:v>4 or more districts in Shanghai</c:v>
                </c:pt>
                <c:pt idx="3">
                  <c:v>more than 1 city in China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646742509403727"/>
          <c:y val="0.43569865171702787"/>
          <c:w val="0.24667683072638436"/>
          <c:h val="0.203933110378370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981572-83FA-4976-9C57-AE011B715086}" type="doc">
      <dgm:prSet loTypeId="urn:microsoft.com/office/officeart/2005/8/layout/funnel1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44CD36F1-278B-4B9A-99E1-BABCDED4A5C6}">
      <dgm:prSet phldrT="[文本]" custT="1"/>
      <dgm:spPr/>
      <dgm:t>
        <a:bodyPr/>
        <a:lstStyle/>
        <a:p>
          <a:r>
            <a:rPr lang="en-GB" altLang="zh-CN" sz="2000" dirty="0" smtClean="0"/>
            <a:t>purchaser</a:t>
          </a:r>
          <a:endParaRPr lang="zh-CN" altLang="en-US" sz="2000" dirty="0"/>
        </a:p>
      </dgm:t>
    </dgm:pt>
    <dgm:pt modelId="{F00F0A6C-DF08-470A-A095-98AC2A9F72C0}" type="parTrans" cxnId="{890D8345-53CF-4B17-9226-94452C8DBB97}">
      <dgm:prSet/>
      <dgm:spPr/>
      <dgm:t>
        <a:bodyPr/>
        <a:lstStyle/>
        <a:p>
          <a:endParaRPr lang="zh-CN" altLang="en-US"/>
        </a:p>
      </dgm:t>
    </dgm:pt>
    <dgm:pt modelId="{A24A7017-925A-479D-AB4F-33B610CA50D4}" type="sibTrans" cxnId="{890D8345-53CF-4B17-9226-94452C8DBB97}">
      <dgm:prSet/>
      <dgm:spPr/>
      <dgm:t>
        <a:bodyPr/>
        <a:lstStyle/>
        <a:p>
          <a:endParaRPr lang="zh-CN" altLang="en-US"/>
        </a:p>
      </dgm:t>
    </dgm:pt>
    <dgm:pt modelId="{E41E0BC6-36A9-40F5-AD09-5C96603F61CB}">
      <dgm:prSet phldrT="[文本]" custT="1"/>
      <dgm:spPr/>
      <dgm:t>
        <a:bodyPr/>
        <a:lstStyle/>
        <a:p>
          <a:r>
            <a:rPr lang="en-GB" altLang="zh-CN" sz="2000" dirty="0" smtClean="0"/>
            <a:t>provider</a:t>
          </a:r>
          <a:endParaRPr lang="zh-CN" altLang="en-US" sz="2000" dirty="0"/>
        </a:p>
      </dgm:t>
    </dgm:pt>
    <dgm:pt modelId="{E170F9BC-519C-4719-955A-3E939AD8F9B8}" type="parTrans" cxnId="{86B57C1D-A452-4388-A239-34ADC153B484}">
      <dgm:prSet/>
      <dgm:spPr/>
      <dgm:t>
        <a:bodyPr/>
        <a:lstStyle/>
        <a:p>
          <a:endParaRPr lang="zh-CN" altLang="en-US"/>
        </a:p>
      </dgm:t>
    </dgm:pt>
    <dgm:pt modelId="{BA083B37-28D5-478A-B143-2D4A5E9078D3}" type="sibTrans" cxnId="{86B57C1D-A452-4388-A239-34ADC153B484}">
      <dgm:prSet/>
      <dgm:spPr/>
      <dgm:t>
        <a:bodyPr/>
        <a:lstStyle/>
        <a:p>
          <a:endParaRPr lang="zh-CN" altLang="en-US"/>
        </a:p>
      </dgm:t>
    </dgm:pt>
    <dgm:pt modelId="{E7D1E457-6C8D-404D-932D-1712EA86426D}">
      <dgm:prSet phldrT="[文本]" custT="1"/>
      <dgm:spPr/>
      <dgm:t>
        <a:bodyPr/>
        <a:lstStyle/>
        <a:p>
          <a:r>
            <a:rPr lang="en-GB" altLang="zh-CN" sz="2000" dirty="0" smtClean="0"/>
            <a:t>user/ carer</a:t>
          </a:r>
          <a:endParaRPr lang="zh-CN" altLang="en-US" sz="2000" dirty="0"/>
        </a:p>
      </dgm:t>
    </dgm:pt>
    <dgm:pt modelId="{368FC6DB-17E1-4329-8B23-A1C5EF8BC3DB}" type="parTrans" cxnId="{B97E0CF0-3C71-42C1-AA9B-DEB01A9C2AE7}">
      <dgm:prSet/>
      <dgm:spPr/>
      <dgm:t>
        <a:bodyPr/>
        <a:lstStyle/>
        <a:p>
          <a:endParaRPr lang="zh-CN" altLang="en-US"/>
        </a:p>
      </dgm:t>
    </dgm:pt>
    <dgm:pt modelId="{95C8CF78-095C-4424-9C1E-DF18EFF1BCBE}" type="sibTrans" cxnId="{B97E0CF0-3C71-42C1-AA9B-DEB01A9C2AE7}">
      <dgm:prSet/>
      <dgm:spPr/>
      <dgm:t>
        <a:bodyPr/>
        <a:lstStyle/>
        <a:p>
          <a:endParaRPr lang="zh-CN" altLang="en-US"/>
        </a:p>
      </dgm:t>
    </dgm:pt>
    <dgm:pt modelId="{8D02AA2F-D05A-4053-8BAC-BFBBA20F61F7}">
      <dgm:prSet phldrT="[文本]" custT="1"/>
      <dgm:spPr/>
      <dgm:t>
        <a:bodyPr/>
        <a:lstStyle/>
        <a:p>
          <a:r>
            <a:rPr lang="en-GB" altLang="zh-CN" sz="2000" b="1" dirty="0" smtClean="0"/>
            <a:t>Service providers &amp; local regulators</a:t>
          </a:r>
        </a:p>
        <a:p>
          <a:r>
            <a:rPr lang="en-US" altLang="zh-CN" sz="2000" b="1" dirty="0" smtClean="0"/>
            <a:t>                               (purchasers)</a:t>
          </a:r>
          <a:endParaRPr lang="zh-CN" altLang="en-US" sz="2000" b="1" dirty="0"/>
        </a:p>
      </dgm:t>
    </dgm:pt>
    <dgm:pt modelId="{2DF9AB91-DB85-4026-84B5-008096A44B76}" type="sibTrans" cxnId="{E333F409-7C6F-4200-A88B-B1139FE54A71}">
      <dgm:prSet/>
      <dgm:spPr/>
      <dgm:t>
        <a:bodyPr/>
        <a:lstStyle/>
        <a:p>
          <a:endParaRPr lang="zh-CN" altLang="en-US"/>
        </a:p>
      </dgm:t>
    </dgm:pt>
    <dgm:pt modelId="{E613B30D-3A6E-474E-BB4E-5273DC52599A}" type="parTrans" cxnId="{E333F409-7C6F-4200-A88B-B1139FE54A71}">
      <dgm:prSet/>
      <dgm:spPr/>
      <dgm:t>
        <a:bodyPr/>
        <a:lstStyle/>
        <a:p>
          <a:endParaRPr lang="zh-CN" altLang="en-US"/>
        </a:p>
      </dgm:t>
    </dgm:pt>
    <dgm:pt modelId="{C819776E-01FF-4DE2-9FB8-CC51B038FC58}" type="pres">
      <dgm:prSet presAssocID="{AE981572-83FA-4976-9C57-AE011B71508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0DBE464-2BD2-41A2-BFA5-63404B54A686}" type="pres">
      <dgm:prSet presAssocID="{AE981572-83FA-4976-9C57-AE011B715086}" presName="ellipse" presStyleLbl="trBgShp" presStyleIdx="0" presStyleCnt="1"/>
      <dgm:spPr/>
    </dgm:pt>
    <dgm:pt modelId="{27940D9F-A3AA-4206-90A9-AFEB905ADF57}" type="pres">
      <dgm:prSet presAssocID="{AE981572-83FA-4976-9C57-AE011B715086}" presName="arrow1" presStyleLbl="fgShp" presStyleIdx="0" presStyleCnt="1"/>
      <dgm:spPr/>
    </dgm:pt>
    <dgm:pt modelId="{D84F5D9E-A274-486A-A51A-A247566E18A8}" type="pres">
      <dgm:prSet presAssocID="{AE981572-83FA-4976-9C57-AE011B715086}" presName="rectangle" presStyleLbl="revTx" presStyleIdx="0" presStyleCnt="1" custScaleX="165816" custScaleY="129982" custLinFactNeighborY="4387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E9D542F-8B49-4558-B1D0-D92F3C337355}" type="pres">
      <dgm:prSet presAssocID="{E41E0BC6-36A9-40F5-AD09-5C96603F61CB}" presName="item1" presStyleLbl="node1" presStyleIdx="0" presStyleCnt="3" custScaleX="105998" custScaleY="10987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8E0A87-2524-4023-8305-6EFC84DE5DA5}" type="pres">
      <dgm:prSet presAssocID="{E7D1E457-6C8D-404D-932D-1712EA86426D}" presName="item2" presStyleLbl="node1" presStyleIdx="1" presStyleCnt="3" custScaleX="105998" custScaleY="10987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8C1FFB7-5917-4882-A55C-F21C0B3590B7}" type="pres">
      <dgm:prSet presAssocID="{8D02AA2F-D05A-4053-8BAC-BFBBA20F61F7}" presName="item3" presStyleLbl="node1" presStyleIdx="2" presStyleCnt="3" custScaleX="105998" custScaleY="10987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A0B7825-C9C2-4FD9-97DE-6DB4889CD39D}" type="pres">
      <dgm:prSet presAssocID="{AE981572-83FA-4976-9C57-AE011B715086}" presName="funnel" presStyleLbl="trAlignAcc1" presStyleIdx="0" presStyleCnt="1"/>
      <dgm:spPr/>
    </dgm:pt>
  </dgm:ptLst>
  <dgm:cxnLst>
    <dgm:cxn modelId="{890D8345-53CF-4B17-9226-94452C8DBB97}" srcId="{AE981572-83FA-4976-9C57-AE011B715086}" destId="{44CD36F1-278B-4B9A-99E1-BABCDED4A5C6}" srcOrd="0" destOrd="0" parTransId="{F00F0A6C-DF08-470A-A095-98AC2A9F72C0}" sibTransId="{A24A7017-925A-479D-AB4F-33B610CA50D4}"/>
    <dgm:cxn modelId="{6FEF001C-DB04-49D7-8DA3-2482957571C5}" type="presOf" srcId="{8D02AA2F-D05A-4053-8BAC-BFBBA20F61F7}" destId="{D84F5D9E-A274-486A-A51A-A247566E18A8}" srcOrd="0" destOrd="0" presId="urn:microsoft.com/office/officeart/2005/8/layout/funnel1"/>
    <dgm:cxn modelId="{B97E0CF0-3C71-42C1-AA9B-DEB01A9C2AE7}" srcId="{AE981572-83FA-4976-9C57-AE011B715086}" destId="{E7D1E457-6C8D-404D-932D-1712EA86426D}" srcOrd="2" destOrd="0" parTransId="{368FC6DB-17E1-4329-8B23-A1C5EF8BC3DB}" sibTransId="{95C8CF78-095C-4424-9C1E-DF18EFF1BCBE}"/>
    <dgm:cxn modelId="{0E957496-8D1B-4617-948A-C5528EFD266A}" type="presOf" srcId="{44CD36F1-278B-4B9A-99E1-BABCDED4A5C6}" destId="{A8C1FFB7-5917-4882-A55C-F21C0B3590B7}" srcOrd="0" destOrd="0" presId="urn:microsoft.com/office/officeart/2005/8/layout/funnel1"/>
    <dgm:cxn modelId="{E333F409-7C6F-4200-A88B-B1139FE54A71}" srcId="{AE981572-83FA-4976-9C57-AE011B715086}" destId="{8D02AA2F-D05A-4053-8BAC-BFBBA20F61F7}" srcOrd="3" destOrd="0" parTransId="{E613B30D-3A6E-474E-BB4E-5273DC52599A}" sibTransId="{2DF9AB91-DB85-4026-84B5-008096A44B76}"/>
    <dgm:cxn modelId="{98D1CE01-3F5C-4A39-997C-D79820C75CBF}" type="presOf" srcId="{AE981572-83FA-4976-9C57-AE011B715086}" destId="{C819776E-01FF-4DE2-9FB8-CC51B038FC58}" srcOrd="0" destOrd="0" presId="urn:microsoft.com/office/officeart/2005/8/layout/funnel1"/>
    <dgm:cxn modelId="{1B5780C5-F328-4519-B7C3-C9DBF0377EB2}" type="presOf" srcId="{E41E0BC6-36A9-40F5-AD09-5C96603F61CB}" destId="{338E0A87-2524-4023-8305-6EFC84DE5DA5}" srcOrd="0" destOrd="0" presId="urn:microsoft.com/office/officeart/2005/8/layout/funnel1"/>
    <dgm:cxn modelId="{86B57C1D-A452-4388-A239-34ADC153B484}" srcId="{AE981572-83FA-4976-9C57-AE011B715086}" destId="{E41E0BC6-36A9-40F5-AD09-5C96603F61CB}" srcOrd="1" destOrd="0" parTransId="{E170F9BC-519C-4719-955A-3E939AD8F9B8}" sibTransId="{BA083B37-28D5-478A-B143-2D4A5E9078D3}"/>
    <dgm:cxn modelId="{4FB261F0-5A49-44CA-8CC5-3CB5980D68B2}" type="presOf" srcId="{E7D1E457-6C8D-404D-932D-1712EA86426D}" destId="{7E9D542F-8B49-4558-B1D0-D92F3C337355}" srcOrd="0" destOrd="0" presId="urn:microsoft.com/office/officeart/2005/8/layout/funnel1"/>
    <dgm:cxn modelId="{770F3129-BEB6-4923-8F4D-FA286B0FA1AA}" type="presParOf" srcId="{C819776E-01FF-4DE2-9FB8-CC51B038FC58}" destId="{70DBE464-2BD2-41A2-BFA5-63404B54A686}" srcOrd="0" destOrd="0" presId="urn:microsoft.com/office/officeart/2005/8/layout/funnel1"/>
    <dgm:cxn modelId="{426EA1C2-C4FE-4CA9-9F83-2A4317C57B41}" type="presParOf" srcId="{C819776E-01FF-4DE2-9FB8-CC51B038FC58}" destId="{27940D9F-A3AA-4206-90A9-AFEB905ADF57}" srcOrd="1" destOrd="0" presId="urn:microsoft.com/office/officeart/2005/8/layout/funnel1"/>
    <dgm:cxn modelId="{1CDB16BF-E755-43B9-97CB-2EA249A032F0}" type="presParOf" srcId="{C819776E-01FF-4DE2-9FB8-CC51B038FC58}" destId="{D84F5D9E-A274-486A-A51A-A247566E18A8}" srcOrd="2" destOrd="0" presId="urn:microsoft.com/office/officeart/2005/8/layout/funnel1"/>
    <dgm:cxn modelId="{7F74D197-2D56-40C5-9826-93854CB3452E}" type="presParOf" srcId="{C819776E-01FF-4DE2-9FB8-CC51B038FC58}" destId="{7E9D542F-8B49-4558-B1D0-D92F3C337355}" srcOrd="3" destOrd="0" presId="urn:microsoft.com/office/officeart/2005/8/layout/funnel1"/>
    <dgm:cxn modelId="{DF76AE8B-3E58-4BF8-88EC-A507051B04E2}" type="presParOf" srcId="{C819776E-01FF-4DE2-9FB8-CC51B038FC58}" destId="{338E0A87-2524-4023-8305-6EFC84DE5DA5}" srcOrd="4" destOrd="0" presId="urn:microsoft.com/office/officeart/2005/8/layout/funnel1"/>
    <dgm:cxn modelId="{8E7C92C8-C3BC-4535-B085-A5151078B17C}" type="presParOf" srcId="{C819776E-01FF-4DE2-9FB8-CC51B038FC58}" destId="{A8C1FFB7-5917-4882-A55C-F21C0B3590B7}" srcOrd="5" destOrd="0" presId="urn:microsoft.com/office/officeart/2005/8/layout/funnel1"/>
    <dgm:cxn modelId="{B06B103B-A69A-4CD2-88FA-0E40BD574EBA}" type="presParOf" srcId="{C819776E-01FF-4DE2-9FB8-CC51B038FC58}" destId="{5A0B7825-C9C2-4FD9-97DE-6DB4889CD39D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374F07-C827-4863-9A1B-3974754698CF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zh-CN" altLang="en-US"/>
        </a:p>
      </dgm:t>
    </dgm:pt>
    <dgm:pt modelId="{E569CACD-4A9B-429D-82E6-AA2A085B88F9}">
      <dgm:prSet phldrT="[文本]" custT="1"/>
      <dgm:spPr/>
      <dgm:t>
        <a:bodyPr anchor="b" anchorCtr="1"/>
        <a:lstStyle/>
        <a:p>
          <a:endParaRPr lang="zh-CN" altLang="en-US" sz="2800" b="1" dirty="0"/>
        </a:p>
      </dgm:t>
    </dgm:pt>
    <dgm:pt modelId="{4CDEA076-5E7C-4408-B6CC-900AE67A6207}" type="parTrans" cxnId="{9E6B569E-A694-4D29-AB96-7C81634E3571}">
      <dgm:prSet/>
      <dgm:spPr/>
      <dgm:t>
        <a:bodyPr/>
        <a:lstStyle/>
        <a:p>
          <a:endParaRPr lang="zh-CN" altLang="en-US"/>
        </a:p>
      </dgm:t>
    </dgm:pt>
    <dgm:pt modelId="{D5530660-8A85-4BF8-A786-14BAF3DE8F8F}" type="sibTrans" cxnId="{9E6B569E-A694-4D29-AB96-7C81634E3571}">
      <dgm:prSet/>
      <dgm:spPr/>
      <dgm:t>
        <a:bodyPr/>
        <a:lstStyle/>
        <a:p>
          <a:endParaRPr lang="zh-CN" altLang="en-US"/>
        </a:p>
      </dgm:t>
    </dgm:pt>
    <dgm:pt modelId="{3F7FBDA7-6EE9-4376-B330-FB44A0E6E12D}">
      <dgm:prSet phldrT="[文本]" custT="1"/>
      <dgm:spPr/>
      <dgm:t>
        <a:bodyPr anchor="b" anchorCtr="1"/>
        <a:lstStyle/>
        <a:p>
          <a:endParaRPr lang="zh-CN" altLang="en-US" sz="2800" b="1" dirty="0"/>
        </a:p>
      </dgm:t>
    </dgm:pt>
    <dgm:pt modelId="{A0176246-7D9A-4936-8E20-E42959A66A8F}" type="parTrans" cxnId="{FA52CD49-D331-4104-B2D3-2AC5375D6B8B}">
      <dgm:prSet/>
      <dgm:spPr/>
      <dgm:t>
        <a:bodyPr/>
        <a:lstStyle/>
        <a:p>
          <a:endParaRPr lang="zh-CN" altLang="en-US"/>
        </a:p>
      </dgm:t>
    </dgm:pt>
    <dgm:pt modelId="{4281CB82-414F-4067-80DD-CBC053B8BE64}" type="sibTrans" cxnId="{FA52CD49-D331-4104-B2D3-2AC5375D6B8B}">
      <dgm:prSet/>
      <dgm:spPr/>
      <dgm:t>
        <a:bodyPr/>
        <a:lstStyle/>
        <a:p>
          <a:endParaRPr lang="zh-CN" altLang="en-US"/>
        </a:p>
      </dgm:t>
    </dgm:pt>
    <dgm:pt modelId="{E61B0F01-13AB-4CE6-9382-EF965FB9B262}">
      <dgm:prSet phldrT="[文本]"/>
      <dgm:spPr/>
      <dgm:t>
        <a:bodyPr/>
        <a:lstStyle/>
        <a:p>
          <a:r>
            <a:rPr lang="en-US" altLang="zh-CN" dirty="0" smtClean="0"/>
            <a:t>  </a:t>
          </a:r>
          <a:endParaRPr lang="zh-CN" altLang="en-US" dirty="0"/>
        </a:p>
      </dgm:t>
    </dgm:pt>
    <dgm:pt modelId="{B8DA8AED-48C0-4BCF-9EA9-FF51B3043C1B}" type="parTrans" cxnId="{39216EFC-4494-47E1-AB17-D95D406F7001}">
      <dgm:prSet/>
      <dgm:spPr/>
      <dgm:t>
        <a:bodyPr/>
        <a:lstStyle/>
        <a:p>
          <a:endParaRPr lang="zh-CN" altLang="en-US"/>
        </a:p>
      </dgm:t>
    </dgm:pt>
    <dgm:pt modelId="{6FABFD82-8C04-427E-A95B-B12335916001}" type="sibTrans" cxnId="{39216EFC-4494-47E1-AB17-D95D406F7001}">
      <dgm:prSet/>
      <dgm:spPr/>
      <dgm:t>
        <a:bodyPr/>
        <a:lstStyle/>
        <a:p>
          <a:endParaRPr lang="zh-CN" altLang="en-US"/>
        </a:p>
      </dgm:t>
    </dgm:pt>
    <dgm:pt modelId="{364C322A-9ACF-4967-8749-A93BBB862389}" type="pres">
      <dgm:prSet presAssocID="{A6374F07-C827-4863-9A1B-3974754698CF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EB53972-0BC3-44CE-A846-6A22062A79EE}" type="pres">
      <dgm:prSet presAssocID="{A6374F07-C827-4863-9A1B-3974754698CF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8B9F9CE-F923-4A81-AB68-A23C9E3AF981}" type="pres">
      <dgm:prSet presAssocID="{A6374F07-C827-4863-9A1B-3974754698CF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FCB6A38-551E-4C39-80B4-1B402969D0BB}" type="pres">
      <dgm:prSet presAssocID="{A6374F07-C827-4863-9A1B-3974754698CF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1E5C81C-5373-444C-BD0E-28419FCCB64D}" type="pres">
      <dgm:prSet presAssocID="{A6374F07-C827-4863-9A1B-3974754698CF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A52CD49-D331-4104-B2D3-2AC5375D6B8B}" srcId="{A6374F07-C827-4863-9A1B-3974754698CF}" destId="{3F7FBDA7-6EE9-4376-B330-FB44A0E6E12D}" srcOrd="1" destOrd="0" parTransId="{A0176246-7D9A-4936-8E20-E42959A66A8F}" sibTransId="{4281CB82-414F-4067-80DD-CBC053B8BE64}"/>
    <dgm:cxn modelId="{39216EFC-4494-47E1-AB17-D95D406F7001}" srcId="{A6374F07-C827-4863-9A1B-3974754698CF}" destId="{E61B0F01-13AB-4CE6-9382-EF965FB9B262}" srcOrd="2" destOrd="0" parTransId="{B8DA8AED-48C0-4BCF-9EA9-FF51B3043C1B}" sibTransId="{6FABFD82-8C04-427E-A95B-B12335916001}"/>
    <dgm:cxn modelId="{AD3F7521-8B45-43CE-9982-2718FEB13887}" type="presOf" srcId="{E61B0F01-13AB-4CE6-9382-EF965FB9B262}" destId="{5FCB6A38-551E-4C39-80B4-1B402969D0BB}" srcOrd="0" destOrd="0" presId="urn:microsoft.com/office/officeart/2005/8/layout/pyramid4"/>
    <dgm:cxn modelId="{F8DBA0D6-6D4D-4377-9506-40B0E1C2BD46}" type="presOf" srcId="{E569CACD-4A9B-429D-82E6-AA2A085B88F9}" destId="{FEB53972-0BC3-44CE-A846-6A22062A79EE}" srcOrd="0" destOrd="0" presId="urn:microsoft.com/office/officeart/2005/8/layout/pyramid4"/>
    <dgm:cxn modelId="{13F53751-23D3-4127-9692-5AA2AD1DC827}" type="presOf" srcId="{3F7FBDA7-6EE9-4376-B330-FB44A0E6E12D}" destId="{88B9F9CE-F923-4A81-AB68-A23C9E3AF981}" srcOrd="0" destOrd="0" presId="urn:microsoft.com/office/officeart/2005/8/layout/pyramid4"/>
    <dgm:cxn modelId="{9E6B569E-A694-4D29-AB96-7C81634E3571}" srcId="{A6374F07-C827-4863-9A1B-3974754698CF}" destId="{E569CACD-4A9B-429D-82E6-AA2A085B88F9}" srcOrd="0" destOrd="0" parTransId="{4CDEA076-5E7C-4408-B6CC-900AE67A6207}" sibTransId="{D5530660-8A85-4BF8-A786-14BAF3DE8F8F}"/>
    <dgm:cxn modelId="{C8C99AF1-F9BB-4CBD-B799-66A3699A75A1}" type="presOf" srcId="{A6374F07-C827-4863-9A1B-3974754698CF}" destId="{364C322A-9ACF-4967-8749-A93BBB862389}" srcOrd="0" destOrd="0" presId="urn:microsoft.com/office/officeart/2005/8/layout/pyramid4"/>
    <dgm:cxn modelId="{BF13E79A-FA04-4DF0-A4BF-3A02D72B7F8C}" type="presParOf" srcId="{364C322A-9ACF-4967-8749-A93BBB862389}" destId="{FEB53972-0BC3-44CE-A846-6A22062A79EE}" srcOrd="0" destOrd="0" presId="urn:microsoft.com/office/officeart/2005/8/layout/pyramid4"/>
    <dgm:cxn modelId="{9993CBA4-5DD5-42F2-8C91-9BAC0CDEF144}" type="presParOf" srcId="{364C322A-9ACF-4967-8749-A93BBB862389}" destId="{88B9F9CE-F923-4A81-AB68-A23C9E3AF981}" srcOrd="1" destOrd="0" presId="urn:microsoft.com/office/officeart/2005/8/layout/pyramid4"/>
    <dgm:cxn modelId="{E80FD185-EA3F-4911-9B62-E549F9F71997}" type="presParOf" srcId="{364C322A-9ACF-4967-8749-A93BBB862389}" destId="{5FCB6A38-551E-4C39-80B4-1B402969D0BB}" srcOrd="2" destOrd="0" presId="urn:microsoft.com/office/officeart/2005/8/layout/pyramid4"/>
    <dgm:cxn modelId="{1325CAF5-FDBD-404F-A573-6D7FE21B367D}" type="presParOf" srcId="{364C322A-9ACF-4967-8749-A93BBB862389}" destId="{E1E5C81C-5373-444C-BD0E-28419FCCB64D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BE464-2BD2-41A2-BFA5-63404B54A686}">
      <dsp:nvSpPr>
        <dsp:cNvPr id="0" name=""/>
        <dsp:cNvSpPr/>
      </dsp:nvSpPr>
      <dsp:spPr>
        <a:xfrm>
          <a:off x="1004631" y="94386"/>
          <a:ext cx="2863988" cy="994625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940D9F-A3AA-4206-90A9-AFEB905ADF57}">
      <dsp:nvSpPr>
        <dsp:cNvPr id="0" name=""/>
        <dsp:cNvSpPr/>
      </dsp:nvSpPr>
      <dsp:spPr>
        <a:xfrm>
          <a:off x="2163547" y="2529886"/>
          <a:ext cx="555036" cy="355223"/>
        </a:xfrm>
        <a:prstGeom prst="down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4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D84F5D9E-A274-486A-A51A-A247566E18A8}">
      <dsp:nvSpPr>
        <dsp:cNvPr id="0" name=""/>
        <dsp:cNvSpPr/>
      </dsp:nvSpPr>
      <dsp:spPr>
        <a:xfrm>
          <a:off x="232251" y="2714218"/>
          <a:ext cx="4417629" cy="865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zh-CN" sz="2000" b="1" kern="1200" dirty="0" smtClean="0"/>
            <a:t>Service providers &amp; local regulators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kern="1200" dirty="0" smtClean="0"/>
            <a:t>                               (purchasers)</a:t>
          </a:r>
          <a:endParaRPr lang="zh-CN" altLang="en-US" sz="2000" b="1" kern="1200" dirty="0"/>
        </a:p>
      </dsp:txBody>
      <dsp:txXfrm>
        <a:off x="232251" y="2714218"/>
        <a:ext cx="4417629" cy="865737"/>
      </dsp:txXfrm>
    </dsp:sp>
    <dsp:sp modelId="{7E9D542F-8B49-4558-B1D0-D92F3C337355}">
      <dsp:nvSpPr>
        <dsp:cNvPr id="0" name=""/>
        <dsp:cNvSpPr/>
      </dsp:nvSpPr>
      <dsp:spPr>
        <a:xfrm>
          <a:off x="2015917" y="1116484"/>
          <a:ext cx="1058989" cy="109775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zh-CN" sz="2000" kern="1200" dirty="0" smtClean="0"/>
            <a:t>user/ carer</a:t>
          </a:r>
          <a:endParaRPr lang="zh-CN" altLang="en-US" sz="2000" kern="1200" dirty="0"/>
        </a:p>
      </dsp:txBody>
      <dsp:txXfrm>
        <a:off x="2171002" y="1277246"/>
        <a:ext cx="748819" cy="776229"/>
      </dsp:txXfrm>
    </dsp:sp>
    <dsp:sp modelId="{338E0A87-2524-4023-8305-6EFC84DE5DA5}">
      <dsp:nvSpPr>
        <dsp:cNvPr id="0" name=""/>
        <dsp:cNvSpPr/>
      </dsp:nvSpPr>
      <dsp:spPr>
        <a:xfrm>
          <a:off x="1301030" y="366963"/>
          <a:ext cx="1058989" cy="1097753"/>
        </a:xfrm>
        <a:prstGeom prst="ellipse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zh-CN" sz="2000" kern="1200" dirty="0" smtClean="0"/>
            <a:t>provider</a:t>
          </a:r>
          <a:endParaRPr lang="zh-CN" altLang="en-US" sz="2000" kern="1200" dirty="0"/>
        </a:p>
      </dsp:txBody>
      <dsp:txXfrm>
        <a:off x="1456115" y="527725"/>
        <a:ext cx="748819" cy="776229"/>
      </dsp:txXfrm>
    </dsp:sp>
    <dsp:sp modelId="{A8C1FFB7-5917-4882-A55C-F21C0B3590B7}">
      <dsp:nvSpPr>
        <dsp:cNvPr id="0" name=""/>
        <dsp:cNvSpPr/>
      </dsp:nvSpPr>
      <dsp:spPr>
        <a:xfrm>
          <a:off x="2322298" y="125411"/>
          <a:ext cx="1058989" cy="1097753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zh-CN" sz="2000" kern="1200" dirty="0" smtClean="0"/>
            <a:t>purchaser</a:t>
          </a:r>
          <a:endParaRPr lang="zh-CN" altLang="en-US" sz="2000" kern="1200" dirty="0"/>
        </a:p>
      </dsp:txBody>
      <dsp:txXfrm>
        <a:off x="2477383" y="286173"/>
        <a:ext cx="748819" cy="776229"/>
      </dsp:txXfrm>
    </dsp:sp>
    <dsp:sp modelId="{5A0B7825-C9C2-4FD9-97DE-6DB4889CD39D}">
      <dsp:nvSpPr>
        <dsp:cNvPr id="0" name=""/>
        <dsp:cNvSpPr/>
      </dsp:nvSpPr>
      <dsp:spPr>
        <a:xfrm>
          <a:off x="886963" y="-27721"/>
          <a:ext cx="3108204" cy="248656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53972-0BC3-44CE-A846-6A22062A79EE}">
      <dsp:nvSpPr>
        <dsp:cNvPr id="0" name=""/>
        <dsp:cNvSpPr/>
      </dsp:nvSpPr>
      <dsp:spPr>
        <a:xfrm>
          <a:off x="627658" y="0"/>
          <a:ext cx="1051038" cy="1051038"/>
        </a:xfrm>
        <a:prstGeom prst="triangl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b" anchorCtr="1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800" b="1" kern="1200" dirty="0"/>
        </a:p>
      </dsp:txBody>
      <dsp:txXfrm>
        <a:off x="890418" y="525519"/>
        <a:ext cx="525519" cy="525519"/>
      </dsp:txXfrm>
    </dsp:sp>
    <dsp:sp modelId="{88B9F9CE-F923-4A81-AB68-A23C9E3AF981}">
      <dsp:nvSpPr>
        <dsp:cNvPr id="0" name=""/>
        <dsp:cNvSpPr/>
      </dsp:nvSpPr>
      <dsp:spPr>
        <a:xfrm>
          <a:off x="102139" y="1051038"/>
          <a:ext cx="1051038" cy="1051038"/>
        </a:xfrm>
        <a:prstGeom prst="triangle">
          <a:avLst/>
        </a:prstGeom>
        <a:solidFill>
          <a:schemeClr val="accent1">
            <a:shade val="50000"/>
            <a:hueOff val="180718"/>
            <a:satOff val="-3780"/>
            <a:lumOff val="210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b" anchorCtr="1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800" b="1" kern="1200" dirty="0"/>
        </a:p>
      </dsp:txBody>
      <dsp:txXfrm>
        <a:off x="364899" y="1576557"/>
        <a:ext cx="525519" cy="525519"/>
      </dsp:txXfrm>
    </dsp:sp>
    <dsp:sp modelId="{5FCB6A38-551E-4C39-80B4-1B402969D0BB}">
      <dsp:nvSpPr>
        <dsp:cNvPr id="0" name=""/>
        <dsp:cNvSpPr/>
      </dsp:nvSpPr>
      <dsp:spPr>
        <a:xfrm rot="10800000">
          <a:off x="627658" y="1051038"/>
          <a:ext cx="1051038" cy="1051038"/>
        </a:xfrm>
        <a:prstGeom prst="triangle">
          <a:avLst/>
        </a:prstGeom>
        <a:solidFill>
          <a:schemeClr val="accent1">
            <a:shade val="50000"/>
            <a:hueOff val="361436"/>
            <a:satOff val="-7560"/>
            <a:lumOff val="420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/>
            <a:t>  </a:t>
          </a:r>
          <a:endParaRPr lang="zh-CN" altLang="en-US" sz="2400" kern="1200" dirty="0"/>
        </a:p>
      </dsp:txBody>
      <dsp:txXfrm rot="10800000">
        <a:off x="890417" y="1051038"/>
        <a:ext cx="525519" cy="525519"/>
      </dsp:txXfrm>
    </dsp:sp>
    <dsp:sp modelId="{E1E5C81C-5373-444C-BD0E-28419FCCB64D}">
      <dsp:nvSpPr>
        <dsp:cNvPr id="0" name=""/>
        <dsp:cNvSpPr/>
      </dsp:nvSpPr>
      <dsp:spPr>
        <a:xfrm>
          <a:off x="1153177" y="1051038"/>
          <a:ext cx="1051038" cy="1051038"/>
        </a:xfrm>
        <a:prstGeom prst="triangle">
          <a:avLst/>
        </a:prstGeom>
        <a:solidFill>
          <a:schemeClr val="accent1">
            <a:shade val="50000"/>
            <a:hueOff val="180718"/>
            <a:satOff val="-3780"/>
            <a:lumOff val="210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1C3F94-98AD-47A1-B782-A09BCD92506E}" type="datetimeFigureOut">
              <a:rPr lang="en-GB"/>
              <a:pPr>
                <a:defRPr/>
              </a:pPr>
              <a:t>03/09/2016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08981"/>
            <a:ext cx="2887186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20B18BB-300E-4979-8A63-CBD7732AE3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6657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49E4B8-888A-404E-999E-A3FB83C20A1F}" type="datetimeFigureOut">
              <a:rPr lang="en-GB"/>
              <a:pPr>
                <a:defRPr/>
              </a:pPr>
              <a:t>03/09/2016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05350"/>
            <a:ext cx="5330190" cy="4457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08981"/>
            <a:ext cx="2887186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0583299-9880-47F1-AB2A-CEC2F5C4D3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8360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C358758-9696-426E-9D3D-F64F4AD80F72}" type="slidenum">
              <a:rPr lang="en-GB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8346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3299-9880-47F1-AB2A-CEC2F5C4D3DC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0365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3299-9880-47F1-AB2A-CEC2F5C4D3DC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7249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3299-9880-47F1-AB2A-CEC2F5C4D3DC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21243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3299-9880-47F1-AB2A-CEC2F5C4D3DC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2511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3299-9880-47F1-AB2A-CEC2F5C4D3DC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27636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B281D-0AAA-4127-8B37-A7B571F413EF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41618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3299-9880-47F1-AB2A-CEC2F5C4D3DC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31978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3299-9880-47F1-AB2A-CEC2F5C4D3DC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74114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3299-9880-47F1-AB2A-CEC2F5C4D3DC}" type="slidenum">
              <a:rPr lang="en-GB" altLang="en-US" smtClean="0"/>
              <a:pPr/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60944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3299-9880-47F1-AB2A-CEC2F5C4D3DC}" type="slidenum">
              <a:rPr lang="en-GB" altLang="en-US" smtClean="0"/>
              <a:pPr/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8959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3299-9880-47F1-AB2A-CEC2F5C4D3DC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0175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3299-9880-47F1-AB2A-CEC2F5C4D3DC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4658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3299-9880-47F1-AB2A-CEC2F5C4D3DC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6601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3299-9880-47F1-AB2A-CEC2F5C4D3DC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7534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3299-9880-47F1-AB2A-CEC2F5C4D3DC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6166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3299-9880-47F1-AB2A-CEC2F5C4D3DC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5409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3299-9880-47F1-AB2A-CEC2F5C4D3DC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8574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3299-9880-47F1-AB2A-CEC2F5C4D3DC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1710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44825"/>
            <a:ext cx="8640960" cy="1470025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9A1D2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356992"/>
            <a:ext cx="864096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999873" y="6251574"/>
            <a:ext cx="38671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9CC066-40D7-4E47-95CE-757BCA3E7671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3A041-C58B-4575-896D-11819508B376}" type="datetime4">
              <a:rPr lang="en-GB"/>
              <a:pPr>
                <a:defRPr/>
              </a:pPr>
              <a:t>03 September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443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640960" cy="1143000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rgbClr val="9A1D2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9"/>
            <a:ext cx="8640960" cy="3705275"/>
          </a:xfrm>
        </p:spPr>
        <p:txBody>
          <a:bodyPr/>
          <a:lstStyle>
            <a:lvl5pPr>
              <a:buFont typeface="Arial" pitchFamily="34" charset="0"/>
              <a:buChar char="­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025330" y="6251574"/>
            <a:ext cx="38671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BF4044-40A7-49AB-ABA4-E389907DC01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BCE53-FD4E-4674-B667-E44ABA213521}" type="datetime4">
              <a:rPr lang="en-GB"/>
              <a:pPr>
                <a:defRPr/>
              </a:pPr>
              <a:t>03 September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757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29411"/>
          </a:xfrm>
        </p:spPr>
        <p:txBody>
          <a:bodyPr/>
          <a:lstStyle>
            <a:lvl5pPr>
              <a:buFont typeface="Arial" pitchFamily="34" charset="0"/>
              <a:buChar char="­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026827" y="6260874"/>
            <a:ext cx="38671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ECEC38-01A8-4BE8-8020-74F303E28746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F94C3-D7F4-4454-BB3C-445D976555BE}" type="datetime4">
              <a:rPr lang="en-GB"/>
              <a:pPr>
                <a:defRPr/>
              </a:pPr>
              <a:t>03 September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91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77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77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999038" y="6251574"/>
            <a:ext cx="38671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F5327F-FD88-4A45-84A3-E15830337E6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5BE3F-9223-4676-A6B8-87841BC68A75}" type="datetime4">
              <a:rPr lang="en-GB"/>
              <a:pPr>
                <a:defRPr/>
              </a:pPr>
              <a:t>03 September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5193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68760"/>
            <a:ext cx="5486400" cy="417646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5225"/>
            <a:ext cx="5486400" cy="6549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999038" y="6260874"/>
            <a:ext cx="38671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4BC1F1-0DE0-41C1-85E3-93FE2599E3D0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91D30-3167-4BC3-A8C8-EA703AA3FF2A}" type="datetime4">
              <a:rPr lang="en-GB"/>
              <a:pPr>
                <a:defRPr/>
              </a:pPr>
              <a:t>03 September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004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999038" y="6251574"/>
            <a:ext cx="38671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FE00A8-FF41-467A-AE58-EA0F4D87F61D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8D058-AB81-4635-B32C-A1DA8F3B06F9}" type="datetime4">
              <a:rPr lang="en-GB"/>
              <a:pPr>
                <a:defRPr/>
              </a:pPr>
              <a:t>03 September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768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pic>
        <p:nvPicPr>
          <p:cNvPr id="1028" name="Picture 7" descr="logo-ltr.tif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5750"/>
            <a:ext cx="1944688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250825" y="1079500"/>
            <a:ext cx="864235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250825" y="6165850"/>
            <a:ext cx="864235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9038" y="6260874"/>
            <a:ext cx="3867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1638" y="6251575"/>
            <a:ext cx="7207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fld id="{1C5CC609-4A65-45B4-8F75-505C663A726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" name="Date Placeholder 6"/>
          <p:cNvSpPr>
            <a:spLocks noGrp="1"/>
          </p:cNvSpPr>
          <p:nvPr>
            <p:ph type="dt" sz="half" idx="2"/>
          </p:nvPr>
        </p:nvSpPr>
        <p:spPr>
          <a:xfrm>
            <a:off x="6732588" y="620713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25B2F43-BCF6-4F42-A8B0-3A087E127374}" type="datetime4">
              <a:rPr lang="en-GB"/>
              <a:pPr>
                <a:defRPr/>
              </a:pPr>
              <a:t>03 September 2016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9A1D2B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BF2F37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3.pn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image" Target="../media/image5.png"/><Relationship Id="rId10" Type="http://schemas.microsoft.com/office/2007/relationships/diagramDrawing" Target="../diagrams/drawing2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Home Care for Older </a:t>
            </a:r>
            <a:r>
              <a:rPr lang="en-GB" altLang="en-US" dirty="0"/>
              <a:t>P</a:t>
            </a:r>
            <a:r>
              <a:rPr lang="en-GB" altLang="en-US" dirty="0" smtClean="0"/>
              <a:t>eople in </a:t>
            </a:r>
            <a:r>
              <a:rPr lang="en-GB" altLang="en-US" dirty="0"/>
              <a:t>U</a:t>
            </a:r>
            <a:r>
              <a:rPr lang="en-GB" altLang="en-US" dirty="0" smtClean="0"/>
              <a:t>rban China: Impacts of Marketisation Process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sz="2800" dirty="0" err="1" smtClean="0"/>
              <a:t>Wenjing</a:t>
            </a:r>
            <a:r>
              <a:rPr lang="en-GB" altLang="en-US" sz="2800" dirty="0" smtClean="0"/>
              <a:t> Zhang</a:t>
            </a:r>
          </a:p>
          <a:p>
            <a:pPr eaLnBrk="1" hangingPunct="1"/>
            <a:r>
              <a:rPr lang="en-GB" altLang="en-US" sz="2800" dirty="0" smtClean="0"/>
              <a:t>University of Bristol</a:t>
            </a:r>
          </a:p>
          <a:p>
            <a:pPr eaLnBrk="1" hangingPunct="1"/>
            <a:r>
              <a:rPr lang="en-US" altLang="en-US" sz="2800" dirty="0"/>
              <a:t>w</a:t>
            </a:r>
            <a:r>
              <a:rPr lang="en-US" altLang="en-US" sz="2800" dirty="0" smtClean="0"/>
              <a:t>enjing.zhang@bristol.ac.uk</a:t>
            </a:r>
            <a:endParaRPr lang="en-GB" altLang="en-US" sz="2800" dirty="0" smtClean="0"/>
          </a:p>
          <a:p>
            <a:pPr eaLnBrk="1" hangingPunct="1"/>
            <a:endParaRPr lang="en-GB" alt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CE9381C-0A89-423E-8EAB-56E6955068D9}" type="slidenum">
              <a:rPr lang="en-GB" altLang="en-US">
                <a:solidFill>
                  <a:srgbClr val="898989"/>
                </a:solidFill>
              </a:rPr>
              <a:pPr eaLnBrk="1" hangingPunct="1"/>
              <a:t>1</a:t>
            </a:fld>
            <a:endParaRPr lang="en-GB" altLang="en-US">
              <a:solidFill>
                <a:srgbClr val="898989"/>
              </a:solidFill>
            </a:endParaRPr>
          </a:p>
        </p:txBody>
      </p:sp>
      <p:sp>
        <p:nvSpPr>
          <p:cNvPr id="2052" name="Date Placeholder 3"/>
          <p:cNvSpPr>
            <a:spLocks noGrp="1"/>
          </p:cNvSpPr>
          <p:nvPr>
            <p:ph type="dt" sz="half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A3A9D3-7945-4A42-80AD-F1BA11674562}" type="datetime4">
              <a:rPr lang="en-GB" altLang="en-US" smtClean="0">
                <a:solidFill>
                  <a:srgbClr val="898989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03 September 2016</a:t>
            </a:fld>
            <a:endParaRPr lang="en-GB" altLang="en-US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 of Shanghai in China, 2014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80727"/>
              </p:ext>
            </p:extLst>
          </p:nvPr>
        </p:nvGraphicFramePr>
        <p:xfrm>
          <a:off x="423068" y="2579660"/>
          <a:ext cx="8297864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298"/>
                <a:gridCol w="2880783"/>
                <a:gridCol w="2880783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China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Shanghai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Ageing</a:t>
                      </a:r>
                      <a:r>
                        <a:rPr lang="en-GB" baseline="0" dirty="0" smtClean="0"/>
                        <a:t> population (65+)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137,550,000</a:t>
                      </a:r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10.1%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2,566,300 </a:t>
                      </a:r>
                    </a:p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17.9%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GDP per capita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RMB 47,203 (£4,720)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RMB 97,370  (£9,737)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Marketisation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level</a:t>
                      </a:r>
                      <a:r>
                        <a:rPr lang="en-GB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6.56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9.78 </a:t>
                      </a:r>
                    </a:p>
                    <a:p>
                      <a:pPr algn="ctr"/>
                      <a:r>
                        <a:rPr lang="en-GB" dirty="0" smtClean="0"/>
                        <a:t>(Rank 2 of 31 provinces)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Urbanization rate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90%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F4044-40A7-49AB-ABA4-E389907DC012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0BCE53-FD4E-4674-B667-E44ABA213521}" type="datetime4">
              <a:rPr lang="en-GB" smtClean="0"/>
              <a:pPr>
                <a:defRPr/>
              </a:pPr>
              <a:t>03 September 2016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23068" y="5392524"/>
            <a:ext cx="8720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Source: National Bureau of Statistics of China, National Economic Research Institute, China Reform Foundation; </a:t>
            </a:r>
            <a:r>
              <a:rPr lang="en-GB" sz="1200" dirty="0"/>
              <a:t>Shanghai Research Centre of </a:t>
            </a:r>
            <a:r>
              <a:rPr lang="en-GB" sz="1200" dirty="0" smtClean="0"/>
              <a:t>Ageing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3068" y="4823574"/>
            <a:ext cx="861342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 smtClean="0"/>
          </a:p>
          <a:p>
            <a:r>
              <a:rPr lang="en-US" sz="1100" dirty="0" smtClean="0"/>
              <a:t>Note: 1</a:t>
            </a:r>
            <a:r>
              <a:rPr lang="en-US" sz="1100" dirty="0"/>
              <a:t>. Marketisation level is </a:t>
            </a:r>
            <a:r>
              <a:rPr lang="en-GB" sz="1100" dirty="0"/>
              <a:t>measured by indicators of the relationship between the state and the market, non-state-owned economy, factor market, product market, and market intermediaries and legal environment (Fan, et al., 2015).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0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Sampling criteria</a:t>
            </a:r>
            <a:br>
              <a:rPr lang="en-GB" dirty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F4044-40A7-49AB-ABA4-E389907DC012}" type="slidenum">
              <a:rPr lang="en-GB" altLang="en-US" smtClean="0"/>
              <a:pPr/>
              <a:t>11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0BCE53-FD4E-4674-B667-E44ABA213521}" type="datetime4">
              <a:rPr lang="en-GB" smtClean="0"/>
              <a:pPr>
                <a:defRPr/>
              </a:pPr>
              <a:t>03 September 2016</a:t>
            </a:fld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650336"/>
              </p:ext>
            </p:extLst>
          </p:nvPr>
        </p:nvGraphicFramePr>
        <p:xfrm>
          <a:off x="467544" y="1988840"/>
          <a:ext cx="7776864" cy="4144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4424"/>
                <a:gridCol w="2434424"/>
                <a:gridCol w="1942700"/>
                <a:gridCol w="965316"/>
              </a:tblGrid>
              <a:tr h="360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Categories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Sub-categories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Groups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Number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2233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Service providers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Managers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Higher managers in charge of agencies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22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Managers in service sector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22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Managers in marketing sector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22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Staff in local stations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Care manager and care worker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2233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Public officials / local administrative in the field of care for older people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Public officials in sub-district (</a:t>
                      </a:r>
                      <a:r>
                        <a:rPr lang="en-GB" sz="1800" i="1" dirty="0" err="1">
                          <a:effectLst/>
                        </a:rPr>
                        <a:t>jiedao</a:t>
                      </a:r>
                      <a:r>
                        <a:rPr lang="en-GB" sz="1800" dirty="0">
                          <a:effectLst/>
                        </a:rPr>
                        <a:t>) level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37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Public officials in community (</a:t>
                      </a:r>
                      <a:r>
                        <a:rPr lang="en-GB" sz="1800" i="1" dirty="0" err="1">
                          <a:effectLst/>
                        </a:rPr>
                        <a:t>shequ</a:t>
                      </a:r>
                      <a:r>
                        <a:rPr lang="en-GB" sz="1800" i="1" dirty="0">
                          <a:effectLst/>
                        </a:rPr>
                        <a:t>/</a:t>
                      </a:r>
                      <a:r>
                        <a:rPr lang="en-GB" sz="1800" i="1" dirty="0" err="1">
                          <a:effectLst/>
                        </a:rPr>
                        <a:t>juwei</a:t>
                      </a:r>
                      <a:r>
                        <a:rPr lang="en-GB" sz="1800" dirty="0">
                          <a:effectLst/>
                        </a:rPr>
                        <a:t>) level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25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F4044-40A7-49AB-ABA4-E389907DC012}" type="slidenum">
              <a:rPr lang="en-GB" altLang="en-US" smtClean="0"/>
              <a:pPr/>
              <a:t>12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0BCE53-FD4E-4674-B667-E44ABA213521}" type="datetime4">
              <a:rPr lang="en-GB" smtClean="0"/>
              <a:pPr>
                <a:defRPr/>
              </a:pPr>
              <a:t>03 September 2016</a:t>
            </a:fld>
            <a:endParaRPr lang="en-GB" dirty="0"/>
          </a:p>
        </p:txBody>
      </p:sp>
      <p:graphicFrame>
        <p:nvGraphicFramePr>
          <p:cNvPr id="11" name="内容占位符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061635"/>
              </p:ext>
            </p:extLst>
          </p:nvPr>
        </p:nvGraphicFramePr>
        <p:xfrm>
          <a:off x="277812" y="1064976"/>
          <a:ext cx="8614668" cy="5107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35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0466" y="1268760"/>
            <a:ext cx="8640960" cy="566936"/>
          </a:xfrm>
        </p:spPr>
        <p:txBody>
          <a:bodyPr>
            <a:noAutofit/>
          </a:bodyPr>
          <a:lstStyle/>
          <a:p>
            <a:r>
              <a:rPr lang="en-US" altLang="zh-CN" b="1" dirty="0" smtClean="0"/>
              <a:t>Findings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0466" y="2111266"/>
            <a:ext cx="8640960" cy="37052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Home </a:t>
            </a:r>
            <a:r>
              <a:rPr lang="en-US" altLang="zh-CN" sz="2800" dirty="0"/>
              <a:t>care: based on persistent culture value of filial piety 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/>
              <a:t>Shifting balance of care diamond in urban China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Quasi-market in urban China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F4044-40A7-49AB-ABA4-E389907DC012}" type="slidenum">
              <a:rPr lang="en-GB" altLang="en-US" smtClean="0"/>
              <a:pPr/>
              <a:t>13</a:t>
            </a:fld>
            <a:endParaRPr lang="en-GB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0BCE53-FD4E-4674-B667-E44ABA213521}" type="datetime4">
              <a:rPr lang="en-GB" smtClean="0"/>
              <a:pPr>
                <a:defRPr/>
              </a:pPr>
              <a:t>03 September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13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1379" y="1103204"/>
            <a:ext cx="8640960" cy="1143000"/>
          </a:xfrm>
        </p:spPr>
        <p:txBody>
          <a:bodyPr/>
          <a:lstStyle/>
          <a:p>
            <a:r>
              <a:rPr lang="en-US" altLang="zh-CN" dirty="0" smtClean="0"/>
              <a:t>Home care: based on persistent culture value of filial piety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1379" y="2363570"/>
            <a:ext cx="8640960" cy="3705275"/>
          </a:xfrm>
        </p:spPr>
        <p:txBody>
          <a:bodyPr/>
          <a:lstStyle/>
          <a:p>
            <a:r>
              <a:rPr lang="en-GB" altLang="zh-CN" dirty="0" smtClean="0"/>
              <a:t>Cultural norms</a:t>
            </a:r>
          </a:p>
          <a:p>
            <a:pPr lvl="1"/>
            <a:r>
              <a:rPr lang="en-GB" altLang="zh-CN" dirty="0" smtClean="0"/>
              <a:t>Family</a:t>
            </a:r>
          </a:p>
          <a:p>
            <a:pPr lvl="1"/>
            <a:r>
              <a:rPr lang="en-GB" altLang="zh-CN" dirty="0" smtClean="0"/>
              <a:t>Preference of older people and their family</a:t>
            </a:r>
          </a:p>
          <a:p>
            <a:r>
              <a:rPr lang="en-GB" altLang="zh-CN" dirty="0" smtClean="0"/>
              <a:t>Objective constraints</a:t>
            </a:r>
          </a:p>
          <a:p>
            <a:pPr lvl="1"/>
            <a:r>
              <a:rPr lang="en-GB" altLang="zh-CN" dirty="0" smtClean="0"/>
              <a:t>Familial care cannot cover</a:t>
            </a:r>
          </a:p>
          <a:p>
            <a:pPr lvl="1"/>
            <a:r>
              <a:rPr lang="en-GB" altLang="zh-CN" dirty="0" smtClean="0"/>
              <a:t>Institutional/community care are not enough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F4044-40A7-49AB-ABA4-E389907DC012}" type="slidenum">
              <a:rPr lang="en-GB" altLang="en-US" smtClean="0"/>
              <a:pPr/>
              <a:t>14</a:t>
            </a:fld>
            <a:endParaRPr lang="en-GB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0BCE53-FD4E-4674-B667-E44ABA213521}" type="datetime4">
              <a:rPr lang="en-GB" smtClean="0"/>
              <a:pPr>
                <a:defRPr/>
              </a:pPr>
              <a:t>03 September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51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81850" y="3077893"/>
            <a:ext cx="3724205" cy="2706780"/>
            <a:chOff x="5934650" y="3801609"/>
            <a:chExt cx="3724205" cy="2706780"/>
          </a:xfrm>
        </p:grpSpPr>
        <p:pic>
          <p:nvPicPr>
            <p:cNvPr id="17" name="图片 6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4650" y="3977279"/>
              <a:ext cx="2957830" cy="253111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6170871" y="3801609"/>
              <a:ext cx="3059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/>
                <a:t>Elder care diamond in China</a:t>
              </a:r>
              <a:endParaRPr lang="en-GB" sz="14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57576" y="6159553"/>
              <a:ext cx="290127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dirty="0" smtClean="0"/>
                <a:t>Source: </a:t>
              </a:r>
              <a:r>
                <a:rPr lang="en-GB" sz="1050" dirty="0"/>
                <a:t>Ochiai (</a:t>
              </a:r>
              <a:r>
                <a:rPr lang="en-GB" sz="1050" dirty="0" smtClean="0"/>
                <a:t>2009)</a:t>
              </a:r>
              <a:endParaRPr lang="en-GB" sz="105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68922" y="2630884"/>
            <a:ext cx="4572000" cy="3776468"/>
            <a:chOff x="592762" y="2770116"/>
            <a:chExt cx="4572000" cy="3776468"/>
          </a:xfrm>
        </p:grpSpPr>
        <p:pic>
          <p:nvPicPr>
            <p:cNvPr id="11" name="Picture 10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762" y="3130285"/>
              <a:ext cx="4068000" cy="3416299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592762" y="2770116"/>
              <a:ext cx="4572000" cy="30777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sz="1400" b="1" dirty="0">
                  <a:latin typeface="Times New Roman" panose="02020603050405020304" pitchFamily="18" charset="0"/>
                  <a:ea typeface="SimSun" panose="02010600030101010101" pitchFamily="2" charset="-122"/>
                </a:rPr>
                <a:t>Service provision for older people in urban China</a:t>
              </a:r>
              <a:endParaRPr lang="en-GB" sz="1400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267" y="851657"/>
            <a:ext cx="8429577" cy="821326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Care diamond</a:t>
            </a:r>
            <a:endParaRPr kumimoji="1" lang="zh-CN" alt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994330" y="2627443"/>
            <a:ext cx="3934460" cy="3769109"/>
            <a:chOff x="4994330" y="2777476"/>
            <a:chExt cx="3934460" cy="3769109"/>
          </a:xfrm>
        </p:grpSpPr>
        <p:pic>
          <p:nvPicPr>
            <p:cNvPr id="13" name="Picture 12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4330" y="3130285"/>
              <a:ext cx="3934460" cy="3416300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5333871" y="2777476"/>
              <a:ext cx="34258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b="1" dirty="0">
                  <a:latin typeface="Times New Roman" panose="02020603050405020304" pitchFamily="18" charset="0"/>
                  <a:ea typeface="SimSun" panose="02010600030101010101" pitchFamily="2" charset="-122"/>
                </a:rPr>
                <a:t>Financing for older people in urban China</a:t>
              </a:r>
              <a:endParaRPr lang="en-GB" sz="1400" dirty="0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774801" y="157096"/>
            <a:ext cx="2369199" cy="2409854"/>
            <a:chOff x="6728977" y="-11991"/>
            <a:chExt cx="2369199" cy="2409854"/>
          </a:xfrm>
        </p:grpSpPr>
        <p:graphicFrame>
          <p:nvGraphicFramePr>
            <p:cNvPr id="7" name="图示 6"/>
            <p:cNvGraphicFramePr/>
            <p:nvPr>
              <p:extLst>
                <p:ext uri="{D42A27DB-BD31-4B8C-83A1-F6EECF244321}">
                  <p14:modId xmlns:p14="http://schemas.microsoft.com/office/powerpoint/2010/main" val="2168480738"/>
                </p:ext>
              </p:extLst>
            </p:nvPr>
          </p:nvGraphicFramePr>
          <p:xfrm>
            <a:off x="6728977" y="-11991"/>
            <a:ext cx="2306356" cy="210207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  <p:sp>
          <p:nvSpPr>
            <p:cNvPr id="8" name="文本框 7"/>
            <p:cNvSpPr txBox="1"/>
            <p:nvPr/>
          </p:nvSpPr>
          <p:spPr>
            <a:xfrm>
              <a:off x="7488188" y="668155"/>
              <a:ext cx="9649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/>
                <a:t>S</a:t>
              </a:r>
              <a:r>
                <a:rPr lang="en-US" altLang="zh-CN" sz="1200" b="1" dirty="0" smtClean="0"/>
                <a:t>ervice</a:t>
              </a:r>
              <a:endParaRPr lang="zh-CN" altLang="en-US" sz="1200" b="1" dirty="0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915736" y="1721868"/>
              <a:ext cx="11267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 smtClean="0"/>
                <a:t>Financing</a:t>
              </a:r>
              <a:endParaRPr lang="zh-CN" altLang="en-US" sz="1200" b="1" dirty="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956333" y="1721868"/>
              <a:ext cx="11418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/>
                <a:t>R</a:t>
              </a:r>
              <a:r>
                <a:rPr lang="en-US" altLang="zh-CN" sz="1200" b="1" dirty="0" smtClean="0"/>
                <a:t>egulation</a:t>
              </a:r>
              <a:endParaRPr lang="zh-CN" altLang="en-US" sz="1200" b="1" dirty="0"/>
            </a:p>
          </p:txBody>
        </p:sp>
        <p:sp>
          <p:nvSpPr>
            <p:cNvPr id="15" name="TextBox 7"/>
            <p:cNvSpPr txBox="1"/>
            <p:nvPr/>
          </p:nvSpPr>
          <p:spPr>
            <a:xfrm>
              <a:off x="6813250" y="2090086"/>
              <a:ext cx="22220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Mixed economy of care</a:t>
              </a:r>
              <a:endParaRPr lang="en-GB" sz="1400" b="1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179513" y="1725374"/>
            <a:ext cx="66167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2000" dirty="0" smtClean="0"/>
              <a:t>Shifting balance of </a:t>
            </a:r>
            <a:r>
              <a:rPr lang="en-GB" altLang="zh-CN" sz="2000" dirty="0" smtClean="0"/>
              <a:t>state</a:t>
            </a:r>
            <a:r>
              <a:rPr lang="en-GB" altLang="zh-CN" sz="2000" dirty="0"/>
              <a:t>, market, family and community in the </a:t>
            </a:r>
            <a:r>
              <a:rPr lang="en-GB" altLang="zh-CN" sz="2000" dirty="0" smtClean="0"/>
              <a:t>field of </a:t>
            </a:r>
            <a:r>
              <a:rPr lang="en-GB" altLang="zh-CN" sz="2000" dirty="0"/>
              <a:t>care for older </a:t>
            </a:r>
            <a:r>
              <a:rPr lang="en-GB" altLang="zh-CN" sz="2000" dirty="0" smtClean="0"/>
              <a:t>people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2166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0466" y="1196212"/>
            <a:ext cx="8640960" cy="571500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Quasi-market in urban China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075" y="1984119"/>
            <a:ext cx="8682351" cy="4450017"/>
          </a:xfrm>
        </p:spPr>
        <p:txBody>
          <a:bodyPr/>
          <a:lstStyle/>
          <a:p>
            <a:r>
              <a:rPr lang="en-US" altLang="zh-CN" dirty="0" smtClean="0"/>
              <a:t>Quasi-market </a:t>
            </a:r>
            <a:r>
              <a:rPr lang="en-US" altLang="zh-CN" sz="2800" dirty="0"/>
              <a:t>(Le Grand, 1991) </a:t>
            </a:r>
            <a:endParaRPr lang="en-US" altLang="zh-CN" sz="2800" dirty="0" smtClean="0"/>
          </a:p>
          <a:p>
            <a:pPr lvl="1"/>
            <a:r>
              <a:rPr lang="en-US" altLang="zh-CN" dirty="0" smtClean="0"/>
              <a:t>Market: competitive </a:t>
            </a:r>
            <a:r>
              <a:rPr lang="en-US" altLang="zh-CN" dirty="0"/>
              <a:t>independent agencies </a:t>
            </a:r>
            <a:r>
              <a:rPr lang="en-US" altLang="zh-CN" dirty="0" smtClean="0"/>
              <a:t>replacing </a:t>
            </a:r>
            <a:r>
              <a:rPr lang="en-US" altLang="zh-CN" dirty="0"/>
              <a:t>the monopolistic state </a:t>
            </a:r>
            <a:r>
              <a:rPr lang="en-US" altLang="zh-CN" dirty="0" smtClean="0"/>
              <a:t>providers</a:t>
            </a:r>
          </a:p>
          <a:p>
            <a:pPr lvl="1"/>
            <a:r>
              <a:rPr lang="en-US" altLang="zh-CN" dirty="0" smtClean="0"/>
              <a:t>Differences to conventional markets: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dirty="0" smtClean="0"/>
              <a:t>not-for-profit and/or for-profit </a:t>
            </a:r>
            <a:r>
              <a:rPr lang="en-US" altLang="zh-CN" dirty="0" err="1" smtClean="0"/>
              <a:t>organisations</a:t>
            </a:r>
            <a:r>
              <a:rPr lang="en-US" altLang="zh-CN" dirty="0" smtClean="0"/>
              <a:t> </a:t>
            </a:r>
            <a:r>
              <a:rPr lang="en-US" altLang="zh-CN" dirty="0"/>
              <a:t>competing for public </a:t>
            </a:r>
            <a:r>
              <a:rPr lang="en-US" altLang="zh-CN" dirty="0" smtClean="0"/>
              <a:t>contracts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dirty="0" smtClean="0"/>
              <a:t>vouchers involved for purchasing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dirty="0" smtClean="0"/>
              <a:t>the </a:t>
            </a:r>
            <a:r>
              <a:rPr lang="en-US" altLang="zh-CN" dirty="0"/>
              <a:t>consumers represented in the market by </a:t>
            </a:r>
            <a:r>
              <a:rPr lang="en-US" altLang="zh-CN" dirty="0" smtClean="0"/>
              <a:t>agents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F4044-40A7-49AB-ABA4-E389907DC012}" type="slidenum">
              <a:rPr lang="en-GB" altLang="en-US" smtClean="0"/>
              <a:pPr/>
              <a:t>16</a:t>
            </a:fld>
            <a:endParaRPr lang="en-GB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0BCE53-FD4E-4674-B667-E44ABA213521}" type="datetime4">
              <a:rPr lang="en-GB" smtClean="0"/>
              <a:pPr>
                <a:defRPr/>
              </a:pPr>
              <a:t>03 September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79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5228" y="1123811"/>
            <a:ext cx="8640960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Processes of </a:t>
            </a:r>
            <a:r>
              <a:rPr lang="en-US" altLang="zh-CN" dirty="0" smtClean="0"/>
              <a:t>marketization </a:t>
            </a:r>
            <a:r>
              <a:rPr lang="en-US" altLang="zh-CN" dirty="0"/>
              <a:t>of </a:t>
            </a:r>
            <a:r>
              <a:rPr lang="en-US" altLang="zh-CN" dirty="0" smtClean="0"/>
              <a:t>care </a:t>
            </a:r>
            <a:r>
              <a:rPr lang="en-US" altLang="zh-CN" dirty="0"/>
              <a:t>in </a:t>
            </a:r>
            <a:r>
              <a:rPr lang="en-US" altLang="zh-CN" dirty="0" smtClean="0"/>
              <a:t>urban </a:t>
            </a:r>
            <a:r>
              <a:rPr lang="en-US" altLang="zh-CN" dirty="0"/>
              <a:t>China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5228" y="2546299"/>
            <a:ext cx="8823681" cy="3705275"/>
          </a:xfrm>
        </p:spPr>
        <p:txBody>
          <a:bodyPr/>
          <a:lstStyle/>
          <a:p>
            <a:r>
              <a:rPr lang="en-US" altLang="zh-CN" sz="2400" b="1" dirty="0" smtClean="0"/>
              <a:t>Contracting </a:t>
            </a:r>
            <a:r>
              <a:rPr lang="en-US" altLang="zh-CN" sz="2400" b="1" dirty="0"/>
              <a:t>out</a:t>
            </a:r>
          </a:p>
          <a:p>
            <a:pPr lvl="1"/>
            <a:r>
              <a:rPr lang="en-US" altLang="zh-CN" sz="2000" dirty="0" smtClean="0"/>
              <a:t>Service provision programs, care agencies</a:t>
            </a:r>
          </a:p>
          <a:p>
            <a:r>
              <a:rPr lang="en-US" altLang="zh-CN" sz="2400" b="1" dirty="0" smtClean="0"/>
              <a:t>Financial support from the state</a:t>
            </a:r>
          </a:p>
          <a:p>
            <a:pPr lvl="1"/>
            <a:r>
              <a:rPr lang="en-US" altLang="zh-CN" sz="2000" dirty="0" smtClean="0"/>
              <a:t>e.g. subsidy </a:t>
            </a:r>
            <a:r>
              <a:rPr lang="en-US" altLang="zh-CN" sz="2000" dirty="0"/>
              <a:t>programs </a:t>
            </a:r>
            <a:r>
              <a:rPr lang="en-US" altLang="zh-CN" sz="2000" dirty="0" smtClean="0"/>
              <a:t>to older people, care workers</a:t>
            </a:r>
            <a:r>
              <a:rPr lang="en-US" altLang="zh-CN" sz="2000" dirty="0"/>
              <a:t>. 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from </a:t>
            </a:r>
            <a:r>
              <a:rPr lang="en-US" altLang="zh-CN" sz="2000" dirty="0"/>
              <a:t>directly allocated to providers to purchasing through a bidding </a:t>
            </a:r>
            <a:r>
              <a:rPr lang="en-US" altLang="zh-CN" sz="2000" dirty="0" smtClean="0"/>
              <a:t>process</a:t>
            </a:r>
          </a:p>
          <a:p>
            <a:r>
              <a:rPr lang="en-US" altLang="zh-CN" sz="2400" b="1" dirty="0" smtClean="0"/>
              <a:t>Direct purchasing through private funding</a:t>
            </a:r>
          </a:p>
          <a:p>
            <a:endParaRPr lang="en-US" altLang="zh-CN" sz="2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F4044-40A7-49AB-ABA4-E389907DC012}" type="slidenum">
              <a:rPr lang="en-GB" altLang="en-US" smtClean="0"/>
              <a:pPr/>
              <a:t>17</a:t>
            </a:fld>
            <a:endParaRPr lang="en-GB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0BCE53-FD4E-4674-B667-E44ABA213521}" type="datetime4">
              <a:rPr lang="en-GB" smtClean="0"/>
              <a:pPr>
                <a:defRPr/>
              </a:pPr>
              <a:t>03 September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0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15" y="1056499"/>
            <a:ext cx="8640960" cy="638944"/>
          </a:xfrm>
        </p:spPr>
        <p:txBody>
          <a:bodyPr>
            <a:normAutofit/>
          </a:bodyPr>
          <a:lstStyle/>
          <a:p>
            <a:r>
              <a:rPr lang="en-GB" dirty="0" smtClean="0"/>
              <a:t>Prospects of quasi-market in urban China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254" y="1806406"/>
            <a:ext cx="8970746" cy="4445168"/>
          </a:xfrm>
        </p:spPr>
        <p:txBody>
          <a:bodyPr/>
          <a:lstStyle/>
          <a:p>
            <a:r>
              <a:rPr lang="en-GB" sz="2400" b="1" dirty="0" smtClean="0"/>
              <a:t>Market: care demands are not fully expressed, seize market share</a:t>
            </a:r>
          </a:p>
          <a:p>
            <a:pPr lvl="1"/>
            <a:r>
              <a:rPr lang="en-US" sz="2400" dirty="0" smtClean="0"/>
              <a:t>In theory:</a:t>
            </a:r>
            <a:r>
              <a:rPr lang="en-US" sz="2400" dirty="0"/>
              <a:t> </a:t>
            </a:r>
            <a:r>
              <a:rPr lang="en-US" altLang="zh-CN" sz="2000" dirty="0" smtClean="0">
                <a:solidFill>
                  <a:schemeClr val="tx1"/>
                </a:solidFill>
              </a:rPr>
              <a:t>disable </a:t>
            </a:r>
            <a:r>
              <a:rPr lang="en-US" altLang="zh-CN" sz="2000" dirty="0">
                <a:solidFill>
                  <a:schemeClr val="tx1"/>
                </a:solidFill>
              </a:rPr>
              <a:t>prevalence ratio </a:t>
            </a:r>
            <a:r>
              <a:rPr lang="en-US" altLang="zh-CN" sz="2000" dirty="0" smtClean="0">
                <a:solidFill>
                  <a:schemeClr val="tx1"/>
                </a:solidFill>
              </a:rPr>
              <a:t>of 65+,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US" altLang="zh-CN" sz="2000" dirty="0" smtClean="0">
                <a:solidFill>
                  <a:schemeClr val="tx1"/>
                </a:solidFill>
              </a:rPr>
              <a:t>80+.</a:t>
            </a:r>
            <a:r>
              <a:rPr lang="en-US" altLang="zh-CN" sz="2000" dirty="0" smtClean="0"/>
              <a:t> </a:t>
            </a:r>
            <a:endParaRPr lang="en-US" sz="2000" dirty="0" smtClean="0"/>
          </a:p>
          <a:p>
            <a:pPr lvl="1"/>
            <a:r>
              <a:rPr lang="en-US" sz="2400" dirty="0" smtClean="0"/>
              <a:t>In practice</a:t>
            </a:r>
          </a:p>
          <a:p>
            <a:pPr lvl="2"/>
            <a:r>
              <a:rPr lang="en-US" altLang="zh-CN" sz="2000" dirty="0" smtClean="0"/>
              <a:t>consumption </a:t>
            </a:r>
            <a:r>
              <a:rPr lang="en-US" altLang="zh-CN" sz="2000" dirty="0"/>
              <a:t>attitudes of Chinese </a:t>
            </a:r>
            <a:r>
              <a:rPr lang="en-US" altLang="zh-CN" sz="2000" dirty="0" smtClean="0"/>
              <a:t>people (older generation)</a:t>
            </a:r>
            <a:endParaRPr lang="en-US" altLang="zh-CN" sz="2000" dirty="0"/>
          </a:p>
          <a:p>
            <a:pPr lvl="2"/>
            <a:r>
              <a:rPr lang="en-US" altLang="zh-CN" sz="2000" dirty="0"/>
              <a:t>purchasing power of older </a:t>
            </a:r>
            <a:r>
              <a:rPr lang="en-US" altLang="zh-CN" sz="2000" dirty="0" smtClean="0"/>
              <a:t>generation</a:t>
            </a:r>
            <a:endParaRPr lang="en-US" sz="2000" dirty="0" smtClean="0"/>
          </a:p>
          <a:p>
            <a:r>
              <a:rPr lang="en-US" sz="2400" b="1" dirty="0" smtClean="0"/>
              <a:t>State </a:t>
            </a:r>
          </a:p>
          <a:p>
            <a:pPr lvl="1"/>
            <a:r>
              <a:rPr lang="en-US" altLang="zh-CN" sz="2400" dirty="0" smtClean="0"/>
              <a:t>‘Paternal’ responsibilities</a:t>
            </a:r>
          </a:p>
          <a:p>
            <a:pPr lvl="2"/>
            <a:r>
              <a:rPr lang="en-US" altLang="zh-CN" sz="2000" dirty="0" smtClean="0"/>
              <a:t>persistent financial &amp; policy support, guiding service consumption, regulating</a:t>
            </a:r>
          </a:p>
          <a:p>
            <a:pPr lvl="1"/>
            <a:r>
              <a:rPr lang="en-US" altLang="zh-CN" sz="2400" dirty="0" smtClean="0"/>
              <a:t>Debates: protecting ‘vulnerable’ VS marketisation</a:t>
            </a:r>
          </a:p>
          <a:p>
            <a:pPr lvl="1"/>
            <a:endParaRPr lang="en-US" altLang="zh-CN" sz="2400" dirty="0"/>
          </a:p>
          <a:p>
            <a:endParaRPr lang="en-GB" sz="28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F4044-40A7-49AB-ABA4-E389907DC012}" type="slidenum">
              <a:rPr lang="en-GB" altLang="en-US" smtClean="0"/>
              <a:pPr/>
              <a:t>18</a:t>
            </a:fld>
            <a:endParaRPr lang="en-GB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0BCE53-FD4E-4674-B667-E44ABA213521}" type="datetime4">
              <a:rPr lang="en-GB" smtClean="0"/>
              <a:pPr>
                <a:defRPr/>
              </a:pPr>
              <a:t>03 September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89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FE00A8-FF41-467A-AE58-EA0F4D87F61D}" type="slidenum">
              <a:rPr lang="en-GB" altLang="en-US" smtClean="0"/>
              <a:pPr/>
              <a:t>19</a:t>
            </a:fld>
            <a:endParaRPr lang="en-GB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C78D058-AB81-4635-B32C-A1DA8F3B06F9}" type="datetime4">
              <a:rPr lang="en-GB" smtClean="0"/>
              <a:pPr>
                <a:defRPr/>
              </a:pPr>
              <a:t>03 September 2016</a:t>
            </a:fld>
            <a:endParaRPr lang="en-GB" dirty="0"/>
          </a:p>
        </p:txBody>
      </p:sp>
      <p:sp>
        <p:nvSpPr>
          <p:cNvPr id="5" name="矩形 4"/>
          <p:cNvSpPr/>
          <p:nvPr/>
        </p:nvSpPr>
        <p:spPr>
          <a:xfrm>
            <a:off x="2633007" y="2406496"/>
            <a:ext cx="3877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Thank you!</a:t>
            </a:r>
            <a:endParaRPr lang="zh-CN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77762" y="4077072"/>
            <a:ext cx="738847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dirty="0" smtClean="0">
                <a:ln w="0"/>
              </a:rPr>
              <a:t>wenjing.zhang@bristol.ac.uk</a:t>
            </a:r>
            <a:endParaRPr lang="zh-CN" altLang="en-US" sz="280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270319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228" y="1208580"/>
            <a:ext cx="8640960" cy="710952"/>
          </a:xfrm>
        </p:spPr>
        <p:txBody>
          <a:bodyPr/>
          <a:lstStyle/>
          <a:p>
            <a:r>
              <a:rPr lang="en-GB" b="1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28" y="1944248"/>
            <a:ext cx="8640960" cy="37052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Aims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Background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Theoretical framework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Methods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Findings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F4044-40A7-49AB-ABA4-E389907DC012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0BCE53-FD4E-4674-B667-E44ABA213521}" type="datetime4">
              <a:rPr lang="en-GB" smtClean="0"/>
              <a:pPr>
                <a:defRPr/>
              </a:pPr>
              <a:t>03 September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40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301" y="1219920"/>
            <a:ext cx="8640960" cy="710952"/>
          </a:xfrm>
        </p:spPr>
        <p:txBody>
          <a:bodyPr/>
          <a:lstStyle/>
          <a:p>
            <a:r>
              <a:rPr lang="en-GB" b="1" dirty="0" smtClean="0"/>
              <a:t>Aims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01" y="2060848"/>
            <a:ext cx="8640960" cy="37052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To </a:t>
            </a:r>
            <a:r>
              <a:rPr lang="en-GB" altLang="zh-CN" dirty="0" smtClean="0"/>
              <a:t>explore impacts </a:t>
            </a:r>
            <a:r>
              <a:rPr lang="en-GB" altLang="zh-CN" dirty="0"/>
              <a:t>of marketisation of home care </a:t>
            </a:r>
            <a:r>
              <a:rPr lang="en-GB" altLang="zh-CN" dirty="0" smtClean="0"/>
              <a:t>in </a:t>
            </a:r>
            <a:r>
              <a:rPr lang="en-GB" altLang="zh-CN" dirty="0"/>
              <a:t>urban </a:t>
            </a:r>
            <a:r>
              <a:rPr lang="en-GB" altLang="zh-CN" dirty="0" smtClean="0"/>
              <a:t>China</a:t>
            </a:r>
            <a:endParaRPr lang="en-GB" dirty="0" smtClean="0"/>
          </a:p>
          <a:p>
            <a:pPr lvl="1">
              <a:lnSpc>
                <a:spcPct val="150000"/>
              </a:lnSpc>
            </a:pPr>
            <a:r>
              <a:rPr lang="en-GB" altLang="zh-CN" dirty="0"/>
              <a:t>R</a:t>
            </a:r>
            <a:r>
              <a:rPr lang="en-GB" altLang="zh-CN" dirty="0" smtClean="0"/>
              <a:t>ationale </a:t>
            </a:r>
            <a:r>
              <a:rPr lang="en-GB" altLang="zh-CN" dirty="0"/>
              <a:t>behind the marketisation of </a:t>
            </a:r>
            <a:r>
              <a:rPr lang="en-GB" altLang="zh-CN" dirty="0" smtClean="0"/>
              <a:t>care </a:t>
            </a:r>
          </a:p>
          <a:p>
            <a:pPr lvl="1">
              <a:lnSpc>
                <a:spcPct val="150000"/>
              </a:lnSpc>
            </a:pPr>
            <a:r>
              <a:rPr lang="en-GB" altLang="zh-CN" dirty="0" smtClean="0"/>
              <a:t>Marketisation </a:t>
            </a:r>
            <a:r>
              <a:rPr lang="en-GB" altLang="zh-CN" dirty="0"/>
              <a:t>trend of home </a:t>
            </a:r>
            <a:r>
              <a:rPr lang="en-GB" altLang="zh-CN" dirty="0" smtClean="0"/>
              <a:t>care</a:t>
            </a:r>
            <a:endParaRPr lang="en-GB" dirty="0" smtClean="0"/>
          </a:p>
          <a:p>
            <a:pPr lvl="1">
              <a:lnSpc>
                <a:spcPct val="150000"/>
              </a:lnSpc>
            </a:pPr>
            <a:r>
              <a:rPr lang="en-GB" altLang="zh-CN" dirty="0" smtClean="0"/>
              <a:t>Processes </a:t>
            </a:r>
            <a:r>
              <a:rPr lang="en-GB" altLang="zh-CN" dirty="0"/>
              <a:t>of marketisation of home </a:t>
            </a:r>
            <a:r>
              <a:rPr lang="en-GB" altLang="zh-CN" dirty="0" smtClean="0"/>
              <a:t>care</a:t>
            </a:r>
            <a:endParaRPr lang="zh-CN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F4044-40A7-49AB-ABA4-E389907DC012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0BCE53-FD4E-4674-B667-E44ABA213521}" type="datetime4">
              <a:rPr lang="en-GB" smtClean="0"/>
              <a:pPr>
                <a:defRPr/>
              </a:pPr>
              <a:t>03 September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10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6655" y="1340768"/>
            <a:ext cx="8640960" cy="566936"/>
          </a:xfrm>
        </p:spPr>
        <p:txBody>
          <a:bodyPr>
            <a:noAutofit/>
          </a:bodyPr>
          <a:lstStyle/>
          <a:p>
            <a:r>
              <a:rPr lang="en-US" altLang="zh-CN" b="1" dirty="0"/>
              <a:t>Background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262634"/>
            <a:ext cx="8640960" cy="37052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/>
              <a:t>Care policy and provision for older people </a:t>
            </a:r>
            <a:r>
              <a:rPr lang="en-US" altLang="zh-CN" dirty="0" smtClean="0"/>
              <a:t>in China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Home care in China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Rural vs urban disparities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F4044-40A7-49AB-ABA4-E389907DC012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0BCE53-FD4E-4674-B667-E44ABA213521}" type="datetime4">
              <a:rPr lang="en-GB" smtClean="0"/>
              <a:pPr>
                <a:defRPr/>
              </a:pPr>
              <a:t>03 September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47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Care policy and provision for older people in China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23" y="2463046"/>
            <a:ext cx="5446504" cy="3682301"/>
          </a:xfrm>
        </p:spPr>
        <p:txBody>
          <a:bodyPr/>
          <a:lstStyle/>
          <a:p>
            <a:r>
              <a:rPr lang="en-US" altLang="zh-CN" sz="2400" dirty="0" smtClean="0"/>
              <a:t>Dramatic </a:t>
            </a:r>
            <a:r>
              <a:rPr lang="en-US" altLang="zh-CN" sz="2400" dirty="0"/>
              <a:t>demographic </a:t>
            </a:r>
            <a:r>
              <a:rPr lang="en-US" altLang="zh-CN" sz="2400" dirty="0" smtClean="0"/>
              <a:t>changes </a:t>
            </a:r>
          </a:p>
          <a:p>
            <a:pPr lvl="1"/>
            <a:r>
              <a:rPr lang="en-US" altLang="zh-CN" sz="2000" dirty="0" smtClean="0"/>
              <a:t>rapid ageing (65+, 10.1%, 2014)</a:t>
            </a:r>
            <a:r>
              <a:rPr lang="en-US" altLang="zh-CN" sz="2000" dirty="0"/>
              <a:t> 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‘</a:t>
            </a:r>
            <a:r>
              <a:rPr lang="en-US" altLang="zh-CN" sz="2000" dirty="0"/>
              <a:t>one child policy’ </a:t>
            </a:r>
            <a:r>
              <a:rPr lang="en-US" altLang="zh-CN" sz="2000" dirty="0" smtClean="0"/>
              <a:t>– decreasing household </a:t>
            </a:r>
            <a:r>
              <a:rPr lang="en-US" altLang="zh-CN" sz="2000" dirty="0"/>
              <a:t>size </a:t>
            </a:r>
            <a:r>
              <a:rPr lang="en-US" altLang="zh-CN" sz="2000" dirty="0" smtClean="0"/>
              <a:t>from </a:t>
            </a:r>
            <a:r>
              <a:rPr lang="en-US" altLang="zh-CN" sz="2000" dirty="0"/>
              <a:t>4.43 in 1964 to 3.02 in </a:t>
            </a:r>
            <a:r>
              <a:rPr lang="en-US" altLang="zh-CN" sz="2000" dirty="0" smtClean="0"/>
              <a:t>2014</a:t>
            </a:r>
            <a:endParaRPr lang="en-US" altLang="zh-CN" sz="2000" dirty="0"/>
          </a:p>
          <a:p>
            <a:r>
              <a:rPr lang="en-US" altLang="zh-CN" sz="2400" dirty="0" smtClean="0"/>
              <a:t>Social-economic </a:t>
            </a:r>
            <a:r>
              <a:rPr lang="en-US" altLang="zh-CN" sz="2400" dirty="0"/>
              <a:t>reforms </a:t>
            </a:r>
          </a:p>
          <a:p>
            <a:pPr lvl="1"/>
            <a:r>
              <a:rPr lang="en-US" altLang="zh-CN" sz="2000" dirty="0"/>
              <a:t>e.g. </a:t>
            </a:r>
            <a:r>
              <a:rPr lang="en-US" altLang="zh-CN" sz="2000" dirty="0" err="1"/>
              <a:t>labour</a:t>
            </a:r>
            <a:r>
              <a:rPr lang="en-US" altLang="zh-CN" sz="2000" dirty="0"/>
              <a:t> market, housing </a:t>
            </a:r>
            <a:r>
              <a:rPr lang="en-US" altLang="zh-CN" sz="2000" dirty="0" err="1"/>
              <a:t>marketisation</a:t>
            </a:r>
            <a:r>
              <a:rPr lang="en-US" altLang="zh-CN" sz="2000" dirty="0"/>
              <a:t>, migration</a:t>
            </a:r>
          </a:p>
          <a:p>
            <a:r>
              <a:rPr lang="en-US" altLang="zh-CN" sz="2400" dirty="0" smtClean="0"/>
              <a:t>Increasing old-age dependency challenges </a:t>
            </a:r>
            <a:r>
              <a:rPr lang="en-US" altLang="zh-CN" sz="2400" dirty="0"/>
              <a:t>the family-</a:t>
            </a:r>
            <a:r>
              <a:rPr lang="en-US" altLang="zh-CN" sz="2400" dirty="0" err="1"/>
              <a:t>centred</a:t>
            </a:r>
            <a:r>
              <a:rPr lang="en-US" altLang="zh-CN" sz="2400" dirty="0"/>
              <a:t> care provision</a:t>
            </a:r>
            <a:endParaRPr lang="zh-CN" altLang="en-US" sz="2400" dirty="0"/>
          </a:p>
          <a:p>
            <a:pPr lvl="1"/>
            <a:endParaRPr lang="en-US" altLang="zh-CN" sz="24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F4044-40A7-49AB-ABA4-E389907DC012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0BCE53-FD4E-4674-B667-E44ABA213521}" type="datetime4">
              <a:rPr lang="en-GB" smtClean="0"/>
              <a:pPr>
                <a:defRPr/>
              </a:pPr>
              <a:t>03 September 2016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872" y="1988840"/>
            <a:ext cx="3715352" cy="37153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528840" y="5619737"/>
            <a:ext cx="34563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/>
              <a:t>Source: United Nations, Department of Economic and Social Affairs, Population Division (2015). 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169142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424936" cy="638944"/>
          </a:xfrm>
        </p:spPr>
        <p:txBody>
          <a:bodyPr/>
          <a:lstStyle/>
          <a:p>
            <a:r>
              <a:rPr lang="en-US" altLang="zh-CN" dirty="0"/>
              <a:t>Home care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5228" y="2060848"/>
            <a:ext cx="8640960" cy="3705275"/>
          </a:xfrm>
        </p:spPr>
        <p:txBody>
          <a:bodyPr/>
          <a:lstStyle/>
          <a:p>
            <a:r>
              <a:rPr lang="en-US" altLang="zh-CN" sz="2800" dirty="0" smtClean="0"/>
              <a:t>Home </a:t>
            </a:r>
            <a:r>
              <a:rPr lang="en-US" altLang="zh-CN" sz="2800" dirty="0"/>
              <a:t>care is the foundation of the Chinese elder care system, combining community care and residential </a:t>
            </a:r>
            <a:r>
              <a:rPr lang="en-US" altLang="zh-CN" sz="2800" dirty="0" smtClean="0"/>
              <a:t>care </a:t>
            </a:r>
            <a:r>
              <a:rPr lang="en-US" altLang="zh-CN" sz="2000" dirty="0" smtClean="0"/>
              <a:t>(Ministry </a:t>
            </a:r>
            <a:r>
              <a:rPr lang="en-US" altLang="zh-CN" sz="2000" dirty="0"/>
              <a:t>of Civil Affairs in </a:t>
            </a:r>
            <a:r>
              <a:rPr lang="en-US" altLang="zh-CN" sz="2000" dirty="0" smtClean="0"/>
              <a:t>China, 2010</a:t>
            </a:r>
            <a:r>
              <a:rPr lang="en-US" altLang="zh-CN" sz="2000" dirty="0"/>
              <a:t>)</a:t>
            </a:r>
            <a:endParaRPr lang="en-US" altLang="zh-CN" sz="2000" dirty="0" smtClean="0"/>
          </a:p>
          <a:p>
            <a:pPr lvl="1"/>
            <a:r>
              <a:rPr lang="en-US" altLang="zh-CN" sz="2400" dirty="0" smtClean="0"/>
              <a:t>e.g. ‘9064</a:t>
            </a:r>
            <a:r>
              <a:rPr lang="en-US" altLang="zh-CN" sz="2400" dirty="0"/>
              <a:t>’ in </a:t>
            </a:r>
            <a:r>
              <a:rPr lang="en-US" altLang="zh-CN" sz="2400" dirty="0" smtClean="0"/>
              <a:t>Beijing; 9073</a:t>
            </a:r>
            <a:r>
              <a:rPr lang="en-US" altLang="zh-CN" sz="2400" dirty="0"/>
              <a:t>’ in </a:t>
            </a:r>
            <a:r>
              <a:rPr lang="en-US" altLang="zh-CN" sz="2400" dirty="0" smtClean="0"/>
              <a:t>Shanghai; ‘9055</a:t>
            </a:r>
            <a:r>
              <a:rPr lang="en-US" altLang="zh-CN" sz="2400" dirty="0"/>
              <a:t>’ in Wuhan </a:t>
            </a:r>
            <a:endParaRPr lang="en-US" altLang="zh-CN" sz="2400" dirty="0" smtClean="0"/>
          </a:p>
          <a:p>
            <a:r>
              <a:rPr lang="en-US" altLang="zh-CN" sz="2800" dirty="0" smtClean="0"/>
              <a:t>Definition: services </a:t>
            </a:r>
            <a:r>
              <a:rPr lang="en-US" altLang="zh-CN" sz="2800" dirty="0"/>
              <a:t>provided at older people’s homes by care workers or a mix of care workers and family </a:t>
            </a:r>
            <a:r>
              <a:rPr lang="en-US" altLang="zh-CN" sz="2800" dirty="0" smtClean="0"/>
              <a:t>members</a:t>
            </a:r>
          </a:p>
          <a:p>
            <a:pPr lvl="1"/>
            <a:r>
              <a:rPr lang="en-US" altLang="zh-CN" sz="2400" dirty="0" smtClean="0"/>
              <a:t>personal </a:t>
            </a:r>
            <a:r>
              <a:rPr lang="en-US" altLang="zh-CN" sz="2400" dirty="0"/>
              <a:t>care (e.g. nursing), practical care (e.g. cooking, shopping, cleaning</a:t>
            </a:r>
            <a:r>
              <a:rPr lang="en-US" altLang="zh-CN" sz="2400" dirty="0" smtClean="0"/>
              <a:t>), </a:t>
            </a:r>
            <a:r>
              <a:rPr lang="en-US" altLang="zh-CN" sz="2400" dirty="0"/>
              <a:t>emotional </a:t>
            </a:r>
            <a:r>
              <a:rPr lang="en-US" altLang="zh-CN" sz="2400" dirty="0" smtClean="0"/>
              <a:t>support</a:t>
            </a:r>
            <a:endParaRPr lang="zh-CN" altLang="en-US" sz="2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F4044-40A7-49AB-ABA4-E389907DC012}" type="slidenum">
              <a:rPr lang="en-GB" altLang="en-US" smtClean="0"/>
              <a:pPr/>
              <a:t>6</a:t>
            </a:fld>
            <a:endParaRPr lang="en-GB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0BCE53-FD4E-4674-B667-E44ABA213521}" type="datetime4">
              <a:rPr lang="en-GB" smtClean="0"/>
              <a:pPr>
                <a:defRPr/>
              </a:pPr>
              <a:t>03 September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01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5228" y="1685093"/>
            <a:ext cx="8640960" cy="566936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Different care </a:t>
            </a:r>
            <a:r>
              <a:rPr lang="en-US" altLang="zh-CN" dirty="0"/>
              <a:t>systems </a:t>
            </a:r>
            <a:r>
              <a:rPr lang="en-US" altLang="zh-CN" dirty="0" smtClean="0"/>
              <a:t>in </a:t>
            </a:r>
            <a:r>
              <a:rPr lang="en-US" altLang="zh-CN" dirty="0"/>
              <a:t>urban and rural </a:t>
            </a:r>
            <a:r>
              <a:rPr lang="en-US" altLang="zh-CN" dirty="0" smtClean="0"/>
              <a:t>China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406650"/>
            <a:ext cx="8640960" cy="3705275"/>
          </a:xfrm>
        </p:spPr>
        <p:txBody>
          <a:bodyPr/>
          <a:lstStyle/>
          <a:p>
            <a:r>
              <a:rPr lang="en-US" altLang="zh-CN" sz="2400" dirty="0" smtClean="0"/>
              <a:t>Different ageing paths and ‘double-track elder care system’</a:t>
            </a:r>
          </a:p>
          <a:p>
            <a:pPr lvl="1"/>
            <a:r>
              <a:rPr lang="en-US" altLang="zh-CN" sz="1800" dirty="0" smtClean="0"/>
              <a:t>Over 20% aged </a:t>
            </a:r>
            <a:r>
              <a:rPr lang="en-US" altLang="zh-CN" sz="1800" dirty="0"/>
              <a:t>60 and older in cities like Beijing, Shanghai, </a:t>
            </a:r>
            <a:r>
              <a:rPr lang="en-US" altLang="zh-CN" sz="1800" dirty="0" smtClean="0"/>
              <a:t>Suzhou (national </a:t>
            </a:r>
            <a:r>
              <a:rPr lang="en-US" altLang="zh-CN" sz="1800" dirty="0"/>
              <a:t>14.9</a:t>
            </a:r>
            <a:r>
              <a:rPr lang="en-US" altLang="zh-CN" sz="1800" dirty="0" smtClean="0"/>
              <a:t>%, 2014</a:t>
            </a:r>
            <a:r>
              <a:rPr lang="en-US" altLang="zh-CN" sz="1800" dirty="0"/>
              <a:t>). 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Fewer </a:t>
            </a:r>
            <a:r>
              <a:rPr lang="en-US" altLang="zh-CN" sz="1800" dirty="0"/>
              <a:t>adult children </a:t>
            </a:r>
            <a:r>
              <a:rPr lang="en-US" altLang="zh-CN" sz="1800" dirty="0" smtClean="0"/>
              <a:t>due </a:t>
            </a:r>
            <a:r>
              <a:rPr lang="en-US" altLang="zh-CN" sz="1800" dirty="0"/>
              <a:t>to the stricter ‘one child policy’ in urban </a:t>
            </a:r>
            <a:r>
              <a:rPr lang="en-US" altLang="zh-CN" sz="1800" dirty="0" smtClean="0"/>
              <a:t>China </a:t>
            </a:r>
            <a:r>
              <a:rPr lang="en-US" altLang="zh-CN" sz="1800" dirty="0"/>
              <a:t>(Zhan, 2013). 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Urban </a:t>
            </a:r>
            <a:r>
              <a:rPr lang="en-US" altLang="zh-CN" sz="1800" dirty="0"/>
              <a:t>residents have more access to resources from the state and </a:t>
            </a:r>
            <a:r>
              <a:rPr lang="en-US" altLang="zh-CN" sz="1800" dirty="0" smtClean="0"/>
              <a:t>market</a:t>
            </a:r>
          </a:p>
          <a:p>
            <a:r>
              <a:rPr lang="en-US" altLang="zh-CN" sz="2400" dirty="0" smtClean="0"/>
              <a:t>Extensive </a:t>
            </a:r>
            <a:r>
              <a:rPr lang="en-US" altLang="zh-CN" sz="2400" dirty="0" err="1"/>
              <a:t>marketisation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in urban China since 1990s</a:t>
            </a:r>
          </a:p>
          <a:p>
            <a:pPr lvl="1"/>
            <a:r>
              <a:rPr lang="en-US" altLang="zh-CN" sz="2000" dirty="0" smtClean="0"/>
              <a:t>e.g. housing, education, welfare. </a:t>
            </a:r>
          </a:p>
          <a:p>
            <a:r>
              <a:rPr lang="en-US" altLang="zh-CN" sz="2400" dirty="0" smtClean="0"/>
              <a:t>Development </a:t>
            </a:r>
            <a:r>
              <a:rPr lang="en-US" altLang="zh-CN" sz="2400" dirty="0"/>
              <a:t>of home care in urban areas is more rapid than in rural </a:t>
            </a:r>
            <a:r>
              <a:rPr lang="en-US" altLang="zh-CN" sz="2400" dirty="0" smtClean="0"/>
              <a:t>China</a:t>
            </a:r>
          </a:p>
          <a:p>
            <a:endParaRPr lang="zh-CN" altLang="zh-CN" sz="2800" dirty="0"/>
          </a:p>
          <a:p>
            <a:pPr lvl="1"/>
            <a:endParaRPr lang="en-US" altLang="zh-CN" sz="24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F4044-40A7-49AB-ABA4-E389907DC012}" type="slidenum">
              <a:rPr lang="en-GB" altLang="en-US" smtClean="0"/>
              <a:pPr/>
              <a:t>7</a:t>
            </a:fld>
            <a:endParaRPr lang="en-GB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0BCE53-FD4E-4674-B667-E44ABA213521}" type="datetime4">
              <a:rPr lang="en-GB" smtClean="0"/>
              <a:pPr>
                <a:defRPr/>
              </a:pPr>
              <a:t>03 September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77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156" y="1201443"/>
            <a:ext cx="9009844" cy="854968"/>
          </a:xfrm>
        </p:spPr>
        <p:txBody>
          <a:bodyPr>
            <a:noAutofit/>
          </a:bodyPr>
          <a:lstStyle/>
          <a:p>
            <a:r>
              <a:rPr lang="en-US" altLang="zh-CN" b="1" dirty="0" smtClean="0"/>
              <a:t>Theoretical framework: </a:t>
            </a:r>
            <a:r>
              <a:rPr lang="en-US" altLang="zh-CN" b="1" dirty="0" err="1" smtClean="0"/>
              <a:t>marketisation</a:t>
            </a:r>
            <a:r>
              <a:rPr lang="en-US" altLang="zh-CN" b="1" dirty="0" smtClean="0"/>
              <a:t> </a:t>
            </a:r>
            <a:r>
              <a:rPr lang="en-US" altLang="zh-CN" b="1" dirty="0"/>
              <a:t>of care</a:t>
            </a:r>
            <a:r>
              <a:rPr lang="en-GB" altLang="zh-CN" b="1" dirty="0"/>
              <a:t> 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0580" y="2316912"/>
            <a:ext cx="8640960" cy="3705275"/>
          </a:xfrm>
        </p:spPr>
        <p:txBody>
          <a:bodyPr/>
          <a:lstStyle/>
          <a:p>
            <a:r>
              <a:rPr lang="en-GB" altLang="zh-CN" sz="2800" dirty="0" smtClean="0"/>
              <a:t>Definition: the </a:t>
            </a:r>
            <a:r>
              <a:rPr lang="en-GB" altLang="zh-CN" sz="2800" dirty="0"/>
              <a:t>application of markets, market principles, and market mechanisms in the field of social </a:t>
            </a:r>
            <a:r>
              <a:rPr lang="en-GB" altLang="zh-CN" sz="2800" dirty="0" smtClean="0"/>
              <a:t>care</a:t>
            </a:r>
          </a:p>
          <a:p>
            <a:r>
              <a:rPr lang="en-GB" altLang="zh-CN" sz="2800" dirty="0"/>
              <a:t>Embedded convergences </a:t>
            </a:r>
            <a:r>
              <a:rPr lang="en-GB" altLang="zh-CN" sz="2800" dirty="0" smtClean="0"/>
              <a:t>at </a:t>
            </a:r>
            <a:r>
              <a:rPr lang="en-GB" altLang="zh-CN" sz="2800" dirty="0"/>
              <a:t>international </a:t>
            </a:r>
            <a:r>
              <a:rPr lang="en-GB" altLang="zh-CN" sz="2800" dirty="0" smtClean="0"/>
              <a:t>level</a:t>
            </a:r>
          </a:p>
          <a:p>
            <a:r>
              <a:rPr lang="en-GB" altLang="zh-CN" sz="2800" dirty="0" smtClean="0"/>
              <a:t>Different paths/characteristics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F4044-40A7-49AB-ABA4-E389907DC012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0BCE53-FD4E-4674-B667-E44ABA213521}" type="datetime4">
              <a:rPr lang="en-GB" smtClean="0"/>
              <a:pPr>
                <a:defRPr/>
              </a:pPr>
              <a:t>03 September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9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5228" y="1251348"/>
            <a:ext cx="8640960" cy="655298"/>
          </a:xfrm>
        </p:spPr>
        <p:txBody>
          <a:bodyPr/>
          <a:lstStyle/>
          <a:p>
            <a:r>
              <a:rPr lang="en-US" altLang="zh-CN" b="1" dirty="0" smtClean="0"/>
              <a:t>Qualitative approach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4308" y="2033748"/>
            <a:ext cx="8640960" cy="4582951"/>
          </a:xfrm>
        </p:spPr>
        <p:txBody>
          <a:bodyPr/>
          <a:lstStyle/>
          <a:p>
            <a:r>
              <a:rPr lang="en-US" altLang="zh-CN" sz="2800" dirty="0" smtClean="0"/>
              <a:t>Fieldwork</a:t>
            </a:r>
            <a:endParaRPr lang="en-GB" altLang="zh-CN" sz="2800" dirty="0" smtClean="0"/>
          </a:p>
          <a:p>
            <a:pPr lvl="1"/>
            <a:r>
              <a:rPr lang="en-GB" altLang="zh-CN" sz="2400" dirty="0" smtClean="0"/>
              <a:t>Shanghai</a:t>
            </a:r>
          </a:p>
          <a:p>
            <a:pPr lvl="2"/>
            <a:r>
              <a:rPr lang="en-GB" altLang="zh-CN" sz="2000" dirty="0" smtClean="0"/>
              <a:t>forefront of marketisation</a:t>
            </a:r>
          </a:p>
          <a:p>
            <a:pPr lvl="1"/>
            <a:r>
              <a:rPr lang="en-GB" altLang="zh-CN" sz="2400" dirty="0" smtClean="0"/>
              <a:t>Stakeholders</a:t>
            </a:r>
          </a:p>
          <a:p>
            <a:pPr lvl="2"/>
            <a:r>
              <a:rPr lang="en-GB" altLang="zh-CN" sz="2000" dirty="0"/>
              <a:t>s</a:t>
            </a:r>
            <a:r>
              <a:rPr lang="en-GB" altLang="zh-CN" sz="2000" dirty="0" smtClean="0"/>
              <a:t>ervice users, </a:t>
            </a:r>
            <a:r>
              <a:rPr lang="en-GB" altLang="zh-CN" sz="2000" dirty="0" smtClean="0">
                <a:solidFill>
                  <a:srgbClr val="FF0000"/>
                </a:solidFill>
              </a:rPr>
              <a:t>providers</a:t>
            </a:r>
            <a:r>
              <a:rPr lang="en-GB" altLang="zh-CN" sz="2000" dirty="0" smtClean="0"/>
              <a:t>, </a:t>
            </a:r>
            <a:r>
              <a:rPr lang="en-GB" altLang="zh-CN" sz="2000" dirty="0" smtClean="0">
                <a:solidFill>
                  <a:srgbClr val="00B0F0"/>
                </a:solidFill>
              </a:rPr>
              <a:t>purchasers</a:t>
            </a:r>
            <a:r>
              <a:rPr lang="en-GB" altLang="zh-CN" sz="2000" dirty="0" smtClean="0"/>
              <a:t>, </a:t>
            </a:r>
          </a:p>
          <a:p>
            <a:pPr marL="914400" lvl="2" indent="0">
              <a:buNone/>
            </a:pPr>
            <a:r>
              <a:rPr lang="en-GB" altLang="zh-CN" sz="2000" dirty="0" smtClean="0"/>
              <a:t>   care workers, </a:t>
            </a:r>
            <a:r>
              <a:rPr lang="en-GB" altLang="zh-CN" sz="2000" dirty="0" smtClean="0">
                <a:solidFill>
                  <a:srgbClr val="FF0000"/>
                </a:solidFill>
              </a:rPr>
              <a:t>regulators</a:t>
            </a:r>
            <a:r>
              <a:rPr lang="en-GB" altLang="zh-CN" sz="2000" dirty="0" smtClean="0"/>
              <a:t>.</a:t>
            </a:r>
          </a:p>
          <a:p>
            <a:r>
              <a:rPr lang="en-GB" altLang="zh-CN" sz="2800" dirty="0" smtClean="0"/>
              <a:t>30 Interviews </a:t>
            </a:r>
          </a:p>
          <a:p>
            <a:pPr marL="457200" lvl="1" indent="0">
              <a:buNone/>
            </a:pPr>
            <a:r>
              <a:rPr lang="en-GB" altLang="zh-CN" sz="2400" dirty="0" smtClean="0"/>
              <a:t>21 care agency managers</a:t>
            </a:r>
            <a:r>
              <a:rPr lang="en-GB" altLang="zh-CN" sz="2400" dirty="0"/>
              <a:t>; </a:t>
            </a:r>
            <a:r>
              <a:rPr lang="en-GB" altLang="zh-CN" sz="2400" dirty="0" smtClean="0"/>
              <a:t>9 public officials</a:t>
            </a:r>
          </a:p>
          <a:p>
            <a:r>
              <a:rPr lang="en-GB" altLang="zh-CN" sz="2800" dirty="0"/>
              <a:t>P</a:t>
            </a:r>
            <a:r>
              <a:rPr lang="en-GB" altLang="zh-CN" sz="2800" dirty="0" smtClean="0"/>
              <a:t>olicy documents</a:t>
            </a:r>
            <a:endParaRPr lang="zh-CN" altLang="en-US" sz="2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F4044-40A7-49AB-ABA4-E389907DC012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0BCE53-FD4E-4674-B667-E44ABA213521}" type="datetime4">
              <a:rPr lang="en-GB" smtClean="0"/>
              <a:pPr>
                <a:defRPr/>
              </a:pPr>
              <a:t>03 September 2016</a:t>
            </a:fld>
            <a:endParaRPr lang="en-GB" dirty="0"/>
          </a:p>
        </p:txBody>
      </p:sp>
      <p:graphicFrame>
        <p:nvGraphicFramePr>
          <p:cNvPr id="8" name="图示 3"/>
          <p:cNvGraphicFramePr/>
          <p:nvPr>
            <p:extLst>
              <p:ext uri="{D42A27DB-BD31-4B8C-83A1-F6EECF244321}">
                <p14:modId xmlns:p14="http://schemas.microsoft.com/office/powerpoint/2010/main" val="945371454"/>
              </p:ext>
            </p:extLst>
          </p:nvPr>
        </p:nvGraphicFramePr>
        <p:xfrm>
          <a:off x="4831234" y="1714076"/>
          <a:ext cx="4882132" cy="3552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40152" y="1298334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Home care market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4957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3513</TotalTime>
  <Words>912</Words>
  <Application>Microsoft Office PowerPoint</Application>
  <PresentationFormat>On-screen Show (4:3)</PresentationFormat>
  <Paragraphs>210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SimSun</vt:lpstr>
      <vt:lpstr>SimSun</vt:lpstr>
      <vt:lpstr>Arial</vt:lpstr>
      <vt:lpstr>Calibri</vt:lpstr>
      <vt:lpstr>Times New Roman</vt:lpstr>
      <vt:lpstr>Wingdings</vt:lpstr>
      <vt:lpstr>Office Theme</vt:lpstr>
      <vt:lpstr>Home Care for Older People in Urban China: Impacts of Marketisation Process</vt:lpstr>
      <vt:lpstr>Outline</vt:lpstr>
      <vt:lpstr>Aims</vt:lpstr>
      <vt:lpstr>Background</vt:lpstr>
      <vt:lpstr>Care policy and provision for older people in China</vt:lpstr>
      <vt:lpstr>Home care </vt:lpstr>
      <vt:lpstr>Different care systems in urban and rural China</vt:lpstr>
      <vt:lpstr>Theoretical framework: marketisation of care </vt:lpstr>
      <vt:lpstr>Qualitative approach</vt:lpstr>
      <vt:lpstr>Context of Shanghai in China, 2014</vt:lpstr>
      <vt:lpstr>Sampling criteria </vt:lpstr>
      <vt:lpstr>PowerPoint Presentation</vt:lpstr>
      <vt:lpstr>Findings</vt:lpstr>
      <vt:lpstr>Home care: based on persistent culture value of filial piety</vt:lpstr>
      <vt:lpstr>Care diamond</vt:lpstr>
      <vt:lpstr>Quasi-market in urban China</vt:lpstr>
      <vt:lpstr>Processes of marketization of care in urban China</vt:lpstr>
      <vt:lpstr>Prospects of quasi-market in urban China</vt:lpstr>
      <vt:lpstr>PowerPoint Presentation</vt:lpstr>
    </vt:vector>
  </TitlesOfParts>
  <Company>University of Bristol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care for older people in urban China: impacts of marketisation process</dc:title>
  <dc:creator>W Zhang</dc:creator>
  <cp:lastModifiedBy>Joasia Marczak</cp:lastModifiedBy>
  <cp:revision>451</cp:revision>
  <cp:lastPrinted>2016-08-24T10:53:39Z</cp:lastPrinted>
  <dcterms:created xsi:type="dcterms:W3CDTF">2016-07-18T16:31:40Z</dcterms:created>
  <dcterms:modified xsi:type="dcterms:W3CDTF">2016-09-03T15:11:15Z</dcterms:modified>
</cp:coreProperties>
</file>