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0"/>
  </p:notesMasterIdLst>
  <p:handoutMasterIdLst>
    <p:handoutMasterId r:id="rId31"/>
  </p:handoutMasterIdLst>
  <p:sldIdLst>
    <p:sldId id="256" r:id="rId3"/>
    <p:sldId id="259" r:id="rId4"/>
    <p:sldId id="262" r:id="rId5"/>
    <p:sldId id="273" r:id="rId6"/>
    <p:sldId id="295" r:id="rId7"/>
    <p:sldId id="283" r:id="rId8"/>
    <p:sldId id="284" r:id="rId9"/>
    <p:sldId id="277" r:id="rId10"/>
    <p:sldId id="280" r:id="rId11"/>
    <p:sldId id="268" r:id="rId12"/>
    <p:sldId id="269" r:id="rId13"/>
    <p:sldId id="297" r:id="rId14"/>
    <p:sldId id="298" r:id="rId15"/>
    <p:sldId id="270" r:id="rId16"/>
    <p:sldId id="271" r:id="rId17"/>
    <p:sldId id="299" r:id="rId18"/>
    <p:sldId id="285" r:id="rId19"/>
    <p:sldId id="279" r:id="rId20"/>
    <p:sldId id="286" r:id="rId21"/>
    <p:sldId id="287" r:id="rId22"/>
    <p:sldId id="288" r:id="rId23"/>
    <p:sldId id="289" r:id="rId24"/>
    <p:sldId id="292" r:id="rId25"/>
    <p:sldId id="293" r:id="rId26"/>
    <p:sldId id="294" r:id="rId27"/>
    <p:sldId id="296" r:id="rId28"/>
    <p:sldId id="278" r:id="rId29"/>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6" autoAdjust="0"/>
    <p:restoredTop sz="94660"/>
  </p:normalViewPr>
  <p:slideViewPr>
    <p:cSldViewPr snapToGrid="0">
      <p:cViewPr varScale="1">
        <p:scale>
          <a:sx n="68" d="100"/>
          <a:sy n="68" d="100"/>
        </p:scale>
        <p:origin x="11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manualLayout>
          <c:layoutTarget val="inner"/>
          <c:xMode val="edge"/>
          <c:yMode val="edge"/>
          <c:x val="6.7750674651876119E-2"/>
          <c:y val="3.0254248058935389E-2"/>
          <c:w val="0.90384346183757358"/>
          <c:h val="0.86415641185732561"/>
        </c:manualLayout>
      </c:layout>
      <c:barChart>
        <c:barDir val="col"/>
        <c:grouping val="stacked"/>
        <c:varyColors val="0"/>
        <c:ser>
          <c:idx val="0"/>
          <c:order val="0"/>
          <c:tx>
            <c:strRef>
              <c:f>Sheet1!$B$9</c:f>
              <c:strCache>
                <c:ptCount val="1"/>
                <c:pt idx="0">
                  <c:v>系列 1</c:v>
                </c:pt>
              </c:strCache>
            </c:strRef>
          </c:tx>
          <c:invertIfNegative val="0"/>
          <c:cat>
            <c:strRef>
              <c:f>Sheet1!$A$10:$A$11</c:f>
              <c:strCache>
                <c:ptCount val="2"/>
                <c:pt idx="0">
                  <c:v>分類 1</c:v>
                </c:pt>
                <c:pt idx="1">
                  <c:v>分類 2</c:v>
                </c:pt>
              </c:strCache>
            </c:strRef>
          </c:cat>
          <c:val>
            <c:numRef>
              <c:f>Sheet1!$B$10:$B$11</c:f>
              <c:numCache>
                <c:formatCode>General</c:formatCode>
                <c:ptCount val="2"/>
                <c:pt idx="0">
                  <c:v>124</c:v>
                </c:pt>
                <c:pt idx="1">
                  <c:v>348</c:v>
                </c:pt>
              </c:numCache>
            </c:numRef>
          </c:val>
          <c:extLst xmlns:c16r2="http://schemas.microsoft.com/office/drawing/2015/06/chart">
            <c:ext xmlns:c16="http://schemas.microsoft.com/office/drawing/2014/chart" uri="{C3380CC4-5D6E-409C-BE32-E72D297353CC}">
              <c16:uniqueId val="{00000000-9F3F-478F-B25D-D88B59CF547C}"/>
            </c:ext>
          </c:extLst>
        </c:ser>
        <c:ser>
          <c:idx val="1"/>
          <c:order val="1"/>
          <c:tx>
            <c:strRef>
              <c:f>Sheet1!$C$9</c:f>
              <c:strCache>
                <c:ptCount val="1"/>
                <c:pt idx="0">
                  <c:v>系列 2</c:v>
                </c:pt>
              </c:strCache>
            </c:strRef>
          </c:tx>
          <c:invertIfNegative val="0"/>
          <c:cat>
            <c:strRef>
              <c:f>Sheet1!$A$10:$A$11</c:f>
              <c:strCache>
                <c:ptCount val="2"/>
                <c:pt idx="0">
                  <c:v>分類 1</c:v>
                </c:pt>
                <c:pt idx="1">
                  <c:v>分類 2</c:v>
                </c:pt>
              </c:strCache>
            </c:strRef>
          </c:cat>
          <c:val>
            <c:numRef>
              <c:f>Sheet1!$C$10:$C$11</c:f>
              <c:numCache>
                <c:formatCode>General</c:formatCode>
                <c:ptCount val="2"/>
                <c:pt idx="0">
                  <c:v>60</c:v>
                </c:pt>
                <c:pt idx="1">
                  <c:v>86</c:v>
                </c:pt>
              </c:numCache>
            </c:numRef>
          </c:val>
          <c:extLst xmlns:c16r2="http://schemas.microsoft.com/office/drawing/2015/06/chart">
            <c:ext xmlns:c16="http://schemas.microsoft.com/office/drawing/2014/chart" uri="{C3380CC4-5D6E-409C-BE32-E72D297353CC}">
              <c16:uniqueId val="{00000001-9F3F-478F-B25D-D88B59CF547C}"/>
            </c:ext>
          </c:extLst>
        </c:ser>
        <c:dLbls>
          <c:showLegendKey val="0"/>
          <c:showVal val="0"/>
          <c:showCatName val="0"/>
          <c:showSerName val="0"/>
          <c:showPercent val="0"/>
          <c:showBubbleSize val="0"/>
        </c:dLbls>
        <c:gapWidth val="150"/>
        <c:overlap val="100"/>
        <c:axId val="343919800"/>
        <c:axId val="343921760"/>
      </c:barChart>
      <c:catAx>
        <c:axId val="343919800"/>
        <c:scaling>
          <c:orientation val="minMax"/>
        </c:scaling>
        <c:delete val="1"/>
        <c:axPos val="b"/>
        <c:numFmt formatCode="General" sourceLinked="0"/>
        <c:majorTickMark val="out"/>
        <c:minorTickMark val="none"/>
        <c:tickLblPos val="nextTo"/>
        <c:crossAx val="343921760"/>
        <c:crosses val="autoZero"/>
        <c:auto val="1"/>
        <c:lblAlgn val="ctr"/>
        <c:lblOffset val="100"/>
        <c:noMultiLvlLbl val="0"/>
      </c:catAx>
      <c:valAx>
        <c:axId val="343921760"/>
        <c:scaling>
          <c:orientation val="minMax"/>
        </c:scaling>
        <c:delete val="0"/>
        <c:axPos val="l"/>
        <c:numFmt formatCode="General" sourceLinked="1"/>
        <c:majorTickMark val="out"/>
        <c:minorTickMark val="none"/>
        <c:tickLblPos val="nextTo"/>
        <c:txPr>
          <a:bodyPr/>
          <a:lstStyle/>
          <a:p>
            <a:pPr>
              <a:defRPr lang="ja-JP"/>
            </a:pPr>
            <a:endParaRPr lang="en-US"/>
          </a:p>
        </c:txPr>
        <c:crossAx val="343919800"/>
        <c:crosses val="autoZero"/>
        <c:crossBetween val="between"/>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0.23831</cdr:x>
      <cdr:y>0.7753</cdr:y>
    </cdr:from>
    <cdr:to>
      <cdr:x>0.34639</cdr:x>
      <cdr:y>0.86198</cdr:y>
    </cdr:to>
    <cdr:sp macro="" textlink="">
      <cdr:nvSpPr>
        <cdr:cNvPr id="4" name="テキスト ボックス 3"/>
        <cdr:cNvSpPr txBox="1"/>
      </cdr:nvSpPr>
      <cdr:spPr>
        <a:xfrm xmlns:a="http://schemas.openxmlformats.org/drawingml/2006/main">
          <a:off x="2016224" y="3864331"/>
          <a:ext cx="914400" cy="4320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0.25294</cdr:x>
      <cdr:y>0.88363</cdr:y>
    </cdr:from>
    <cdr:to>
      <cdr:x>0.44444</cdr:x>
      <cdr:y>0.96794</cdr:y>
    </cdr:to>
    <cdr:sp macro="" textlink="">
      <cdr:nvSpPr>
        <cdr:cNvPr id="9" name="テキスト ボックス 8"/>
        <cdr:cNvSpPr txBox="1"/>
      </cdr:nvSpPr>
      <cdr:spPr>
        <a:xfrm xmlns:a="http://schemas.openxmlformats.org/drawingml/2006/main">
          <a:off x="2458884" y="4404290"/>
          <a:ext cx="1861596" cy="420243"/>
        </a:xfrm>
        <a:prstGeom xmlns:a="http://schemas.openxmlformats.org/drawingml/2006/main" prst="rect">
          <a:avLst/>
        </a:prstGeom>
        <a:noFill xmlns:a="http://schemas.openxmlformats.org/drawingml/2006/main"/>
      </cdr:spPr>
      <cdr:txBody>
        <a:bodyPr xmlns:a="http://schemas.openxmlformats.org/drawingml/2006/main" vertOverflow="clip" wrap="none" rtlCol="0"/>
        <a:lstStyle xmlns:a="http://schemas.openxmlformats.org/drawingml/2006/main"/>
        <a:p xmlns:a="http://schemas.openxmlformats.org/drawingml/2006/main">
          <a:r>
            <a:rPr lang="en-US" altLang="ja-JP" sz="2800" b="1" dirty="0"/>
            <a:t>FY2000</a:t>
          </a:r>
          <a:endParaRPr lang="ja-JP" altLang="en-US" sz="2800" b="1" dirty="0"/>
        </a:p>
      </cdr:txBody>
    </cdr:sp>
  </cdr:relSizeAnchor>
  <cdr:relSizeAnchor xmlns:cdr="http://schemas.openxmlformats.org/drawingml/2006/chartDrawing">
    <cdr:from>
      <cdr:x>0.20237</cdr:x>
      <cdr:y>0.74362</cdr:y>
    </cdr:from>
    <cdr:to>
      <cdr:x>0.31045</cdr:x>
      <cdr:y>0.92707</cdr:y>
    </cdr:to>
    <cdr:sp macro="" textlink="">
      <cdr:nvSpPr>
        <cdr:cNvPr id="5" name="テキスト ボックス 4"/>
        <cdr:cNvSpPr txBox="1"/>
      </cdr:nvSpPr>
      <cdr:spPr>
        <a:xfrm xmlns:a="http://schemas.openxmlformats.org/drawingml/2006/main">
          <a:off x="1728932" y="4031246"/>
          <a:ext cx="923359" cy="99450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400" b="1" dirty="0"/>
            <a:t>97(65.1%)</a:t>
          </a:r>
          <a:endParaRPr lang="ja-JP" altLang="en-US" sz="2400" b="1" dirty="0"/>
        </a:p>
      </cdr:txBody>
    </cdr:sp>
  </cdr:relSizeAnchor>
  <cdr:relSizeAnchor xmlns:cdr="http://schemas.openxmlformats.org/drawingml/2006/chartDrawing">
    <cdr:from>
      <cdr:x>0.2108</cdr:x>
      <cdr:y>0.59165</cdr:y>
    </cdr:from>
    <cdr:to>
      <cdr:x>0.31888</cdr:x>
      <cdr:y>0.7751</cdr:y>
    </cdr:to>
    <cdr:sp macro="" textlink="">
      <cdr:nvSpPr>
        <cdr:cNvPr id="6" name="テキスト ボックス 5"/>
        <cdr:cNvSpPr txBox="1"/>
      </cdr:nvSpPr>
      <cdr:spPr>
        <a:xfrm xmlns:a="http://schemas.openxmlformats.org/drawingml/2006/main">
          <a:off x="1800940" y="3207385"/>
          <a:ext cx="923359" cy="99450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400" b="1" dirty="0"/>
            <a:t>52(34.9%)</a:t>
          </a:r>
          <a:endParaRPr lang="ja-JP" altLang="en-US" sz="2400" b="1" dirty="0"/>
        </a:p>
      </cdr:txBody>
    </cdr:sp>
  </cdr:relSizeAnchor>
  <cdr:relSizeAnchor xmlns:cdr="http://schemas.openxmlformats.org/drawingml/2006/chartDrawing">
    <cdr:from>
      <cdr:x>0.66997</cdr:x>
      <cdr:y>0.51498</cdr:y>
    </cdr:from>
    <cdr:to>
      <cdr:x>0.84468</cdr:x>
      <cdr:y>0.7666</cdr:y>
    </cdr:to>
    <cdr:sp macro="" textlink="">
      <cdr:nvSpPr>
        <cdr:cNvPr id="7" name="テキスト ボックス 6"/>
        <cdr:cNvSpPr txBox="1"/>
      </cdr:nvSpPr>
      <cdr:spPr>
        <a:xfrm xmlns:a="http://schemas.openxmlformats.org/drawingml/2006/main">
          <a:off x="5723721" y="2791790"/>
          <a:ext cx="1492656" cy="136403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2400" b="1" dirty="0"/>
            <a:t>382</a:t>
          </a:r>
        </a:p>
        <a:p xmlns:a="http://schemas.openxmlformats.org/drawingml/2006/main">
          <a:pPr algn="ctr"/>
          <a:r>
            <a:rPr lang="en-US" altLang="ja-JP" sz="2400" dirty="0"/>
            <a:t>(81.1%)</a:t>
          </a:r>
        </a:p>
        <a:p xmlns:a="http://schemas.openxmlformats.org/drawingml/2006/main">
          <a:endParaRPr lang="ja-JP" altLang="en-US" sz="3200" dirty="0"/>
        </a:p>
      </cdr:txBody>
    </cdr:sp>
  </cdr:relSizeAnchor>
  <cdr:relSizeAnchor xmlns:cdr="http://schemas.openxmlformats.org/drawingml/2006/chartDrawing">
    <cdr:from>
      <cdr:x>0.69966</cdr:x>
      <cdr:y>0.1472</cdr:y>
    </cdr:from>
    <cdr:to>
      <cdr:x>0.80774</cdr:x>
      <cdr:y>0.33065</cdr:y>
    </cdr:to>
    <cdr:sp macro="" textlink="">
      <cdr:nvSpPr>
        <cdr:cNvPr id="8" name="テキスト ボックス 7"/>
        <cdr:cNvSpPr txBox="1"/>
      </cdr:nvSpPr>
      <cdr:spPr>
        <a:xfrm xmlns:a="http://schemas.openxmlformats.org/drawingml/2006/main">
          <a:off x="5977404" y="798016"/>
          <a:ext cx="923359" cy="99450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altLang="ja-JP" sz="2400" b="1" dirty="0"/>
            <a:t>89</a:t>
          </a:r>
        </a:p>
        <a:p xmlns:a="http://schemas.openxmlformats.org/drawingml/2006/main">
          <a:r>
            <a:rPr lang="en-US" altLang="ja-JP" sz="2400" dirty="0"/>
            <a:t>(18.9%)</a:t>
          </a:r>
          <a:endParaRPr lang="ja-JP" altLang="en-US" sz="2400" dirty="0"/>
        </a:p>
      </cdr:txBody>
    </cdr:sp>
  </cdr:relSizeAnchor>
  <cdr:relSizeAnchor xmlns:cdr="http://schemas.openxmlformats.org/drawingml/2006/chartDrawing">
    <cdr:from>
      <cdr:x>0.26361</cdr:x>
      <cdr:y>0.91874</cdr:y>
    </cdr:from>
    <cdr:to>
      <cdr:x>0.33723</cdr:x>
      <cdr:y>1</cdr:y>
    </cdr:to>
    <cdr:sp macro="" textlink="">
      <cdr:nvSpPr>
        <cdr:cNvPr id="11" name="テキスト ボックス 10"/>
        <cdr:cNvSpPr txBox="1"/>
      </cdr:nvSpPr>
      <cdr:spPr>
        <a:xfrm xmlns:a="http://schemas.openxmlformats.org/drawingml/2006/main">
          <a:off x="2252106" y="4980620"/>
          <a:ext cx="628954" cy="440503"/>
        </a:xfrm>
        <a:prstGeom xmlns:a="http://schemas.openxmlformats.org/drawingml/2006/main" prst="rect">
          <a:avLst/>
        </a:prstGeom>
        <a:noFill xmlns:a="http://schemas.openxmlformats.org/drawingml/2006/main"/>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0.68727</cdr:x>
      <cdr:y>0.89079</cdr:y>
    </cdr:from>
    <cdr:to>
      <cdr:x>0.79535</cdr:x>
      <cdr:y>1</cdr:y>
    </cdr:to>
    <cdr:sp macro="" textlink="">
      <cdr:nvSpPr>
        <cdr:cNvPr id="12" name="テキスト ボックス 11"/>
        <cdr:cNvSpPr txBox="1"/>
      </cdr:nvSpPr>
      <cdr:spPr>
        <a:xfrm xmlns:a="http://schemas.openxmlformats.org/drawingml/2006/main">
          <a:off x="5871512" y="4829082"/>
          <a:ext cx="923359" cy="59204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800" b="1" dirty="0"/>
            <a:t>FY2013</a:t>
          </a:r>
          <a:endParaRPr lang="ja-JP" altLang="en-US" sz="2800" b="1" dirty="0"/>
        </a:p>
      </cdr:txBody>
    </cdr:sp>
  </cdr:relSizeAnchor>
  <cdr:relSizeAnchor xmlns:cdr="http://schemas.openxmlformats.org/drawingml/2006/chartDrawing">
    <cdr:from>
      <cdr:x>0.3872</cdr:x>
      <cdr:y>0.39345</cdr:y>
    </cdr:from>
    <cdr:to>
      <cdr:x>0.49528</cdr:x>
      <cdr:y>0.5769</cdr:y>
    </cdr:to>
    <cdr:sp macro="" textlink="">
      <cdr:nvSpPr>
        <cdr:cNvPr id="14" name="テキスト ボックス 13"/>
        <cdr:cNvSpPr txBox="1"/>
      </cdr:nvSpPr>
      <cdr:spPr>
        <a:xfrm xmlns:a="http://schemas.openxmlformats.org/drawingml/2006/main">
          <a:off x="3275856" y="19610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0.37755</cdr:x>
      <cdr:y>0.39171</cdr:y>
    </cdr:from>
    <cdr:to>
      <cdr:x>0.48459</cdr:x>
      <cdr:y>0.56038</cdr:y>
    </cdr:to>
    <cdr:sp macro="" textlink="">
      <cdr:nvSpPr>
        <cdr:cNvPr id="16" name="テキスト ボックス 15"/>
        <cdr:cNvSpPr txBox="1"/>
      </cdr:nvSpPr>
      <cdr:spPr>
        <a:xfrm xmlns:a="http://schemas.openxmlformats.org/drawingml/2006/main">
          <a:off x="3225517" y="2123486"/>
          <a:ext cx="914475" cy="91438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400" b="1" dirty="0"/>
            <a:t>1.71 times</a:t>
          </a:r>
          <a:endParaRPr lang="ja-JP" altLang="en-US" sz="24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AE212E92-EB3D-4506-A7E1-81D1FA84BE5A}" type="datetimeFigureOut">
              <a:rPr kumimoji="1" lang="ja-JP" altLang="en-US" smtClean="0"/>
              <a:t>2016/9/3</a:t>
            </a:fld>
            <a:endParaRPr kumimoji="1" lang="ja-JP" altLang="en-US"/>
          </a:p>
        </p:txBody>
      </p:sp>
      <p:sp>
        <p:nvSpPr>
          <p:cNvPr id="4" name="フッター プレースホルダー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791D0465-B625-40E8-9805-F698B363F1CD}" type="slidenum">
              <a:rPr kumimoji="1" lang="ja-JP" altLang="en-US" smtClean="0"/>
              <a:t>‹#›</a:t>
            </a:fld>
            <a:endParaRPr kumimoji="1" lang="ja-JP" altLang="en-US"/>
          </a:p>
        </p:txBody>
      </p:sp>
    </p:spTree>
    <p:extLst>
      <p:ext uri="{BB962C8B-B14F-4D97-AF65-F5344CB8AC3E}">
        <p14:creationId xmlns:p14="http://schemas.microsoft.com/office/powerpoint/2010/main" val="1459358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E3FE0533-3B6E-4D4B-B482-0EB0D5964B03}" type="datetimeFigureOut">
              <a:rPr kumimoji="1" lang="ja-JP" altLang="en-US" smtClean="0"/>
              <a:t>2016/9/3</a:t>
            </a:fld>
            <a:endParaRPr kumimoji="1" lang="ja-JP" altLang="en-US" dirty="0"/>
          </a:p>
        </p:txBody>
      </p:sp>
      <p:sp>
        <p:nvSpPr>
          <p:cNvPr id="4" name="スライド イメージ プレースホルダー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9DD06885-2726-4152-BA10-6FEECD3C439D}" type="slidenum">
              <a:rPr kumimoji="1" lang="ja-JP" altLang="en-US" smtClean="0"/>
              <a:t>‹#›</a:t>
            </a:fld>
            <a:endParaRPr kumimoji="1" lang="ja-JP" altLang="en-US" dirty="0"/>
          </a:p>
        </p:txBody>
      </p:sp>
    </p:spTree>
    <p:extLst>
      <p:ext uri="{BB962C8B-B14F-4D97-AF65-F5344CB8AC3E}">
        <p14:creationId xmlns:p14="http://schemas.microsoft.com/office/powerpoint/2010/main" val="42230548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I'd like to thank you for the opportunity to give this presentation today.  At first, let me introduce myself. My name is Masakazu Shirasawa, professor of Graduate School of Gerontology, J. F. Oberlin University in Japan. Although my major of studying is case management and long-term care policy, today’s presentation is focused on residential social workers of intensive care home. </a:t>
            </a:r>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a:t>
            </a:fld>
            <a:endParaRPr kumimoji="1" lang="ja-JP" altLang="en-US" dirty="0"/>
          </a:p>
        </p:txBody>
      </p:sp>
    </p:spTree>
    <p:extLst>
      <p:ext uri="{BB962C8B-B14F-4D97-AF65-F5344CB8AC3E}">
        <p14:creationId xmlns:p14="http://schemas.microsoft.com/office/powerpoint/2010/main" val="3016942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the results, Basic attributes of response residential social workers are indicated at Table 2.  Of total response social workers are 107.  </a:t>
            </a:r>
          </a:p>
          <a:p>
            <a:r>
              <a:rPr kumimoji="1" lang="en-US" altLang="ja-JP" dirty="0"/>
              <a:t>About percentage of gender, male is 57.9 % and female is 42.1 %. </a:t>
            </a:r>
          </a:p>
          <a:p>
            <a:r>
              <a:rPr kumimoji="1" lang="en-US" altLang="ja-JP" dirty="0"/>
              <a:t>About percentage of aged, 40 and under is 56.1% and 40 and over is 43.9%. </a:t>
            </a:r>
          </a:p>
          <a:p>
            <a:r>
              <a:rPr kumimoji="1" lang="en-US" altLang="ja-JP" dirty="0"/>
              <a:t>About percentage of doubled as care managers or not, full-time residential social workers are 74.8% and doubled as care manager is 25.2%.</a:t>
            </a:r>
          </a:p>
          <a:p>
            <a:r>
              <a:rPr kumimoji="1" lang="en-US" altLang="ja-JP" dirty="0"/>
              <a:t>About years of experience as residential social worker, 5 years and under is 31.8% and 5 years and over is 65.4%.  </a:t>
            </a:r>
          </a:p>
          <a:p>
            <a:r>
              <a:rPr kumimoji="1" lang="en-US" altLang="ja-JP" dirty="0"/>
              <a:t>About academic background of residential social workers, junior college graduate and under is 49.5% and university graduate and over is 50.5%.</a:t>
            </a:r>
          </a:p>
          <a:p>
            <a:r>
              <a:rPr kumimoji="1" lang="en-US" altLang="ja-JP" dirty="0"/>
              <a:t>That is the basic attributes of response residential social workers of Intensive Care Homes.</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10</a:t>
            </a:fld>
            <a:endParaRPr kumimoji="1" lang="ja-JP" altLang="en-US" dirty="0"/>
          </a:p>
        </p:txBody>
      </p:sp>
    </p:spTree>
    <p:extLst>
      <p:ext uri="{BB962C8B-B14F-4D97-AF65-F5344CB8AC3E}">
        <p14:creationId xmlns:p14="http://schemas.microsoft.com/office/powerpoint/2010/main" val="1021090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we analyzed both actual and ideal residential social worker’s scope of work using factor analysis. You can understand the results by 2 sheets of documents. </a:t>
            </a:r>
            <a:r>
              <a:rPr kumimoji="1" lang="ja-JP" altLang="en-US" dirty="0"/>
              <a:t>　</a:t>
            </a:r>
          </a:p>
          <a:p>
            <a:r>
              <a:rPr kumimoji="1" lang="en-US" altLang="ja-JP" dirty="0"/>
              <a:t>Table 1 of documents or Figure 2 of slide indicate results of factor analysis by </a:t>
            </a:r>
            <a:r>
              <a:rPr kumimoji="1" lang="en-US" altLang="ja-JP" dirty="0" err="1"/>
              <a:t>varimax</a:t>
            </a:r>
            <a:r>
              <a:rPr kumimoji="1" lang="en-US" altLang="ja-JP" dirty="0"/>
              <a:t> rotation of 41 items yielded eight factors for the residential social workers’ actual scope of work:</a:t>
            </a:r>
          </a:p>
          <a:p>
            <a:r>
              <a:rPr kumimoji="1" lang="en-US" altLang="ja-JP" dirty="0"/>
              <a:t> (1) admission support,</a:t>
            </a:r>
          </a:p>
          <a:p>
            <a:r>
              <a:rPr kumimoji="1" lang="en-US" altLang="ja-JP" dirty="0"/>
              <a:t> (2) life consultation related, </a:t>
            </a:r>
          </a:p>
          <a:p>
            <a:r>
              <a:rPr kumimoji="1" lang="en-US" altLang="ja-JP" dirty="0"/>
              <a:t>(3) operation management,</a:t>
            </a:r>
          </a:p>
          <a:p>
            <a:r>
              <a:rPr kumimoji="1" lang="en-US" altLang="ja-JP" dirty="0"/>
              <a:t>(4) making care plan by assessment,</a:t>
            </a:r>
          </a:p>
          <a:p>
            <a:r>
              <a:rPr kumimoji="1" lang="en-US" altLang="ja-JP" dirty="0"/>
              <a:t>(5) everyday life support,</a:t>
            </a:r>
          </a:p>
          <a:p>
            <a:r>
              <a:rPr kumimoji="1" lang="en-US" altLang="ja-JP" dirty="0"/>
              <a:t>(6) welfare education center related,</a:t>
            </a:r>
          </a:p>
          <a:p>
            <a:r>
              <a:rPr kumimoji="1" lang="en-US" altLang="ja-JP" dirty="0"/>
              <a:t>(7) coordination with external organizations, and </a:t>
            </a:r>
          </a:p>
          <a:p>
            <a:r>
              <a:rPr kumimoji="1" lang="en-US" altLang="ja-JP" dirty="0"/>
              <a:t>(8) securing valuables</a:t>
            </a:r>
          </a:p>
          <a:p>
            <a:endParaRPr kumimoji="1" lang="en-US" altLang="ja-JP" dirty="0"/>
          </a:p>
          <a:p>
            <a:endParaRPr kumimoji="1" lang="en-US" altLang="ja-JP" dirty="0"/>
          </a:p>
          <a:p>
            <a:r>
              <a:rPr kumimoji="1" lang="en-US" altLang="ja-JP" dirty="0"/>
              <a:t>And Table 2 of documents and figure 2 of power point for the ideal scope of work, the factor analysis yielded the following eight factors:</a:t>
            </a:r>
          </a:p>
          <a:p>
            <a:r>
              <a:rPr kumimoji="1" lang="en-US" altLang="ja-JP" dirty="0"/>
              <a:t> (1) operation management, </a:t>
            </a:r>
          </a:p>
          <a:p>
            <a:r>
              <a:rPr kumimoji="1" lang="en-US" altLang="ja-JP" dirty="0"/>
              <a:t>(2) rights advocacy, </a:t>
            </a:r>
          </a:p>
          <a:p>
            <a:r>
              <a:rPr kumimoji="1" lang="en-US" altLang="ja-JP" dirty="0"/>
              <a:t>(3) admission support, </a:t>
            </a:r>
          </a:p>
          <a:p>
            <a:r>
              <a:rPr kumimoji="1" lang="en-US" altLang="ja-JP" dirty="0"/>
              <a:t>(4) care plan making, </a:t>
            </a:r>
          </a:p>
          <a:p>
            <a:r>
              <a:rPr kumimoji="1" lang="en-US" altLang="ja-JP" dirty="0"/>
              <a:t>(5) welfare education center related,</a:t>
            </a:r>
          </a:p>
          <a:p>
            <a:r>
              <a:rPr kumimoji="1" lang="en-US" altLang="ja-JP" dirty="0"/>
              <a:t>(6) everyday life support,</a:t>
            </a:r>
          </a:p>
          <a:p>
            <a:r>
              <a:rPr kumimoji="1" lang="en-US" altLang="ja-JP" dirty="0"/>
              <a:t>(7) assessment, and </a:t>
            </a:r>
          </a:p>
          <a:p>
            <a:r>
              <a:rPr kumimoji="1" lang="en-US" altLang="ja-JP" dirty="0"/>
              <a:t>(8) coordination with external organizations. </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11</a:t>
            </a:fld>
            <a:endParaRPr kumimoji="1" lang="ja-JP" altLang="en-US" dirty="0"/>
          </a:p>
        </p:txBody>
      </p:sp>
    </p:spTree>
    <p:extLst>
      <p:ext uri="{BB962C8B-B14F-4D97-AF65-F5344CB8AC3E}">
        <p14:creationId xmlns:p14="http://schemas.microsoft.com/office/powerpoint/2010/main" val="1650377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the results, similarity and difference of factors actual and ideal residential social worker’s scope of work are clarified. Similarity factors of actual and ideal residential social worker’s scope of work are admission support, and everyday life support for residences, operation management of facility, coordination with external organizations, and welfare education center related persons.  </a:t>
            </a:r>
          </a:p>
          <a:p>
            <a:endParaRPr kumimoji="1" lang="en-US" altLang="ja-JP" dirty="0"/>
          </a:p>
          <a:p>
            <a:r>
              <a:rPr kumimoji="1" lang="en-US" altLang="ja-JP" dirty="0"/>
              <a:t>Difference of factors actual and ideal residential social worker’s scope of work is that ideal scope of work has rights advocacy for residences and actual scope of work have securing residences valuables.  Actually residential social workers are not functioned as right advocator for the frail elderly of Intensive Care Homes.  So, it is important task that residential social workers function to develop from securing residences valuables to advocate residences all rights. </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12</a:t>
            </a:fld>
            <a:endParaRPr kumimoji="1" lang="ja-JP" altLang="en-US" dirty="0"/>
          </a:p>
        </p:txBody>
      </p:sp>
    </p:spTree>
    <p:extLst>
      <p:ext uri="{BB962C8B-B14F-4D97-AF65-F5344CB8AC3E}">
        <p14:creationId xmlns:p14="http://schemas.microsoft.com/office/powerpoint/2010/main" val="3047341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Actual scope of work </a:t>
            </a:r>
            <a:r>
              <a:rPr kumimoji="1" lang="en-US" altLang="ja-JP" dirty="0" err="1"/>
              <a:t>have“life</a:t>
            </a:r>
            <a:r>
              <a:rPr kumimoji="1" lang="en-US" altLang="ja-JP" dirty="0"/>
              <a:t> consultation related tasks”.  Meanwhile, a variety of categories exist in the current “life consultation related tasks”, creating their image of “Jacks of all trades”.  It is important that social workers need to discuss who work each of contents of life consultation related tasks and to clear the aim of needed scope of work. </a:t>
            </a:r>
          </a:p>
          <a:p>
            <a:endParaRPr kumimoji="1" lang="en-US" altLang="ja-JP" dirty="0"/>
          </a:p>
          <a:p>
            <a:r>
              <a:rPr kumimoji="1" lang="en-US" altLang="ja-JP" dirty="0"/>
              <a:t>And I can understand that although actual scope of work is limited to making care plan by assessment, and that social workers wish both to assess residences and to make their care plan independently each other as a scope of work.  </a:t>
            </a: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13</a:t>
            </a:fld>
            <a:endParaRPr kumimoji="1" lang="ja-JP" altLang="en-US" dirty="0"/>
          </a:p>
        </p:txBody>
      </p:sp>
    </p:spTree>
    <p:extLst>
      <p:ext uri="{BB962C8B-B14F-4D97-AF65-F5344CB8AC3E}">
        <p14:creationId xmlns:p14="http://schemas.microsoft.com/office/powerpoint/2010/main" val="2203839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the actual and idealistic situation for each factor was scored out of five, according to the attributes of the residential social workers. T-test of the 8 factors of actual work scope and ideal work scope with regard to</a:t>
            </a:r>
          </a:p>
          <a:p>
            <a:r>
              <a:rPr kumimoji="1" lang="en-US" altLang="ja-JP" dirty="0"/>
              <a:t> 1) gender, </a:t>
            </a:r>
          </a:p>
          <a:p>
            <a:r>
              <a:rPr kumimoji="1" lang="en-US" altLang="ja-JP" dirty="0"/>
              <a:t>2) aged,</a:t>
            </a:r>
          </a:p>
          <a:p>
            <a:r>
              <a:rPr kumimoji="1" lang="en-US" altLang="ja-JP" dirty="0"/>
              <a:t>3) doubled as care managers or not.</a:t>
            </a:r>
          </a:p>
          <a:p>
            <a:r>
              <a:rPr kumimoji="1" lang="en-US" altLang="ja-JP" dirty="0"/>
              <a:t>4)years of experience as residential social worker, </a:t>
            </a:r>
          </a:p>
          <a:p>
            <a:r>
              <a:rPr kumimoji="1" lang="en-US" altLang="ja-JP" dirty="0"/>
              <a:t>5) academic background indicated significant differences in the following factors: </a:t>
            </a:r>
          </a:p>
          <a:p>
            <a:endParaRPr kumimoji="1" lang="en-US" altLang="ja-JP" dirty="0"/>
          </a:p>
          <a:p>
            <a:r>
              <a:rPr kumimoji="1" lang="en-US" altLang="ja-JP" dirty="0"/>
              <a:t>Your document indicates Table 3 and table 4 of document and power point that indicate results of t-test of 5 attributes by 8 factors of both actual and ideal scope of work. </a:t>
            </a:r>
          </a:p>
          <a:p>
            <a:endParaRPr kumimoji="1" lang="en-US" altLang="ja-JP"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14</a:t>
            </a:fld>
            <a:endParaRPr kumimoji="1" lang="ja-JP" altLang="en-US" dirty="0"/>
          </a:p>
        </p:txBody>
      </p:sp>
    </p:spTree>
    <p:extLst>
      <p:ext uri="{BB962C8B-B14F-4D97-AF65-F5344CB8AC3E}">
        <p14:creationId xmlns:p14="http://schemas.microsoft.com/office/powerpoint/2010/main" val="3046712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15</a:t>
            </a:fld>
            <a:endParaRPr kumimoji="1" lang="ja-JP" altLang="en-US" dirty="0"/>
          </a:p>
        </p:txBody>
      </p:sp>
    </p:spTree>
    <p:extLst>
      <p:ext uri="{BB962C8B-B14F-4D97-AF65-F5344CB8AC3E}">
        <p14:creationId xmlns:p14="http://schemas.microsoft.com/office/powerpoint/2010/main" val="768326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the results of t-test, that</a:t>
            </a:r>
          </a:p>
          <a:p>
            <a:r>
              <a:rPr kumimoji="1" lang="en-US" altLang="ja-JP" dirty="0"/>
              <a:t>(1)	Gender was no significant relationship of 8 factors of both actual and ideal work.</a:t>
            </a:r>
          </a:p>
          <a:p>
            <a:r>
              <a:rPr kumimoji="1" lang="en-US" altLang="ja-JP" dirty="0"/>
              <a:t>(2)	as age increased, actual and ideal levels were high in “operation management”  </a:t>
            </a:r>
          </a:p>
          <a:p>
            <a:r>
              <a:rPr kumimoji="1" lang="en-US" altLang="ja-JP" dirty="0"/>
              <a:t>(3)	when the social workers doubled as care managers, actual and ideal levels were high in “care plan making” or “making care plan by assessment”, and the ideal level was high in “assessment”.  </a:t>
            </a:r>
          </a:p>
          <a:p>
            <a:r>
              <a:rPr kumimoji="1" lang="en-US" altLang="ja-JP" dirty="0"/>
              <a:t>(4)	as years worked as residential social workers, actual and ideal levels were high in “operation management” and “admission support” </a:t>
            </a:r>
          </a:p>
          <a:p>
            <a:r>
              <a:rPr kumimoji="1" lang="en-US" altLang="ja-JP" dirty="0"/>
              <a:t>(5)	as years worked as residential social workers. the ideal level was high in “care plan making”, and the ideal level was high in “assessment” </a:t>
            </a:r>
          </a:p>
          <a:p>
            <a:r>
              <a:rPr kumimoji="1" lang="en-US" altLang="ja-JP" dirty="0"/>
              <a:t>(6)	as academic grade is lower, actual level was high in “operation management”, and as academic grade is higher, the ideal level was high in “rights advocate” and “assessment” </a:t>
            </a: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16</a:t>
            </a:fld>
            <a:endParaRPr kumimoji="1" lang="ja-JP" altLang="en-US" dirty="0"/>
          </a:p>
        </p:txBody>
      </p:sp>
    </p:spTree>
    <p:extLst>
      <p:ext uri="{BB962C8B-B14F-4D97-AF65-F5344CB8AC3E}">
        <p14:creationId xmlns:p14="http://schemas.microsoft.com/office/powerpoint/2010/main" val="2624182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From those results, let's briefly summarize what we've looked at covered.</a:t>
            </a:r>
          </a:p>
          <a:p>
            <a:endParaRPr kumimoji="1" lang="en-US" altLang="ja-JP" dirty="0"/>
          </a:p>
          <a:p>
            <a:r>
              <a:rPr kumimoji="1" lang="en-US" altLang="ja-JP" dirty="0"/>
              <a:t>These findings revealed the ideal tasks for residential social workers were to support admission, design care plans based on assessments, provide support in daily life and protect residents’ rights, operation management, welfare education, and collaboration with other organizations, though in reality, the assessment tasks were unclear even when the social workers had been involved in making care plans, as was the protection of residents’ rights.</a:t>
            </a:r>
          </a:p>
          <a:p>
            <a:r>
              <a:rPr kumimoji="1" lang="en-US" altLang="ja-JP" dirty="0"/>
              <a:t> </a:t>
            </a:r>
          </a:p>
          <a:p>
            <a:r>
              <a:rPr kumimoji="1" lang="en-US" altLang="ja-JP" dirty="0"/>
              <a:t>It clarifies that doubling as care manager facilitates the work in the social work area of tasks, since the assessments and making of care plans for residences are cited as their ideal tasks. And the more the facility required experience or age, the more the levels increased in operation management; it is necessary to investigate if this task requires experience or if young, capable, social workers can perform it.</a:t>
            </a:r>
          </a:p>
          <a:p>
            <a:endParaRPr kumimoji="1" lang="en-US" altLang="ja-JP" dirty="0"/>
          </a:p>
          <a:p>
            <a:r>
              <a:rPr kumimoji="1" lang="en-US" altLang="ja-JP" dirty="0"/>
              <a:t>The quality of life of residents at intensive care homes will be improved by clearly defining residential social workers’ tasks and by cultivating human resources according to the relevant needs.</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17</a:t>
            </a:fld>
            <a:endParaRPr kumimoji="1" lang="ja-JP" altLang="en-US" dirty="0"/>
          </a:p>
        </p:txBody>
      </p:sp>
    </p:spTree>
    <p:extLst>
      <p:ext uri="{BB962C8B-B14F-4D97-AF65-F5344CB8AC3E}">
        <p14:creationId xmlns:p14="http://schemas.microsoft.com/office/powerpoint/2010/main" val="33914191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I'd like to finish by thanking you for listening.</a:t>
            </a:r>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18</a:t>
            </a:fld>
            <a:endParaRPr kumimoji="1" lang="ja-JP" altLang="en-US" dirty="0"/>
          </a:p>
        </p:txBody>
      </p:sp>
    </p:spTree>
    <p:extLst>
      <p:ext uri="{BB962C8B-B14F-4D97-AF65-F5344CB8AC3E}">
        <p14:creationId xmlns:p14="http://schemas.microsoft.com/office/powerpoint/2010/main" val="3135668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19</a:t>
            </a:fld>
            <a:endParaRPr kumimoji="1" lang="ja-JP" altLang="en-US" dirty="0"/>
          </a:p>
        </p:txBody>
      </p:sp>
    </p:spTree>
    <p:extLst>
      <p:ext uri="{BB962C8B-B14F-4D97-AF65-F5344CB8AC3E}">
        <p14:creationId xmlns:p14="http://schemas.microsoft.com/office/powerpoint/2010/main" val="2404579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Although in Japan, intensive care homes have duty to employ residential social workers as professional staffs, their functions are vague and they are mocked as “Jacks of all trades.” </a:t>
            </a:r>
          </a:p>
          <a:p>
            <a:r>
              <a:rPr kumimoji="1" lang="en-US" altLang="ja-JP" dirty="0"/>
              <a:t> In my presentation, I try to clarify primary scope of work from the point of view of residential social workers themselves. The Ideal Working Situation for Residential Social Workers at Intensive Care Homes based on evidences clarified from our research focused to residential social workers.</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a:t>
            </a:fld>
            <a:endParaRPr kumimoji="1" lang="ja-JP" altLang="en-US" dirty="0"/>
          </a:p>
        </p:txBody>
      </p:sp>
    </p:spTree>
    <p:extLst>
      <p:ext uri="{BB962C8B-B14F-4D97-AF65-F5344CB8AC3E}">
        <p14:creationId xmlns:p14="http://schemas.microsoft.com/office/powerpoint/2010/main" val="23035072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C9A8F07-6302-432B-A69E-2D33DA7268DD}" type="slidenum">
              <a:rPr kumimoji="1" lang="ja-JP"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a:t>
            </a:fld>
            <a:endParaRPr kumimoji="1" lang="ja-JP" alt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7986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21</a:t>
            </a:fld>
            <a:endParaRPr kumimoji="1" lang="ja-JP" altLang="en-US" dirty="0"/>
          </a:p>
        </p:txBody>
      </p:sp>
    </p:spTree>
    <p:extLst>
      <p:ext uri="{BB962C8B-B14F-4D97-AF65-F5344CB8AC3E}">
        <p14:creationId xmlns:p14="http://schemas.microsoft.com/office/powerpoint/2010/main" val="24495076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22</a:t>
            </a:fld>
            <a:endParaRPr kumimoji="1" lang="ja-JP" altLang="en-US" dirty="0"/>
          </a:p>
        </p:txBody>
      </p:sp>
    </p:spTree>
    <p:extLst>
      <p:ext uri="{BB962C8B-B14F-4D97-AF65-F5344CB8AC3E}">
        <p14:creationId xmlns:p14="http://schemas.microsoft.com/office/powerpoint/2010/main" val="223331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23</a:t>
            </a:fld>
            <a:endParaRPr kumimoji="1" lang="ja-JP" altLang="en-US" dirty="0"/>
          </a:p>
        </p:txBody>
      </p:sp>
    </p:spTree>
    <p:extLst>
      <p:ext uri="{BB962C8B-B14F-4D97-AF65-F5344CB8AC3E}">
        <p14:creationId xmlns:p14="http://schemas.microsoft.com/office/powerpoint/2010/main" val="4627204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24</a:t>
            </a:fld>
            <a:endParaRPr kumimoji="1" lang="ja-JP" altLang="en-US" dirty="0"/>
          </a:p>
        </p:txBody>
      </p:sp>
    </p:spTree>
    <p:extLst>
      <p:ext uri="{BB962C8B-B14F-4D97-AF65-F5344CB8AC3E}">
        <p14:creationId xmlns:p14="http://schemas.microsoft.com/office/powerpoint/2010/main" val="32026557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25</a:t>
            </a:fld>
            <a:endParaRPr kumimoji="1" lang="ja-JP" altLang="en-US" dirty="0"/>
          </a:p>
        </p:txBody>
      </p:sp>
    </p:spTree>
    <p:extLst>
      <p:ext uri="{BB962C8B-B14F-4D97-AF65-F5344CB8AC3E}">
        <p14:creationId xmlns:p14="http://schemas.microsoft.com/office/powerpoint/2010/main" val="5010058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26</a:t>
            </a:fld>
            <a:endParaRPr kumimoji="1" lang="ja-JP" altLang="en-US" dirty="0"/>
          </a:p>
        </p:txBody>
      </p:sp>
    </p:spTree>
    <p:extLst>
      <p:ext uri="{BB962C8B-B14F-4D97-AF65-F5344CB8AC3E}">
        <p14:creationId xmlns:p14="http://schemas.microsoft.com/office/powerpoint/2010/main" val="33760463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27</a:t>
            </a:fld>
            <a:endParaRPr kumimoji="1" lang="ja-JP" altLang="en-US" dirty="0"/>
          </a:p>
        </p:txBody>
      </p:sp>
    </p:spTree>
    <p:extLst>
      <p:ext uri="{BB962C8B-B14F-4D97-AF65-F5344CB8AC3E}">
        <p14:creationId xmlns:p14="http://schemas.microsoft.com/office/powerpoint/2010/main" val="2929766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Do you have 2 sheets of document which I distributed? </a:t>
            </a:r>
          </a:p>
          <a:p>
            <a:endParaRPr kumimoji="1" lang="en-US" altLang="ja-JP" dirty="0"/>
          </a:p>
          <a:p>
            <a:r>
              <a:rPr kumimoji="1" lang="en-US" altLang="ja-JP" dirty="0"/>
              <a:t>Hear, I'd like to talk about Japanese long-term care insurance system established in April 2000. briefly. </a:t>
            </a:r>
          </a:p>
          <a:p>
            <a:r>
              <a:rPr kumimoji="1" lang="en-US" altLang="ja-JP" dirty="0"/>
              <a:t>In the framework of the long-term care insurance system, the governments of municipalities become insurers.  As shown in table 1, there are first insured persons aged 65 years or over and second insured persons who are medical insurance members aged between 40 and 64.  Between those two types of insured, there are differences in eligibility of services and collection methods of premium.</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3</a:t>
            </a:fld>
            <a:endParaRPr kumimoji="1" lang="ja-JP" altLang="en-US" dirty="0"/>
          </a:p>
        </p:txBody>
      </p:sp>
    </p:spTree>
    <p:extLst>
      <p:ext uri="{BB962C8B-B14F-4D97-AF65-F5344CB8AC3E}">
        <p14:creationId xmlns:p14="http://schemas.microsoft.com/office/powerpoint/2010/main" val="1107267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the insured is accredited as being in need of long-term care or support by the municipality, the said person is able to receive the long-term care service according to the level of needed care.</a:t>
            </a:r>
          </a:p>
          <a:p>
            <a:r>
              <a:rPr kumimoji="1" lang="en-US" altLang="ja-JP" dirty="0"/>
              <a:t>  </a:t>
            </a:r>
          </a:p>
          <a:p>
            <a:r>
              <a:rPr kumimoji="1" lang="en-US" altLang="ja-JP" dirty="0"/>
              <a:t>Certified persons are categorized into seven stages which consist of two stages of those requiring support and five stages of those requiring long-term care.  Available services vary among persons requiring support or long-term care, and the service for persons requiring support is intended to prevent, to the greatest degree possible, becoming in need of long-term care.</a:t>
            </a:r>
          </a:p>
          <a:p>
            <a:endParaRPr kumimoji="1" lang="en-US" altLang="ja-JP" dirty="0"/>
          </a:p>
          <a:p>
            <a:r>
              <a:rPr kumimoji="1" lang="en-US" altLang="ja-JP" dirty="0"/>
              <a:t>A person requiring long-term care is defined as a person who is expected to be in need of constant long-term care, in all or partial basic motions in daily life such as having meals, bathing and excretion due to physical or mental disability. </a:t>
            </a:r>
          </a:p>
          <a:p>
            <a:r>
              <a:rPr kumimoji="1" lang="en-US" altLang="ja-JP" dirty="0"/>
              <a:t> A person requiring support is defined as a person who is expected to constantly experience impediments in daily life due to physical or mental disability. </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4</a:t>
            </a:fld>
            <a:endParaRPr kumimoji="1" lang="ja-JP" altLang="en-US" dirty="0"/>
          </a:p>
        </p:txBody>
      </p:sp>
    </p:spTree>
    <p:extLst>
      <p:ext uri="{BB962C8B-B14F-4D97-AF65-F5344CB8AC3E}">
        <p14:creationId xmlns:p14="http://schemas.microsoft.com/office/powerpoint/2010/main" val="3010257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long-term care insurance system in Japan covers 21 at-home medical/nursing care services and three types of long-term care facilities for the elderly. They are (1) “include intensive care homes”, (2) “health institutes for long-term care of the elderly” and (3) “long-term health care facilities”. </a:t>
            </a:r>
          </a:p>
          <a:p>
            <a:r>
              <a:rPr kumimoji="1" lang="en-US" altLang="ja-JP" dirty="0"/>
              <a:t>(1) intensive care homes are known as a special nursing homes for the elderly, provide services to persons who require constant long-term care, but cannot be cared for at home.</a:t>
            </a:r>
          </a:p>
          <a:p>
            <a:r>
              <a:rPr kumimoji="1" lang="en-US" altLang="ja-JP" dirty="0"/>
              <a:t>(2) health institutes for long-term care of the elderly provide nursing, long-term care and functional training with the aim of returning home. </a:t>
            </a:r>
          </a:p>
          <a:p>
            <a:r>
              <a:rPr kumimoji="1" lang="en-US" altLang="ja-JP" dirty="0"/>
              <a:t>(3) long-term health care facilities for the elderly manage treatment and provide nursing, long-term care and functional training with the aim of engaging in daily life according to capacity. A plan to abolish the last type of facility is on hold due to a concern over securing new homes for its residents. </a:t>
            </a: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5</a:t>
            </a:fld>
            <a:endParaRPr kumimoji="1" lang="ja-JP" altLang="en-US" dirty="0"/>
          </a:p>
        </p:txBody>
      </p:sp>
    </p:spTree>
    <p:extLst>
      <p:ext uri="{BB962C8B-B14F-4D97-AF65-F5344CB8AC3E}">
        <p14:creationId xmlns:p14="http://schemas.microsoft.com/office/powerpoint/2010/main" val="3963922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most commonly used facilities are the intensive care homes and todays I focused on intensive care homes at my presentation. There are 8,000 such homes accommodating 520,000 residents, of which nearly 80% have dementia and 70% require intensive nursing care level, and supporting those who cannot live independently at home. Last year we changed to limit the admission eligibility from five stages of those requiring long-term care too upper 3 stages of those requiring long-term care.</a:t>
            </a:r>
          </a:p>
          <a:p>
            <a:endParaRPr kumimoji="1" lang="en-US" altLang="ja-JP" dirty="0"/>
          </a:p>
          <a:p>
            <a:r>
              <a:rPr kumimoji="1" lang="en-US" altLang="ja-JP" dirty="0"/>
              <a:t>Intensive care home employees include care workers, nurses, residential social workers and et.al as professional staffs. For example, an intensive care home admitted 50 persons need to arrange 15 and over care workers, 2 and over nurses, one residential social worker, one doctor who are full-time employment or pert-time employment, one nutritionist, and one care manager who work full-time or doubled with other job.</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6</a:t>
            </a:fld>
            <a:endParaRPr kumimoji="1" lang="ja-JP" altLang="en-US" dirty="0"/>
          </a:p>
        </p:txBody>
      </p:sp>
    </p:spTree>
    <p:extLst>
      <p:ext uri="{BB962C8B-B14F-4D97-AF65-F5344CB8AC3E}">
        <p14:creationId xmlns:p14="http://schemas.microsoft.com/office/powerpoint/2010/main" val="1781356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 shown in Figure 1, in FY2013 a monthly average number of home service users totaled 471 million and residents of long-term care insurance facilities totaled 890 thousand.  The facility residents accounted for as high as 34.9% of the total service users in FY2000, but decreased significantly to less than 20% as of today.</a:t>
            </a:r>
          </a:p>
          <a:p>
            <a:r>
              <a:rPr kumimoji="1" lang="en-US" altLang="ja-JP" dirty="0"/>
              <a:t>This is also evident in financial resources for long-term care insurance, where facility services accounted for 34.9% in the start year in FY2000, but significantly decreased to 18.9% in FY2013, a decline from one thirds to almost one fifths.  </a:t>
            </a:r>
          </a:p>
          <a:p>
            <a:endParaRPr kumimoji="1" lang="en-US" altLang="ja-JP" dirty="0"/>
          </a:p>
          <a:p>
            <a:r>
              <a:rPr kumimoji="1" lang="en-US" altLang="ja-JP" dirty="0"/>
              <a:t>It implies a growing preference to home care focusing on the long-term care insurance system. On the other hand, the fact that there are many who are requesting to be admitted to a welfare institute for long-term care of the elderly, but are on the waiting list, has become an issue.</a:t>
            </a:r>
          </a:p>
          <a:p>
            <a:r>
              <a:rPr kumimoji="1" lang="en-US" altLang="ja-JP" dirty="0"/>
              <a:t>Compared with in-home service, increase of intensive care homes is slow increased, because Japanese long-term care insurance policy is directed supported the frail elderly in their homes. </a:t>
            </a:r>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7</a:t>
            </a:fld>
            <a:endParaRPr kumimoji="1" lang="ja-JP" altLang="en-US" dirty="0"/>
          </a:p>
        </p:txBody>
      </p:sp>
    </p:spTree>
    <p:extLst>
      <p:ext uri="{BB962C8B-B14F-4D97-AF65-F5344CB8AC3E}">
        <p14:creationId xmlns:p14="http://schemas.microsoft.com/office/powerpoint/2010/main" val="513034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presentation, I focused residential social workers at intensive care home. Though mocked as “Jacks of all trades,” residential social workers conduct a variety of tasks. </a:t>
            </a:r>
          </a:p>
          <a:p>
            <a:r>
              <a:rPr kumimoji="1" lang="en-US" altLang="ja-JP" dirty="0"/>
              <a:t>This study is to summarize the tasks residential social workers perform and their ideal tasks, and to propose what their ideal tasks should be. </a:t>
            </a:r>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8</a:t>
            </a:fld>
            <a:endParaRPr kumimoji="1" lang="ja-JP" altLang="en-US" dirty="0"/>
          </a:p>
        </p:txBody>
      </p:sp>
    </p:spTree>
    <p:extLst>
      <p:ext uri="{BB962C8B-B14F-4D97-AF65-F5344CB8AC3E}">
        <p14:creationId xmlns:p14="http://schemas.microsoft.com/office/powerpoint/2010/main" val="48874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Questionnaire surveys were posted to 400 residential social workers on March 2014 and 107 valid responses were obtained.  We asked residential social workers about both their ideal tasks and the tasks that they actually carried out. They were asked 41 questions derived from the results of a previous study, and answers were graded on a five-point scale. </a:t>
            </a:r>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9DD06885-2726-4152-BA10-6FEECD3C439D}" type="slidenum">
              <a:rPr kumimoji="1" lang="ja-JP" altLang="en-US" smtClean="0"/>
              <a:t>9</a:t>
            </a:fld>
            <a:endParaRPr kumimoji="1" lang="ja-JP" altLang="en-US" dirty="0"/>
          </a:p>
        </p:txBody>
      </p:sp>
    </p:spTree>
    <p:extLst>
      <p:ext uri="{BB962C8B-B14F-4D97-AF65-F5344CB8AC3E}">
        <p14:creationId xmlns:p14="http://schemas.microsoft.com/office/powerpoint/2010/main" val="263179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250991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1899382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3979401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3603776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1036524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732169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3299338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33216263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40846439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4029281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298255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3776917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7007855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16689048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916B5C-4BB0-4FAA-B858-0F1FC70EFDFF}" type="datetimeFigureOut">
              <a:rPr kumimoji="1" lang="ja-JP" altLang="en-US" smtClean="0"/>
              <a:t>2016/9/3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2348383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368377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1672367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2504959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362038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380144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2597084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F5E83B-944B-4108-B9F6-C6F67940176C}" type="datetimeFigureOut">
              <a:rPr kumimoji="1" lang="ja-JP" altLang="en-US" smtClean="0"/>
              <a:t>2016/9/3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2228931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5E83B-944B-4108-B9F6-C6F67940176C}" type="datetimeFigureOut">
              <a:rPr kumimoji="1" lang="ja-JP" altLang="en-US" smtClean="0"/>
              <a:t>2016/9/3</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6D03D-DB74-435F-9A3C-16BDFE562CBD}" type="slidenum">
              <a:rPr kumimoji="1" lang="ja-JP" altLang="en-US" smtClean="0"/>
              <a:t>‹#›</a:t>
            </a:fld>
            <a:endParaRPr kumimoji="1" lang="ja-JP" altLang="en-US" dirty="0"/>
          </a:p>
        </p:txBody>
      </p:sp>
    </p:spTree>
    <p:extLst>
      <p:ext uri="{BB962C8B-B14F-4D97-AF65-F5344CB8AC3E}">
        <p14:creationId xmlns:p14="http://schemas.microsoft.com/office/powerpoint/2010/main" val="2218485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16B5C-4BB0-4FAA-B858-0F1FC70EFDFF}" type="datetimeFigureOut">
              <a:rPr kumimoji="1" lang="ja-JP" altLang="en-US" smtClean="0"/>
              <a:t>2016/9/3</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864209-0D88-4338-9EB8-227DDAD690BE}" type="slidenum">
              <a:rPr kumimoji="1" lang="ja-JP" altLang="en-US" smtClean="0"/>
              <a:t>‹#›</a:t>
            </a:fld>
            <a:endParaRPr kumimoji="1" lang="ja-JP" altLang="en-US" dirty="0"/>
          </a:p>
        </p:txBody>
      </p:sp>
    </p:spTree>
    <p:extLst>
      <p:ext uri="{BB962C8B-B14F-4D97-AF65-F5344CB8AC3E}">
        <p14:creationId xmlns:p14="http://schemas.microsoft.com/office/powerpoint/2010/main" val="3009097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3585" y="3168986"/>
            <a:ext cx="9080415" cy="882722"/>
          </a:xfrm>
        </p:spPr>
        <p:txBody>
          <a:bodyPr>
            <a:normAutofit fontScale="90000"/>
          </a:bodyPr>
          <a:lstStyle/>
          <a:p>
            <a:r>
              <a:rPr lang="en-US" altLang="ja-JP" dirty="0"/>
              <a:t/>
            </a:r>
            <a:br>
              <a:rPr lang="en-US" altLang="ja-JP" dirty="0"/>
            </a:br>
            <a:r>
              <a:rPr lang="en-US" altLang="ja-JP" dirty="0"/>
              <a:t/>
            </a:r>
            <a:br>
              <a:rPr lang="en-US" altLang="ja-JP" dirty="0"/>
            </a:br>
            <a:r>
              <a:rPr lang="en-US" altLang="ja-JP" dirty="0"/>
              <a:t/>
            </a:r>
            <a:br>
              <a:rPr lang="en-US" altLang="ja-JP" dirty="0"/>
            </a:br>
            <a:r>
              <a:rPr lang="en-US" altLang="ja-JP" dirty="0"/>
              <a:t/>
            </a:r>
            <a:br>
              <a:rPr lang="en-US" altLang="ja-JP" dirty="0"/>
            </a:br>
            <a:r>
              <a:rPr lang="en-US" altLang="ja-JP" dirty="0"/>
              <a:t/>
            </a:r>
            <a:br>
              <a:rPr lang="en-US" altLang="ja-JP" dirty="0"/>
            </a:br>
            <a:r>
              <a:rPr lang="en-US" altLang="ja-JP" dirty="0"/>
              <a:t/>
            </a:r>
            <a:br>
              <a:rPr lang="en-US" altLang="ja-JP" dirty="0"/>
            </a:br>
            <a:r>
              <a:rPr lang="en-US" altLang="ja-JP" dirty="0"/>
              <a:t/>
            </a:r>
            <a:br>
              <a:rPr lang="en-US" altLang="ja-JP" dirty="0"/>
            </a:br>
            <a:r>
              <a:rPr lang="en-US" altLang="ja-JP" dirty="0"/>
              <a:t/>
            </a:r>
            <a:br>
              <a:rPr lang="en-US" altLang="ja-JP" dirty="0"/>
            </a:br>
            <a:r>
              <a:rPr lang="en-US" altLang="ja-JP" sz="3675" b="1" dirty="0">
                <a:latin typeface="Aharoni" panose="02010803020104030203" pitchFamily="2" charset="-79"/>
                <a:cs typeface="Aharoni" panose="02010803020104030203" pitchFamily="2" charset="-79"/>
              </a:rPr>
              <a:t>The Ideal Working Situation for Residential Social Workers at Intensive Care Homes</a:t>
            </a:r>
            <a:r>
              <a:rPr lang="en-US" altLang="ja-JP" dirty="0"/>
              <a:t/>
            </a:r>
            <a:br>
              <a:rPr lang="en-US" altLang="ja-JP" dirty="0"/>
            </a:br>
            <a:r>
              <a:rPr lang="en-US" altLang="ja-JP" dirty="0"/>
              <a:t> </a:t>
            </a:r>
            <a:br>
              <a:rPr lang="en-US" altLang="ja-JP" dirty="0"/>
            </a:br>
            <a:endParaRPr kumimoji="1" lang="ja-JP" altLang="en-US" dirty="0"/>
          </a:p>
        </p:txBody>
      </p:sp>
      <p:sp>
        <p:nvSpPr>
          <p:cNvPr id="3" name="サブタイトル 2"/>
          <p:cNvSpPr>
            <a:spLocks noGrp="1"/>
          </p:cNvSpPr>
          <p:nvPr>
            <p:ph type="subTitle" idx="1"/>
          </p:nvPr>
        </p:nvSpPr>
        <p:spPr>
          <a:xfrm>
            <a:off x="644925" y="3555033"/>
            <a:ext cx="8193266" cy="2048316"/>
          </a:xfrm>
        </p:spPr>
        <p:txBody>
          <a:bodyPr>
            <a:normAutofit lnSpcReduction="10000"/>
          </a:bodyPr>
          <a:lstStyle/>
          <a:p>
            <a:r>
              <a:rPr lang="en-US" altLang="ja-JP" sz="2700" b="1" dirty="0">
                <a:latin typeface="Aharoni" panose="02010803020104030203" pitchFamily="2" charset="-79"/>
                <a:cs typeface="Aharoni" panose="02010803020104030203" pitchFamily="2" charset="-79"/>
              </a:rPr>
              <a:t>Masakazu</a:t>
            </a:r>
            <a:r>
              <a:rPr lang="ja-JP" altLang="en-US" sz="2700" b="1" dirty="0">
                <a:latin typeface="Aharoni" panose="02010803020104030203" pitchFamily="2" charset="-79"/>
                <a:cs typeface="Aharoni" panose="02010803020104030203" pitchFamily="2" charset="-79"/>
              </a:rPr>
              <a:t> </a:t>
            </a:r>
            <a:r>
              <a:rPr lang="en-US" altLang="ja-JP" sz="2700" b="1" dirty="0">
                <a:latin typeface="Aharoni" panose="02010803020104030203" pitchFamily="2" charset="-79"/>
                <a:cs typeface="Aharoni" panose="02010803020104030203" pitchFamily="2" charset="-79"/>
              </a:rPr>
              <a:t>Shirasawa, Ph.D.</a:t>
            </a:r>
            <a:r>
              <a:rPr lang="ja-JP" altLang="en-US" sz="2700" b="1" baseline="30000" dirty="0">
                <a:latin typeface="Aharoni" panose="02010803020104030203" pitchFamily="2" charset="-79"/>
                <a:cs typeface="Aharoni" panose="02010803020104030203" pitchFamily="2" charset="-79"/>
              </a:rPr>
              <a:t>１）</a:t>
            </a:r>
            <a:endParaRPr lang="en-US" altLang="ja-JP" sz="2700" b="1" baseline="30000" dirty="0">
              <a:latin typeface="Aharoni" panose="02010803020104030203" pitchFamily="2" charset="-79"/>
              <a:cs typeface="Aharoni" panose="02010803020104030203" pitchFamily="2" charset="-79"/>
            </a:endParaRPr>
          </a:p>
          <a:p>
            <a:r>
              <a:rPr lang="en-US" altLang="ja-JP" sz="2700" b="1" dirty="0">
                <a:latin typeface="Aharoni" panose="02010803020104030203" pitchFamily="2" charset="-79"/>
                <a:cs typeface="Aharoni" panose="02010803020104030203" pitchFamily="2" charset="-79"/>
              </a:rPr>
              <a:t>Hiroshi Ishida</a:t>
            </a:r>
            <a:r>
              <a:rPr lang="en-US" altLang="ja-JP" sz="2700" b="1" baseline="30000" dirty="0">
                <a:latin typeface="Aharoni" panose="02010803020104030203" pitchFamily="2" charset="-79"/>
                <a:cs typeface="Aharoni" panose="02010803020104030203" pitchFamily="2" charset="-79"/>
              </a:rPr>
              <a:t>2</a:t>
            </a:r>
            <a:r>
              <a:rPr lang="ja-JP" altLang="en-US" sz="2700" b="1" baseline="30000" dirty="0">
                <a:latin typeface="Aharoni" panose="02010803020104030203" pitchFamily="2" charset="-79"/>
                <a:cs typeface="Aharoni" panose="02010803020104030203" pitchFamily="2" charset="-79"/>
              </a:rPr>
              <a:t>）</a:t>
            </a:r>
            <a:endParaRPr kumimoji="1" lang="en-US" altLang="ja-JP" baseline="30000" dirty="0"/>
          </a:p>
          <a:p>
            <a:r>
              <a:rPr lang="en-US" altLang="ja-JP" dirty="0"/>
              <a:t>1</a:t>
            </a:r>
            <a:r>
              <a:rPr lang="ja-JP" altLang="en-US" dirty="0"/>
              <a:t>）</a:t>
            </a:r>
            <a:r>
              <a:rPr lang="en-US" altLang="ja-JP" dirty="0"/>
              <a:t>Graduate School of gerontology, J. F. Oberlin</a:t>
            </a:r>
            <a:r>
              <a:rPr lang="ja-JP" altLang="en-US" dirty="0"/>
              <a:t> </a:t>
            </a:r>
            <a:r>
              <a:rPr lang="en-US" altLang="ja-JP" dirty="0"/>
              <a:t>University, Japan</a:t>
            </a:r>
          </a:p>
          <a:p>
            <a:r>
              <a:rPr lang="en-US" altLang="ja-JP" dirty="0"/>
              <a:t>2)Hiroshima ken Saiseikai Social Welfare Center, Japan </a:t>
            </a:r>
          </a:p>
          <a:p>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283244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61834" y="193046"/>
            <a:ext cx="8541160" cy="6463308"/>
          </a:xfrm>
          <a:prstGeom prst="rect">
            <a:avLst/>
          </a:prstGeom>
        </p:spPr>
        <p:txBody>
          <a:bodyPr wrap="square">
            <a:spAutoFit/>
          </a:bodyPr>
          <a:lstStyle/>
          <a:p>
            <a:pPr algn="just"/>
            <a:r>
              <a:rPr lang="en-US" altLang="ja-JP" sz="2700" b="1" kern="100" dirty="0">
                <a:latin typeface="Century" panose="02040604050505020304" pitchFamily="18" charset="0"/>
                <a:ea typeface="ＭＳ 明朝" panose="02020609040205080304" pitchFamily="17" charset="-128"/>
                <a:cs typeface="Cordia New" panose="020B0304020202020204" pitchFamily="34" charset="-34"/>
              </a:rPr>
              <a:t>Table 2   Basic attributes of the responders</a:t>
            </a:r>
          </a:p>
          <a:p>
            <a:pPr algn="just"/>
            <a:endParaRPr lang="en-US" altLang="ja-JP" sz="2700" b="1"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b="1" kern="100" dirty="0">
                <a:latin typeface="Century" panose="02040604050505020304" pitchFamily="18" charset="0"/>
                <a:ea typeface="ＭＳ 明朝" panose="02020609040205080304" pitchFamily="17" charset="-128"/>
                <a:cs typeface="Cordia New" panose="020B0304020202020204" pitchFamily="34" charset="-34"/>
              </a:rPr>
              <a:t>Gender</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a:t>
            </a:r>
            <a:endParaRPr lang="ja-JP"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Male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　</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62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57.9</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endParaRPr lang="ja-JP"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Female                                              45</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42.1</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endParaRPr lang="ja-JP"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b="1" kern="100" dirty="0">
                <a:latin typeface="Century" panose="02040604050505020304" pitchFamily="18" charset="0"/>
                <a:ea typeface="ＭＳ 明朝" panose="02020609040205080304" pitchFamily="17" charset="-128"/>
                <a:cs typeface="Cordia New" panose="020B0304020202020204" pitchFamily="34" charset="-34"/>
              </a:rPr>
              <a:t>Aged</a:t>
            </a:r>
          </a:p>
          <a:p>
            <a:pPr algn="just"/>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　</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40 and under                                    60</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56.1</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endParaRPr lang="en-US"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40 and upper                                    47</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43.9</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endParaRPr lang="en-US"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b="1" kern="100" dirty="0">
                <a:latin typeface="Century" panose="02040604050505020304" pitchFamily="18" charset="0"/>
                <a:ea typeface="ＭＳ 明朝" panose="02020609040205080304" pitchFamily="17" charset="-128"/>
                <a:cs typeface="Cordia New" panose="020B0304020202020204" pitchFamily="34" charset="-34"/>
              </a:rPr>
              <a:t>Double as care managers or not</a:t>
            </a:r>
          </a:p>
          <a:p>
            <a:pPr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a:t>
            </a:r>
            <a:r>
              <a:rPr lang="es-ES" altLang="ja-JP" sz="2400" kern="100" dirty="0">
                <a:latin typeface="Century" panose="02040604050505020304" pitchFamily="18" charset="0"/>
                <a:ea typeface="ＭＳ 明朝" panose="02020609040205080304" pitchFamily="17" charset="-128"/>
                <a:cs typeface="Cordia New" panose="020B0304020202020204" pitchFamily="34" charset="-34"/>
              </a:rPr>
              <a:t>Yes                                                      </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27</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25.2</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endParaRPr lang="es-ES"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s-ES" altLang="ja-JP" sz="2400" kern="100" dirty="0">
                <a:latin typeface="Century" panose="02040604050505020304" pitchFamily="18" charset="0"/>
                <a:ea typeface="ＭＳ 明朝" panose="02020609040205080304" pitchFamily="17" charset="-128"/>
                <a:cs typeface="Cordia New" panose="020B0304020202020204" pitchFamily="34" charset="-34"/>
              </a:rPr>
              <a:t>   No                                                       </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80</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74.8</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endParaRPr lang="en-US"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b="1" kern="100" dirty="0">
                <a:latin typeface="Century" panose="02040604050505020304" pitchFamily="18" charset="0"/>
                <a:ea typeface="ＭＳ 明朝" panose="02020609040205080304" pitchFamily="17" charset="-128"/>
                <a:cs typeface="Cordia New" panose="020B0304020202020204" pitchFamily="34" charset="-34"/>
              </a:rPr>
              <a:t>Years of experience as residential social worker</a:t>
            </a:r>
          </a:p>
          <a:p>
            <a:pPr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5 years and under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　　　　  </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34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31.8</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a:t>
            </a:r>
          </a:p>
          <a:p>
            <a:pPr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5 years and over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　　　　　　     </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70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65.4</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　　　　　</a:t>
            </a:r>
            <a:endParaRPr lang="en-US"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A</a:t>
            </a:r>
            <a:r>
              <a:rPr lang="en-US" altLang="ja-JP" sz="2400" b="1" kern="100" dirty="0">
                <a:latin typeface="Century" panose="02040604050505020304" pitchFamily="18" charset="0"/>
                <a:ea typeface="ＭＳ 明朝" panose="02020609040205080304" pitchFamily="17" charset="-128"/>
                <a:cs typeface="Cordia New" panose="020B0304020202020204" pitchFamily="34" charset="-34"/>
              </a:rPr>
              <a:t>cademic background </a:t>
            </a:r>
          </a:p>
          <a:p>
            <a:pPr indent="50006"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junior college graduate and lower    53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49.5</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endParaRPr lang="ja-JP" altLang="ja-JP" sz="2400" kern="100" dirty="0">
              <a:latin typeface="Century" panose="02040604050505020304" pitchFamily="18" charset="0"/>
              <a:ea typeface="ＭＳ 明朝" panose="02020609040205080304" pitchFamily="17" charset="-128"/>
              <a:cs typeface="Cordia New" panose="020B0304020202020204" pitchFamily="34" charset="-34"/>
            </a:endParaRPr>
          </a:p>
          <a:p>
            <a:pPr indent="50006" algn="just"/>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university and over                            54  </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50.5</a:t>
            </a:r>
            <a:r>
              <a:rPr lang="ja-JP" altLang="en-US" sz="2400" kern="100" dirty="0">
                <a:latin typeface="Century" panose="02040604050505020304" pitchFamily="18" charset="0"/>
                <a:ea typeface="ＭＳ 明朝" panose="02020609040205080304" pitchFamily="17" charset="-128"/>
                <a:cs typeface="Cordia New" panose="020B0304020202020204" pitchFamily="34" charset="-34"/>
              </a:rPr>
              <a:t>）</a:t>
            </a:r>
            <a:r>
              <a:rPr lang="en-US" altLang="ja-JP" sz="2400" kern="100" dirty="0">
                <a:latin typeface="Century" panose="02040604050505020304" pitchFamily="18" charset="0"/>
                <a:ea typeface="ＭＳ 明朝" panose="02020609040205080304" pitchFamily="17" charset="-128"/>
                <a:cs typeface="Cordia New" panose="020B0304020202020204" pitchFamily="34" charset="-34"/>
              </a:rPr>
              <a:t>                         </a:t>
            </a:r>
            <a:endParaRPr lang="ja-JP" altLang="ja-JP" sz="2400" kern="100" dirty="0">
              <a:latin typeface="Century" panose="02040604050505020304" pitchFamily="18" charset="0"/>
              <a:ea typeface="ＭＳ 明朝" panose="02020609040205080304" pitchFamily="17" charset="-128"/>
              <a:cs typeface="Cordia New" panose="020B0304020202020204" pitchFamily="34" charset="-34"/>
            </a:endParaRPr>
          </a:p>
        </p:txBody>
      </p:sp>
    </p:spTree>
    <p:extLst>
      <p:ext uri="{BB962C8B-B14F-4D97-AF65-F5344CB8AC3E}">
        <p14:creationId xmlns:p14="http://schemas.microsoft.com/office/powerpoint/2010/main" val="342705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03231" y="987970"/>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1096291" y="1675468"/>
            <a:ext cx="2521976" cy="629255"/>
          </a:xfrm>
          <a:prstGeom prst="rect">
            <a:avLst/>
          </a:prstGeom>
          <a:solidFill>
            <a:schemeClr val="accent6">
              <a:lumMod val="60000"/>
              <a:lumOff val="4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1096292" y="2377953"/>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1103231" y="3072807"/>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1103231" y="3793041"/>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1101205" y="4516012"/>
            <a:ext cx="2517063"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1096292" y="5238983"/>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1096292" y="5968178"/>
            <a:ext cx="2521976" cy="629255"/>
          </a:xfrm>
          <a:prstGeom prst="rect">
            <a:avLst/>
          </a:prstGeom>
          <a:solidFill>
            <a:schemeClr val="accent3">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5224781" y="905173"/>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5235672" y="1601975"/>
            <a:ext cx="2521976" cy="629255"/>
          </a:xfrm>
          <a:prstGeom prst="rect">
            <a:avLst/>
          </a:prstGeom>
          <a:solidFill>
            <a:schemeClr val="accent3">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5244268" y="2298777"/>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正方形/長方形 18"/>
          <p:cNvSpPr/>
          <p:nvPr/>
        </p:nvSpPr>
        <p:spPr>
          <a:xfrm>
            <a:off x="5247462" y="3025640"/>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5244269" y="3751681"/>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5235672" y="5165882"/>
            <a:ext cx="2521976" cy="6843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5244269" y="4455299"/>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5235673" y="5932081"/>
            <a:ext cx="2521976" cy="62925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1283062" y="1113492"/>
            <a:ext cx="1917513" cy="369332"/>
          </a:xfrm>
          <a:prstGeom prst="rect">
            <a:avLst/>
          </a:prstGeom>
        </p:spPr>
        <p:txBody>
          <a:bodyPr wrap="none">
            <a:spAutoFit/>
          </a:bodyPr>
          <a:lstStyle/>
          <a:p>
            <a:r>
              <a:rPr lang="en-US" altLang="ja-JP" dirty="0"/>
              <a:t>admission support</a:t>
            </a:r>
            <a:endParaRPr lang="ja-JP" altLang="en-US" dirty="0"/>
          </a:p>
        </p:txBody>
      </p:sp>
      <p:sp>
        <p:nvSpPr>
          <p:cNvPr id="25" name="正方形/長方形 24"/>
          <p:cNvSpPr/>
          <p:nvPr/>
        </p:nvSpPr>
        <p:spPr>
          <a:xfrm>
            <a:off x="1156181" y="1806040"/>
            <a:ext cx="2402196" cy="369332"/>
          </a:xfrm>
          <a:prstGeom prst="rect">
            <a:avLst/>
          </a:prstGeom>
        </p:spPr>
        <p:txBody>
          <a:bodyPr wrap="none">
            <a:spAutoFit/>
          </a:bodyPr>
          <a:lstStyle/>
          <a:p>
            <a:r>
              <a:rPr lang="en-US" altLang="ja-JP" dirty="0"/>
              <a:t>life consultation related</a:t>
            </a:r>
            <a:endParaRPr lang="ja-JP" altLang="en-US" dirty="0"/>
          </a:p>
        </p:txBody>
      </p:sp>
      <p:sp>
        <p:nvSpPr>
          <p:cNvPr id="26" name="正方形/長方形 25"/>
          <p:cNvSpPr/>
          <p:nvPr/>
        </p:nvSpPr>
        <p:spPr>
          <a:xfrm>
            <a:off x="1073722" y="2500283"/>
            <a:ext cx="2453236" cy="369332"/>
          </a:xfrm>
          <a:prstGeom prst="rect">
            <a:avLst/>
          </a:prstGeom>
        </p:spPr>
        <p:txBody>
          <a:bodyPr wrap="none">
            <a:spAutoFit/>
          </a:bodyPr>
          <a:lstStyle/>
          <a:p>
            <a:r>
              <a:rPr lang="en-US" altLang="ja-JP" dirty="0"/>
              <a:t> operation management</a:t>
            </a:r>
            <a:endParaRPr lang="ja-JP" altLang="en-US" dirty="0"/>
          </a:p>
        </p:txBody>
      </p:sp>
      <p:sp>
        <p:nvSpPr>
          <p:cNvPr id="27" name="正方形/長方形 26"/>
          <p:cNvSpPr/>
          <p:nvPr/>
        </p:nvSpPr>
        <p:spPr>
          <a:xfrm>
            <a:off x="1216976" y="3084671"/>
            <a:ext cx="2057294" cy="646331"/>
          </a:xfrm>
          <a:prstGeom prst="rect">
            <a:avLst/>
          </a:prstGeom>
        </p:spPr>
        <p:txBody>
          <a:bodyPr wrap="none">
            <a:spAutoFit/>
          </a:bodyPr>
          <a:lstStyle/>
          <a:p>
            <a:r>
              <a:rPr lang="en-US" altLang="ja-JP" dirty="0"/>
              <a:t>Making care plan by</a:t>
            </a:r>
          </a:p>
          <a:p>
            <a:r>
              <a:rPr lang="en-US" altLang="ja-JP" dirty="0"/>
              <a:t>     assessment</a:t>
            </a:r>
            <a:endParaRPr lang="ja-JP" altLang="en-US" dirty="0"/>
          </a:p>
        </p:txBody>
      </p:sp>
      <p:sp>
        <p:nvSpPr>
          <p:cNvPr id="28" name="正方形/長方形 27"/>
          <p:cNvSpPr/>
          <p:nvPr/>
        </p:nvSpPr>
        <p:spPr>
          <a:xfrm>
            <a:off x="1400236" y="4519527"/>
            <a:ext cx="1927964" cy="646331"/>
          </a:xfrm>
          <a:prstGeom prst="rect">
            <a:avLst/>
          </a:prstGeom>
        </p:spPr>
        <p:txBody>
          <a:bodyPr wrap="none">
            <a:spAutoFit/>
          </a:bodyPr>
          <a:lstStyle/>
          <a:p>
            <a:r>
              <a:rPr lang="en-US" altLang="ja-JP" dirty="0"/>
              <a:t>welfare education </a:t>
            </a:r>
          </a:p>
          <a:p>
            <a:r>
              <a:rPr lang="en-US" altLang="ja-JP" dirty="0"/>
              <a:t>  center related</a:t>
            </a:r>
            <a:endParaRPr lang="ja-JP" altLang="en-US" dirty="0"/>
          </a:p>
        </p:txBody>
      </p:sp>
      <p:sp>
        <p:nvSpPr>
          <p:cNvPr id="29" name="正方形/長方形 28"/>
          <p:cNvSpPr/>
          <p:nvPr/>
        </p:nvSpPr>
        <p:spPr>
          <a:xfrm>
            <a:off x="1195197" y="3923235"/>
            <a:ext cx="2210285" cy="369332"/>
          </a:xfrm>
          <a:prstGeom prst="rect">
            <a:avLst/>
          </a:prstGeom>
        </p:spPr>
        <p:txBody>
          <a:bodyPr wrap="none">
            <a:spAutoFit/>
          </a:bodyPr>
          <a:lstStyle/>
          <a:p>
            <a:r>
              <a:rPr lang="en-US" altLang="ja-JP" dirty="0"/>
              <a:t> everyday life support</a:t>
            </a:r>
            <a:endParaRPr lang="ja-JP" altLang="en-US" dirty="0"/>
          </a:p>
        </p:txBody>
      </p:sp>
      <p:sp>
        <p:nvSpPr>
          <p:cNvPr id="30" name="正方形/長方形 29"/>
          <p:cNvSpPr/>
          <p:nvPr/>
        </p:nvSpPr>
        <p:spPr>
          <a:xfrm>
            <a:off x="1147332" y="5230839"/>
            <a:ext cx="2306016" cy="646331"/>
          </a:xfrm>
          <a:prstGeom prst="rect">
            <a:avLst/>
          </a:prstGeom>
        </p:spPr>
        <p:txBody>
          <a:bodyPr wrap="none">
            <a:spAutoFit/>
          </a:bodyPr>
          <a:lstStyle/>
          <a:p>
            <a:r>
              <a:rPr lang="en-US" altLang="ja-JP" dirty="0"/>
              <a:t>   coordination with</a:t>
            </a:r>
          </a:p>
          <a:p>
            <a:r>
              <a:rPr lang="en-US" altLang="ja-JP" dirty="0"/>
              <a:t>external organizations</a:t>
            </a:r>
            <a:endParaRPr lang="ja-JP" altLang="en-US" dirty="0"/>
          </a:p>
        </p:txBody>
      </p:sp>
      <p:sp>
        <p:nvSpPr>
          <p:cNvPr id="31" name="正方形/長方形 30"/>
          <p:cNvSpPr/>
          <p:nvPr/>
        </p:nvSpPr>
        <p:spPr>
          <a:xfrm>
            <a:off x="1396983" y="6098139"/>
            <a:ext cx="1902893" cy="369332"/>
          </a:xfrm>
          <a:prstGeom prst="rect">
            <a:avLst/>
          </a:prstGeom>
        </p:spPr>
        <p:txBody>
          <a:bodyPr wrap="none">
            <a:spAutoFit/>
          </a:bodyPr>
          <a:lstStyle/>
          <a:p>
            <a:r>
              <a:rPr lang="en-US" altLang="ja-JP" dirty="0"/>
              <a:t>securing valuables</a:t>
            </a:r>
            <a:endParaRPr lang="ja-JP" altLang="en-US" dirty="0"/>
          </a:p>
        </p:txBody>
      </p:sp>
      <p:sp>
        <p:nvSpPr>
          <p:cNvPr id="33" name="正方形/長方形 32"/>
          <p:cNvSpPr/>
          <p:nvPr/>
        </p:nvSpPr>
        <p:spPr>
          <a:xfrm>
            <a:off x="5296491" y="1020879"/>
            <a:ext cx="2400337" cy="369332"/>
          </a:xfrm>
          <a:prstGeom prst="rect">
            <a:avLst/>
          </a:prstGeom>
        </p:spPr>
        <p:txBody>
          <a:bodyPr wrap="none">
            <a:spAutoFit/>
          </a:bodyPr>
          <a:lstStyle/>
          <a:p>
            <a:r>
              <a:rPr lang="en-US" altLang="ja-JP" dirty="0"/>
              <a:t>operation management</a:t>
            </a:r>
            <a:endParaRPr lang="ja-JP" altLang="en-US" dirty="0"/>
          </a:p>
        </p:txBody>
      </p:sp>
      <p:sp>
        <p:nvSpPr>
          <p:cNvPr id="34" name="正方形/長方形 33"/>
          <p:cNvSpPr/>
          <p:nvPr/>
        </p:nvSpPr>
        <p:spPr>
          <a:xfrm>
            <a:off x="5606897" y="1745369"/>
            <a:ext cx="1630831" cy="369332"/>
          </a:xfrm>
          <a:prstGeom prst="rect">
            <a:avLst/>
          </a:prstGeom>
        </p:spPr>
        <p:txBody>
          <a:bodyPr wrap="none">
            <a:spAutoFit/>
          </a:bodyPr>
          <a:lstStyle/>
          <a:p>
            <a:r>
              <a:rPr lang="en-US" altLang="ja-JP" dirty="0"/>
              <a:t>rights advocacy</a:t>
            </a:r>
            <a:endParaRPr lang="ja-JP" altLang="en-US" dirty="0"/>
          </a:p>
        </p:txBody>
      </p:sp>
      <p:sp>
        <p:nvSpPr>
          <p:cNvPr id="35" name="正方形/長方形 34"/>
          <p:cNvSpPr/>
          <p:nvPr/>
        </p:nvSpPr>
        <p:spPr>
          <a:xfrm>
            <a:off x="5468910" y="2422427"/>
            <a:ext cx="1917513" cy="369332"/>
          </a:xfrm>
          <a:prstGeom prst="rect">
            <a:avLst/>
          </a:prstGeom>
        </p:spPr>
        <p:txBody>
          <a:bodyPr wrap="none">
            <a:spAutoFit/>
          </a:bodyPr>
          <a:lstStyle/>
          <a:p>
            <a:r>
              <a:rPr lang="en-US" altLang="ja-JP" dirty="0"/>
              <a:t>admission support</a:t>
            </a:r>
            <a:endParaRPr lang="ja-JP" altLang="en-US" dirty="0"/>
          </a:p>
        </p:txBody>
      </p:sp>
      <p:sp>
        <p:nvSpPr>
          <p:cNvPr id="36" name="正方形/長方形 35"/>
          <p:cNvSpPr/>
          <p:nvPr/>
        </p:nvSpPr>
        <p:spPr>
          <a:xfrm>
            <a:off x="5606897" y="3134555"/>
            <a:ext cx="1779526" cy="369332"/>
          </a:xfrm>
          <a:prstGeom prst="rect">
            <a:avLst/>
          </a:prstGeom>
        </p:spPr>
        <p:txBody>
          <a:bodyPr wrap="none">
            <a:spAutoFit/>
          </a:bodyPr>
          <a:lstStyle/>
          <a:p>
            <a:r>
              <a:rPr lang="en-US" altLang="ja-JP" dirty="0"/>
              <a:t>care plan making</a:t>
            </a:r>
            <a:endParaRPr lang="ja-JP" altLang="en-US" dirty="0"/>
          </a:p>
        </p:txBody>
      </p:sp>
      <p:sp>
        <p:nvSpPr>
          <p:cNvPr id="37" name="正方形/長方形 36"/>
          <p:cNvSpPr/>
          <p:nvPr/>
        </p:nvSpPr>
        <p:spPr>
          <a:xfrm>
            <a:off x="5567724" y="3722224"/>
            <a:ext cx="1875065" cy="646331"/>
          </a:xfrm>
          <a:prstGeom prst="rect">
            <a:avLst/>
          </a:prstGeom>
        </p:spPr>
        <p:txBody>
          <a:bodyPr wrap="none">
            <a:spAutoFit/>
          </a:bodyPr>
          <a:lstStyle/>
          <a:p>
            <a:r>
              <a:rPr lang="en-US" altLang="ja-JP" dirty="0"/>
              <a:t>welfare education</a:t>
            </a:r>
          </a:p>
          <a:p>
            <a:r>
              <a:rPr lang="en-US" altLang="ja-JP" dirty="0"/>
              <a:t>   center related</a:t>
            </a:r>
            <a:endParaRPr lang="ja-JP" altLang="en-US" dirty="0"/>
          </a:p>
        </p:txBody>
      </p:sp>
      <p:sp>
        <p:nvSpPr>
          <p:cNvPr id="38" name="正方形/長方形 37"/>
          <p:cNvSpPr/>
          <p:nvPr/>
        </p:nvSpPr>
        <p:spPr>
          <a:xfrm>
            <a:off x="5473883" y="4614915"/>
            <a:ext cx="2157385" cy="369332"/>
          </a:xfrm>
          <a:prstGeom prst="rect">
            <a:avLst/>
          </a:prstGeom>
        </p:spPr>
        <p:txBody>
          <a:bodyPr wrap="none">
            <a:spAutoFit/>
          </a:bodyPr>
          <a:lstStyle/>
          <a:p>
            <a:r>
              <a:rPr lang="en-US" altLang="ja-JP" dirty="0"/>
              <a:t>everyday life support</a:t>
            </a:r>
            <a:endParaRPr lang="ja-JP" altLang="en-US" dirty="0"/>
          </a:p>
        </p:txBody>
      </p:sp>
      <p:sp>
        <p:nvSpPr>
          <p:cNvPr id="39" name="正方形/長方形 38"/>
          <p:cNvSpPr/>
          <p:nvPr/>
        </p:nvSpPr>
        <p:spPr>
          <a:xfrm>
            <a:off x="5863570" y="5278371"/>
            <a:ext cx="1266180" cy="369332"/>
          </a:xfrm>
          <a:prstGeom prst="rect">
            <a:avLst/>
          </a:prstGeom>
        </p:spPr>
        <p:txBody>
          <a:bodyPr wrap="none">
            <a:spAutoFit/>
          </a:bodyPr>
          <a:lstStyle/>
          <a:p>
            <a:r>
              <a:rPr lang="en-US" altLang="ja-JP" dirty="0"/>
              <a:t>assessment</a:t>
            </a:r>
            <a:endParaRPr lang="ja-JP" altLang="en-US" dirty="0"/>
          </a:p>
        </p:txBody>
      </p:sp>
      <p:sp>
        <p:nvSpPr>
          <p:cNvPr id="40" name="正方形/長方形 39"/>
          <p:cNvSpPr/>
          <p:nvPr/>
        </p:nvSpPr>
        <p:spPr>
          <a:xfrm>
            <a:off x="5448458" y="5903902"/>
            <a:ext cx="2409130" cy="646331"/>
          </a:xfrm>
          <a:prstGeom prst="rect">
            <a:avLst/>
          </a:prstGeom>
        </p:spPr>
        <p:txBody>
          <a:bodyPr wrap="square">
            <a:spAutoFit/>
          </a:bodyPr>
          <a:lstStyle/>
          <a:p>
            <a:r>
              <a:rPr lang="en-US" altLang="ja-JP" dirty="0"/>
              <a:t>  coordination with </a:t>
            </a:r>
          </a:p>
          <a:p>
            <a:r>
              <a:rPr lang="en-US" altLang="ja-JP" dirty="0"/>
              <a:t>External organizations</a:t>
            </a:r>
            <a:endParaRPr lang="ja-JP" altLang="en-US" dirty="0"/>
          </a:p>
        </p:txBody>
      </p:sp>
      <p:cxnSp>
        <p:nvCxnSpPr>
          <p:cNvPr id="5" name="直線矢印コネクタ 4"/>
          <p:cNvCxnSpPr>
            <a:stCxn id="2" idx="3"/>
            <a:endCxn id="18" idx="1"/>
          </p:cNvCxnSpPr>
          <p:nvPr/>
        </p:nvCxnSpPr>
        <p:spPr>
          <a:xfrm>
            <a:off x="3625207" y="1302598"/>
            <a:ext cx="1619061" cy="1310807"/>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a:stCxn id="10" idx="3"/>
            <a:endCxn id="16" idx="1"/>
          </p:cNvCxnSpPr>
          <p:nvPr/>
        </p:nvCxnSpPr>
        <p:spPr>
          <a:xfrm flipV="1">
            <a:off x="3618268" y="1219801"/>
            <a:ext cx="1606513" cy="1472780"/>
          </a:xfrm>
          <a:prstGeom prst="straightConnector1">
            <a:avLst/>
          </a:prstGeom>
          <a:ln w="5715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2" name="直線矢印コネクタ 31"/>
          <p:cNvCxnSpPr>
            <a:stCxn id="14" idx="3"/>
            <a:endCxn id="23" idx="1"/>
          </p:cNvCxnSpPr>
          <p:nvPr/>
        </p:nvCxnSpPr>
        <p:spPr>
          <a:xfrm>
            <a:off x="3618268" y="5553611"/>
            <a:ext cx="1617405" cy="693098"/>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42" name="直線矢印コネクタ 41"/>
          <p:cNvCxnSpPr/>
          <p:nvPr/>
        </p:nvCxnSpPr>
        <p:spPr>
          <a:xfrm flipH="1">
            <a:off x="3610396" y="3288719"/>
            <a:ext cx="1622255" cy="47167"/>
          </a:xfrm>
          <a:prstGeom prst="straightConnector1">
            <a:avLst/>
          </a:prstGeom>
          <a:ln w="57150">
            <a:solidFill>
              <a:schemeClr val="accent1"/>
            </a:solidFill>
            <a:prstDash val="lgDash"/>
            <a:headEnd type="triangle"/>
            <a:tailEnd type="triangle"/>
          </a:ln>
        </p:spPr>
        <p:style>
          <a:lnRef idx="1">
            <a:schemeClr val="dk1"/>
          </a:lnRef>
          <a:fillRef idx="0">
            <a:schemeClr val="dk1"/>
          </a:fillRef>
          <a:effectRef idx="0">
            <a:schemeClr val="dk1"/>
          </a:effectRef>
          <a:fontRef idx="minor">
            <a:schemeClr val="tx1"/>
          </a:fontRef>
        </p:style>
      </p:cxnSp>
      <p:cxnSp>
        <p:nvCxnSpPr>
          <p:cNvPr id="46" name="直線矢印コネクタ 45"/>
          <p:cNvCxnSpPr/>
          <p:nvPr/>
        </p:nvCxnSpPr>
        <p:spPr>
          <a:xfrm>
            <a:off x="3620969" y="3387523"/>
            <a:ext cx="1617405" cy="2260180"/>
          </a:xfrm>
          <a:prstGeom prst="straightConnector1">
            <a:avLst/>
          </a:prstGeom>
          <a:ln w="57150">
            <a:prstDash val="lgDash"/>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48" name="直線矢印コネクタ 47"/>
          <p:cNvCxnSpPr>
            <a:stCxn id="13" idx="3"/>
            <a:endCxn id="20" idx="1"/>
          </p:cNvCxnSpPr>
          <p:nvPr/>
        </p:nvCxnSpPr>
        <p:spPr>
          <a:xfrm flipV="1">
            <a:off x="3618268" y="4066309"/>
            <a:ext cx="1626001" cy="764331"/>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55" name="直線矢印コネクタ 54"/>
          <p:cNvCxnSpPr>
            <a:endCxn id="22" idx="1"/>
          </p:cNvCxnSpPr>
          <p:nvPr/>
        </p:nvCxnSpPr>
        <p:spPr>
          <a:xfrm>
            <a:off x="3625207" y="4088379"/>
            <a:ext cx="1619062" cy="681548"/>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57" name="直線矢印コネクタ 56"/>
          <p:cNvCxnSpPr>
            <a:stCxn id="15" idx="3"/>
            <a:endCxn id="17" idx="1"/>
          </p:cNvCxnSpPr>
          <p:nvPr/>
        </p:nvCxnSpPr>
        <p:spPr>
          <a:xfrm flipV="1">
            <a:off x="3618268" y="1916603"/>
            <a:ext cx="1617404" cy="4366203"/>
          </a:xfrm>
          <a:prstGeom prst="straightConnector1">
            <a:avLst/>
          </a:prstGeom>
          <a:ln w="57150">
            <a:solidFill>
              <a:srgbClr val="FF0000"/>
            </a:solidFill>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59" name="テキスト ボックス 58"/>
          <p:cNvSpPr txBox="1"/>
          <p:nvPr/>
        </p:nvSpPr>
        <p:spPr>
          <a:xfrm>
            <a:off x="737419" y="523568"/>
            <a:ext cx="113074" cy="369332"/>
          </a:xfrm>
          <a:prstGeom prst="rect">
            <a:avLst/>
          </a:prstGeom>
          <a:noFill/>
        </p:spPr>
        <p:txBody>
          <a:bodyPr wrap="square" rtlCol="0">
            <a:spAutoFit/>
          </a:bodyPr>
          <a:lstStyle/>
          <a:p>
            <a:endParaRPr kumimoji="1" lang="ja-JP" altLang="en-US" dirty="0"/>
          </a:p>
        </p:txBody>
      </p:sp>
      <p:sp>
        <p:nvSpPr>
          <p:cNvPr id="60" name="テキスト ボックス 59"/>
          <p:cNvSpPr txBox="1"/>
          <p:nvPr/>
        </p:nvSpPr>
        <p:spPr>
          <a:xfrm>
            <a:off x="907558" y="463623"/>
            <a:ext cx="2913321" cy="461665"/>
          </a:xfrm>
          <a:prstGeom prst="rect">
            <a:avLst/>
          </a:prstGeom>
          <a:noFill/>
          <a:ln w="76200">
            <a:solidFill>
              <a:srgbClr val="FF0000"/>
            </a:solidFill>
          </a:ln>
        </p:spPr>
        <p:txBody>
          <a:bodyPr wrap="square" rtlCol="0">
            <a:spAutoFit/>
          </a:bodyPr>
          <a:lstStyle/>
          <a:p>
            <a:r>
              <a:rPr kumimoji="1" lang="en-US" altLang="ja-JP" sz="2400" b="1" dirty="0"/>
              <a:t>actual scope of work</a:t>
            </a:r>
            <a:endParaRPr kumimoji="1" lang="ja-JP" altLang="en-US" sz="2400" b="1" dirty="0"/>
          </a:p>
        </p:txBody>
      </p:sp>
      <p:sp>
        <p:nvSpPr>
          <p:cNvPr id="61" name="テキスト ボックス 60"/>
          <p:cNvSpPr txBox="1"/>
          <p:nvPr/>
        </p:nvSpPr>
        <p:spPr>
          <a:xfrm>
            <a:off x="5104169" y="435327"/>
            <a:ext cx="2662075" cy="461665"/>
          </a:xfrm>
          <a:prstGeom prst="rect">
            <a:avLst/>
          </a:prstGeom>
          <a:noFill/>
          <a:ln w="76200">
            <a:solidFill>
              <a:srgbClr val="FF0000"/>
            </a:solidFill>
          </a:ln>
        </p:spPr>
        <p:txBody>
          <a:bodyPr wrap="none" rtlCol="0">
            <a:spAutoFit/>
          </a:bodyPr>
          <a:lstStyle/>
          <a:p>
            <a:r>
              <a:rPr kumimoji="1" lang="en-US" altLang="ja-JP" sz="2400" b="1" dirty="0"/>
              <a:t>ideal scope of work</a:t>
            </a:r>
            <a:endParaRPr kumimoji="1" lang="ja-JP" altLang="en-US" sz="2400" b="1" dirty="0"/>
          </a:p>
        </p:txBody>
      </p:sp>
      <p:sp>
        <p:nvSpPr>
          <p:cNvPr id="54" name="テキスト ボックス 53"/>
          <p:cNvSpPr txBox="1"/>
          <p:nvPr/>
        </p:nvSpPr>
        <p:spPr>
          <a:xfrm>
            <a:off x="2507401" y="-8600"/>
            <a:ext cx="4533998" cy="461665"/>
          </a:xfrm>
          <a:prstGeom prst="rect">
            <a:avLst/>
          </a:prstGeom>
          <a:noFill/>
        </p:spPr>
        <p:txBody>
          <a:bodyPr wrap="none" rtlCol="0">
            <a:spAutoFit/>
          </a:bodyPr>
          <a:lstStyle/>
          <a:p>
            <a:r>
              <a:rPr kumimoji="1" lang="en-US" altLang="ja-JP" dirty="0"/>
              <a:t> </a:t>
            </a:r>
            <a:r>
              <a:rPr kumimoji="1" lang="en-US" altLang="ja-JP" sz="2400" b="1" dirty="0"/>
              <a:t>Figure 2 Results of Factor</a:t>
            </a:r>
            <a:r>
              <a:rPr kumimoji="1" lang="ja-JP" altLang="en-US" sz="2400" b="1" dirty="0"/>
              <a:t> </a:t>
            </a:r>
            <a:r>
              <a:rPr kumimoji="1" lang="en-US" altLang="ja-JP" sz="2400" b="1" dirty="0"/>
              <a:t>Analysis</a:t>
            </a:r>
            <a:endParaRPr kumimoji="1" lang="ja-JP" altLang="en-US" sz="2400" b="1" dirty="0"/>
          </a:p>
        </p:txBody>
      </p:sp>
    </p:spTree>
    <p:extLst>
      <p:ext uri="{BB962C8B-B14F-4D97-AF65-F5344CB8AC3E}">
        <p14:creationId xmlns:p14="http://schemas.microsoft.com/office/powerpoint/2010/main" val="2159170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factor analyses</a:t>
            </a:r>
            <a:endParaRPr kumimoji="1" lang="ja-JP" altLang="en-US" dirty="0"/>
          </a:p>
        </p:txBody>
      </p:sp>
      <p:sp>
        <p:nvSpPr>
          <p:cNvPr id="3" name="コンテンツ プレースホルダー 2"/>
          <p:cNvSpPr>
            <a:spLocks noGrp="1"/>
          </p:cNvSpPr>
          <p:nvPr>
            <p:ph idx="1"/>
          </p:nvPr>
        </p:nvSpPr>
        <p:spPr>
          <a:xfrm>
            <a:off x="348343" y="1251857"/>
            <a:ext cx="8623852" cy="5257800"/>
          </a:xfrm>
        </p:spPr>
        <p:txBody>
          <a:bodyPr>
            <a:normAutofit fontScale="77500" lnSpcReduction="20000"/>
          </a:bodyPr>
          <a:lstStyle/>
          <a:p>
            <a:r>
              <a:rPr lang="en-US" altLang="ja-JP" dirty="0"/>
              <a:t>As the results, similarity and difference of factors actual and ideal residential social worker’s scope of work are clarified. Similarity factors of actual and ideal residential social worker’s scope of work are admission support, and everyday life support for residences, operation management of facility, coordination with external organizations, and welfare education center related persons.  </a:t>
            </a:r>
          </a:p>
          <a:p>
            <a:endParaRPr lang="en-US" altLang="ja-JP" dirty="0"/>
          </a:p>
          <a:p>
            <a:r>
              <a:rPr lang="en-US" altLang="ja-JP" dirty="0"/>
              <a:t>Difference of factors actual and ideal residential social worker’s scope of work is that ideal scope of work has rights advocacy for residences and actual scope of work have securing residences valuables.  Actually residential social workers are not functioned as right advocator for the frail elderly of Intensive Care Homes.  So, it is important task that residential social workers function to develop from securing residences valuables to advocate residences all rights.  </a:t>
            </a:r>
          </a:p>
          <a:p>
            <a:endParaRPr lang="en-US" altLang="ja-JP" dirty="0"/>
          </a:p>
        </p:txBody>
      </p:sp>
    </p:spTree>
    <p:extLst>
      <p:ext uri="{BB962C8B-B14F-4D97-AF65-F5344CB8AC3E}">
        <p14:creationId xmlns:p14="http://schemas.microsoft.com/office/powerpoint/2010/main" val="1141161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Summary of factor analyses</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en-US" altLang="ja-JP" dirty="0"/>
              <a:t>Actual scope of work have</a:t>
            </a:r>
            <a:r>
              <a:rPr lang="ja-JP" altLang="en-US" dirty="0"/>
              <a:t>　</a:t>
            </a:r>
            <a:r>
              <a:rPr lang="en-US" altLang="ja-JP" dirty="0"/>
              <a:t>“life consultation related tasks”.  Meanwhile, a variety of categories exist in the current “life consultation related tasks”, creating their image of “Jacks of all trades”.  It is important that social workers need to discuss who work each of contents of life consultation related tasks and to clear the aim of needed scope of work. </a:t>
            </a:r>
          </a:p>
          <a:p>
            <a:endParaRPr lang="en-US" altLang="ja-JP" dirty="0"/>
          </a:p>
          <a:p>
            <a:r>
              <a:rPr lang="en-US" altLang="ja-JP" dirty="0"/>
              <a:t>And I can understand that although actual scope of work is limited to making care plan by assessment, and that social workers wish both to assess residences and to make their care plan independently each other as a scope of work. </a:t>
            </a:r>
          </a:p>
          <a:p>
            <a:endParaRPr kumimoji="1" lang="ja-JP" altLang="en-US" dirty="0"/>
          </a:p>
        </p:txBody>
      </p:sp>
    </p:spTree>
    <p:extLst>
      <p:ext uri="{BB962C8B-B14F-4D97-AF65-F5344CB8AC3E}">
        <p14:creationId xmlns:p14="http://schemas.microsoft.com/office/powerpoint/2010/main" val="1893106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837034318"/>
              </p:ext>
            </p:extLst>
          </p:nvPr>
        </p:nvGraphicFramePr>
        <p:xfrm>
          <a:off x="221225" y="818533"/>
          <a:ext cx="8782667" cy="5691897"/>
        </p:xfrm>
        <a:graphic>
          <a:graphicData uri="http://schemas.openxmlformats.org/drawingml/2006/table">
            <a:tbl>
              <a:tblPr firstRow="1" bandRow="1">
                <a:tableStyleId>{5C22544A-7EE6-4342-B048-85BDC9FD1C3A}</a:tableStyleId>
              </a:tblPr>
              <a:tblGrid>
                <a:gridCol w="1216743">
                  <a:extLst>
                    <a:ext uri="{9D8B030D-6E8A-4147-A177-3AD203B41FA5}">
                      <a16:colId xmlns:a16="http://schemas.microsoft.com/office/drawing/2014/main" xmlns="" val="217218680"/>
                    </a:ext>
                  </a:extLst>
                </a:gridCol>
                <a:gridCol w="958645">
                  <a:extLst>
                    <a:ext uri="{9D8B030D-6E8A-4147-A177-3AD203B41FA5}">
                      <a16:colId xmlns:a16="http://schemas.microsoft.com/office/drawing/2014/main" xmlns="" val="3388512282"/>
                    </a:ext>
                  </a:extLst>
                </a:gridCol>
                <a:gridCol w="892277">
                  <a:extLst>
                    <a:ext uri="{9D8B030D-6E8A-4147-A177-3AD203B41FA5}">
                      <a16:colId xmlns:a16="http://schemas.microsoft.com/office/drawing/2014/main" xmlns="" val="3625578925"/>
                    </a:ext>
                  </a:extLst>
                </a:gridCol>
                <a:gridCol w="980768">
                  <a:extLst>
                    <a:ext uri="{9D8B030D-6E8A-4147-A177-3AD203B41FA5}">
                      <a16:colId xmlns:a16="http://schemas.microsoft.com/office/drawing/2014/main" xmlns="" val="980878109"/>
                    </a:ext>
                  </a:extLst>
                </a:gridCol>
                <a:gridCol w="966019">
                  <a:extLst>
                    <a:ext uri="{9D8B030D-6E8A-4147-A177-3AD203B41FA5}">
                      <a16:colId xmlns:a16="http://schemas.microsoft.com/office/drawing/2014/main" xmlns="" val="3270564625"/>
                    </a:ext>
                  </a:extLst>
                </a:gridCol>
                <a:gridCol w="958646">
                  <a:extLst>
                    <a:ext uri="{9D8B030D-6E8A-4147-A177-3AD203B41FA5}">
                      <a16:colId xmlns:a16="http://schemas.microsoft.com/office/drawing/2014/main" xmlns="" val="1131624479"/>
                    </a:ext>
                  </a:extLst>
                </a:gridCol>
                <a:gridCol w="951271">
                  <a:extLst>
                    <a:ext uri="{9D8B030D-6E8A-4147-A177-3AD203B41FA5}">
                      <a16:colId xmlns:a16="http://schemas.microsoft.com/office/drawing/2014/main" xmlns="" val="883585611"/>
                    </a:ext>
                  </a:extLst>
                </a:gridCol>
                <a:gridCol w="1025012">
                  <a:extLst>
                    <a:ext uri="{9D8B030D-6E8A-4147-A177-3AD203B41FA5}">
                      <a16:colId xmlns:a16="http://schemas.microsoft.com/office/drawing/2014/main" xmlns="" val="3131610123"/>
                    </a:ext>
                  </a:extLst>
                </a:gridCol>
                <a:gridCol w="833286">
                  <a:extLst>
                    <a:ext uri="{9D8B030D-6E8A-4147-A177-3AD203B41FA5}">
                      <a16:colId xmlns:a16="http://schemas.microsoft.com/office/drawing/2014/main" xmlns="" val="3106115796"/>
                    </a:ext>
                  </a:extLst>
                </a:gridCol>
              </a:tblGrid>
              <a:tr h="1356855">
                <a:tc>
                  <a:txBody>
                    <a:bodyPr/>
                    <a:lstStyle/>
                    <a:p>
                      <a:r>
                        <a:rPr kumimoji="1" lang="en-US" altLang="ja-JP" dirty="0"/>
                        <a:t>attribute</a:t>
                      </a:r>
                      <a:endParaRPr kumimoji="1" lang="ja-JP" altLang="en-US" dirty="0"/>
                    </a:p>
                  </a:txBody>
                  <a:tcPr/>
                </a:tc>
                <a:tc>
                  <a:txBody>
                    <a:bodyPr/>
                    <a:lstStyle/>
                    <a:p>
                      <a:r>
                        <a:rPr kumimoji="1" lang="en-US" altLang="ja-JP" sz="1600" dirty="0"/>
                        <a:t>admission support</a:t>
                      </a:r>
                    </a:p>
                    <a:p>
                      <a:endParaRPr kumimoji="1" lang="ja-JP" altLang="en-US" sz="1600" dirty="0"/>
                    </a:p>
                  </a:txBody>
                  <a:tcPr/>
                </a:tc>
                <a:tc>
                  <a:txBody>
                    <a:bodyPr/>
                    <a:lstStyle/>
                    <a:p>
                      <a:r>
                        <a:rPr kumimoji="1" lang="en-US" altLang="ja-JP" sz="1600" dirty="0"/>
                        <a:t>life consultation related</a:t>
                      </a:r>
                    </a:p>
                    <a:p>
                      <a:endParaRPr kumimoji="1" lang="ja-JP" altLang="en-US" sz="1600" dirty="0"/>
                    </a:p>
                  </a:txBody>
                  <a:tcPr/>
                </a:tc>
                <a:tc>
                  <a:txBody>
                    <a:bodyPr/>
                    <a:lstStyle/>
                    <a:p>
                      <a:r>
                        <a:rPr kumimoji="1" lang="en-US" altLang="ja-JP" sz="1600" dirty="0"/>
                        <a:t>operation management</a:t>
                      </a:r>
                      <a:endParaRPr kumimoji="1" lang="ja-JP" altLang="en-US" sz="1600" dirty="0"/>
                    </a:p>
                  </a:txBody>
                  <a:tcPr/>
                </a:tc>
                <a:tc>
                  <a:txBody>
                    <a:bodyPr/>
                    <a:lstStyle/>
                    <a:p>
                      <a:r>
                        <a:rPr kumimoji="1" lang="en-US" altLang="ja-JP" sz="1600" dirty="0"/>
                        <a:t>Making</a:t>
                      </a:r>
                    </a:p>
                    <a:p>
                      <a:r>
                        <a:rPr kumimoji="1" lang="en-US" altLang="ja-JP" sz="1600" dirty="0"/>
                        <a:t>care plan by     assessment</a:t>
                      </a:r>
                    </a:p>
                    <a:p>
                      <a:endParaRPr kumimoji="1" lang="ja-JP" altLang="en-US" sz="1600" dirty="0"/>
                    </a:p>
                  </a:txBody>
                  <a:tcPr/>
                </a:tc>
                <a:tc>
                  <a:txBody>
                    <a:bodyPr/>
                    <a:lstStyle/>
                    <a:p>
                      <a:r>
                        <a:rPr kumimoji="1" lang="en-US" altLang="ja-JP" sz="1600" dirty="0"/>
                        <a:t>welfare education </a:t>
                      </a:r>
                    </a:p>
                    <a:p>
                      <a:r>
                        <a:rPr kumimoji="1" lang="en-US" altLang="ja-JP" sz="1600" dirty="0"/>
                        <a:t>center related</a:t>
                      </a:r>
                    </a:p>
                    <a:p>
                      <a:endParaRPr kumimoji="1" lang="ja-JP" altLang="en-US" sz="1600" dirty="0"/>
                    </a:p>
                  </a:txBody>
                  <a:tcPr/>
                </a:tc>
                <a:tc>
                  <a:txBody>
                    <a:bodyPr/>
                    <a:lstStyle/>
                    <a:p>
                      <a:r>
                        <a:rPr kumimoji="1" lang="en-US" altLang="ja-JP" sz="1600" dirty="0"/>
                        <a:t>everyday life support</a:t>
                      </a:r>
                    </a:p>
                    <a:p>
                      <a:endParaRPr kumimoji="1" lang="ja-JP" altLang="en-US" sz="1600" dirty="0"/>
                    </a:p>
                  </a:txBody>
                  <a:tcPr/>
                </a:tc>
                <a:tc>
                  <a:txBody>
                    <a:bodyPr/>
                    <a:lstStyle/>
                    <a:p>
                      <a:r>
                        <a:rPr kumimoji="1" lang="en-US" altLang="ja-JP" sz="1600" dirty="0"/>
                        <a:t>coordination with</a:t>
                      </a:r>
                    </a:p>
                    <a:p>
                      <a:r>
                        <a:rPr kumimoji="1" lang="en-US" altLang="ja-JP" sz="1600" dirty="0"/>
                        <a:t>external organizations</a:t>
                      </a:r>
                    </a:p>
                    <a:p>
                      <a:endParaRPr kumimoji="1" lang="ja-JP" altLang="en-US" sz="1600" dirty="0"/>
                    </a:p>
                  </a:txBody>
                  <a:tcPr/>
                </a:tc>
                <a:tc>
                  <a:txBody>
                    <a:bodyPr/>
                    <a:lstStyle/>
                    <a:p>
                      <a:r>
                        <a:rPr kumimoji="1" lang="en-US" altLang="ja-JP" sz="1600" dirty="0"/>
                        <a:t>securing valuables</a:t>
                      </a:r>
                    </a:p>
                    <a:p>
                      <a:endParaRPr kumimoji="1" lang="ja-JP" altLang="en-US" sz="1600" dirty="0"/>
                    </a:p>
                  </a:txBody>
                  <a:tcPr/>
                </a:tc>
                <a:extLst>
                  <a:ext uri="{0D108BD9-81ED-4DB2-BD59-A6C34878D82A}">
                    <a16:rowId xmlns:a16="http://schemas.microsoft.com/office/drawing/2014/main" xmlns="" val="1787664355"/>
                  </a:ext>
                </a:extLst>
              </a:tr>
              <a:tr h="451304">
                <a:tc>
                  <a:txBody>
                    <a:bodyPr/>
                    <a:lstStyle/>
                    <a:p>
                      <a:r>
                        <a:rPr kumimoji="1" lang="en-US" altLang="ja-JP" sz="1600" dirty="0"/>
                        <a:t>Gender</a:t>
                      </a:r>
                      <a:endParaRPr kumimoji="1" lang="ja-JP" altLang="en-US" sz="1600"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3984770257"/>
                  </a:ext>
                </a:extLst>
              </a:tr>
              <a:tr h="339213">
                <a:tc>
                  <a:txBody>
                    <a:bodyPr/>
                    <a:lstStyle/>
                    <a:p>
                      <a:r>
                        <a:rPr kumimoji="1" lang="en-US" altLang="ja-JP" sz="1600" dirty="0"/>
                        <a:t>Aged</a:t>
                      </a:r>
                      <a:endParaRPr kumimoji="1" lang="ja-JP" altLang="en-US" sz="1600"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highlight>
                            <a:srgbClr val="FFFF00"/>
                          </a:highlight>
                        </a:rPr>
                        <a:t>P&lt;0.01</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1607584888"/>
                  </a:ext>
                </a:extLst>
              </a:tr>
              <a:tr h="1057951">
                <a:tc>
                  <a:txBody>
                    <a:bodyPr/>
                    <a:lstStyle/>
                    <a:p>
                      <a:r>
                        <a:rPr kumimoji="1" lang="en-US" altLang="ja-JP" sz="1600" dirty="0"/>
                        <a:t>Doubled as care managers or not</a:t>
                      </a:r>
                      <a:endParaRPr kumimoji="1" lang="ja-JP" altLang="en-US" sz="1600"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highlight>
                            <a:srgbClr val="FFFF00"/>
                          </a:highlight>
                        </a:rPr>
                        <a:t>P&lt;0.001</a:t>
                      </a:r>
                      <a:endParaRPr kumimoji="1" lang="ja-JP" altLang="en-US" dirty="0">
                        <a:highlight>
                          <a:srgbClr val="FFFF00"/>
                        </a:highlight>
                      </a:endParaRPr>
                    </a:p>
                  </a:txBody>
                  <a:tcPr/>
                </a:tc>
                <a:tc>
                  <a:txBody>
                    <a:bodyPr/>
                    <a:lstStyle/>
                    <a:p>
                      <a:r>
                        <a:rPr kumimoji="1" lang="en-US" altLang="ja-JP" dirty="0">
                          <a:highlight>
                            <a:srgbClr val="FFFF00"/>
                          </a:highlight>
                        </a:rPr>
                        <a:t>P&lt;0.001</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2374226397"/>
                  </a:ext>
                </a:extLst>
              </a:tr>
              <a:tr h="1494995">
                <a:tc>
                  <a:txBody>
                    <a:bodyPr/>
                    <a:lstStyle/>
                    <a:p>
                      <a:r>
                        <a:rPr kumimoji="1" lang="en-US" altLang="ja-JP" sz="1600" dirty="0"/>
                        <a:t>Years of experience as residential social worker</a:t>
                      </a:r>
                      <a:endParaRPr kumimoji="1" lang="ja-JP" altLang="en-US" sz="1600" dirty="0"/>
                    </a:p>
                  </a:txBody>
                  <a:tcPr/>
                </a:tc>
                <a:tc>
                  <a:txBody>
                    <a:bodyPr/>
                    <a:lstStyle/>
                    <a:p>
                      <a:r>
                        <a:rPr kumimoji="1" lang="en-US" altLang="ja-JP" dirty="0">
                          <a:highlight>
                            <a:srgbClr val="FFFF00"/>
                          </a:highlight>
                        </a:rPr>
                        <a:t>P&lt;0.05</a:t>
                      </a:r>
                      <a:endParaRPr kumimoji="1" lang="ja-JP" altLang="en-US" dirty="0">
                        <a:highlight>
                          <a:srgbClr val="FFFF00"/>
                        </a:highlight>
                      </a:endParaRPr>
                    </a:p>
                  </a:txBody>
                  <a:tcPr/>
                </a:tc>
                <a:tc>
                  <a:txBody>
                    <a:bodyPr/>
                    <a:lstStyle/>
                    <a:p>
                      <a:r>
                        <a:rPr kumimoji="1" lang="en-US" altLang="ja-JP" dirty="0">
                          <a:highlight>
                            <a:srgbClr val="FFFF00"/>
                          </a:highlight>
                        </a:rPr>
                        <a:t>P&lt;0.05</a:t>
                      </a:r>
                      <a:endParaRPr kumimoji="1" lang="ja-JP" altLang="en-US" dirty="0">
                        <a:highlight>
                          <a:srgbClr val="FFFF00"/>
                        </a:highlight>
                      </a:endParaRPr>
                    </a:p>
                  </a:txBody>
                  <a:tcPr/>
                </a:tc>
                <a:tc>
                  <a:txBody>
                    <a:bodyPr/>
                    <a:lstStyle/>
                    <a:p>
                      <a:r>
                        <a:rPr kumimoji="1" lang="en-US" altLang="ja-JP" dirty="0">
                          <a:highlight>
                            <a:srgbClr val="FFFF00"/>
                          </a:highlight>
                        </a:rPr>
                        <a:t>P&lt;0.05</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1443594771"/>
                  </a:ext>
                </a:extLst>
              </a:tr>
              <a:tr h="699073">
                <a:tc>
                  <a:txBody>
                    <a:bodyPr/>
                    <a:lstStyle/>
                    <a:p>
                      <a:r>
                        <a:rPr kumimoji="1" lang="en-US" altLang="ja-JP" sz="1600" dirty="0"/>
                        <a:t>Academic background </a:t>
                      </a:r>
                      <a:endParaRPr kumimoji="1" lang="ja-JP" altLang="en-US" sz="1600"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highlight>
                            <a:srgbClr val="FFFF00"/>
                          </a:highlight>
                        </a:rPr>
                        <a:t>P&lt;0.05</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913650207"/>
                  </a:ext>
                </a:extLst>
              </a:tr>
            </a:tbl>
          </a:graphicData>
        </a:graphic>
      </p:graphicFrame>
      <p:sp>
        <p:nvSpPr>
          <p:cNvPr id="3" name="テキスト ボックス 2"/>
          <p:cNvSpPr txBox="1"/>
          <p:nvPr/>
        </p:nvSpPr>
        <p:spPr>
          <a:xfrm>
            <a:off x="221225" y="169606"/>
            <a:ext cx="9077632" cy="523220"/>
          </a:xfrm>
          <a:prstGeom prst="rect">
            <a:avLst/>
          </a:prstGeom>
          <a:noFill/>
        </p:spPr>
        <p:txBody>
          <a:bodyPr wrap="square" rtlCol="0">
            <a:spAutoFit/>
          </a:bodyPr>
          <a:lstStyle/>
          <a:p>
            <a:r>
              <a:rPr kumimoji="1" lang="en-US" altLang="ja-JP" sz="2800" b="1" dirty="0">
                <a:solidFill>
                  <a:srgbClr val="FF0000"/>
                </a:solidFill>
              </a:rPr>
              <a:t>Table</a:t>
            </a:r>
            <a:r>
              <a:rPr kumimoji="1" lang="ja-JP" altLang="en-US" sz="2800" b="1" dirty="0">
                <a:solidFill>
                  <a:srgbClr val="FF0000"/>
                </a:solidFill>
              </a:rPr>
              <a:t>３</a:t>
            </a:r>
            <a:r>
              <a:rPr kumimoji="1" lang="en-US" altLang="ja-JP" sz="2800" b="1" dirty="0">
                <a:solidFill>
                  <a:srgbClr val="FF0000"/>
                </a:solidFill>
              </a:rPr>
              <a:t>  T-test of attributes by 8 factors (actual work scope)  </a:t>
            </a:r>
            <a:endParaRPr kumimoji="1" lang="ja-JP" altLang="en-US" sz="2800" b="1" dirty="0">
              <a:solidFill>
                <a:srgbClr val="FF0000"/>
              </a:solidFill>
            </a:endParaRPr>
          </a:p>
        </p:txBody>
      </p:sp>
    </p:spTree>
    <p:extLst>
      <p:ext uri="{BB962C8B-B14F-4D97-AF65-F5344CB8AC3E}">
        <p14:creationId xmlns:p14="http://schemas.microsoft.com/office/powerpoint/2010/main" val="2551858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194704302"/>
              </p:ext>
            </p:extLst>
          </p:nvPr>
        </p:nvGraphicFramePr>
        <p:xfrm>
          <a:off x="206477" y="907027"/>
          <a:ext cx="8782667" cy="5545392"/>
        </p:xfrm>
        <a:graphic>
          <a:graphicData uri="http://schemas.openxmlformats.org/drawingml/2006/table">
            <a:tbl>
              <a:tblPr firstRow="1" bandRow="1">
                <a:tableStyleId>{5C22544A-7EE6-4342-B048-85BDC9FD1C3A}</a:tableStyleId>
              </a:tblPr>
              <a:tblGrid>
                <a:gridCol w="1238865">
                  <a:extLst>
                    <a:ext uri="{9D8B030D-6E8A-4147-A177-3AD203B41FA5}">
                      <a16:colId xmlns:a16="http://schemas.microsoft.com/office/drawing/2014/main" xmlns="" val="217218680"/>
                    </a:ext>
                  </a:extLst>
                </a:gridCol>
                <a:gridCol w="936523">
                  <a:extLst>
                    <a:ext uri="{9D8B030D-6E8A-4147-A177-3AD203B41FA5}">
                      <a16:colId xmlns:a16="http://schemas.microsoft.com/office/drawing/2014/main" xmlns="" val="3388512282"/>
                    </a:ext>
                  </a:extLst>
                </a:gridCol>
                <a:gridCol w="892277">
                  <a:extLst>
                    <a:ext uri="{9D8B030D-6E8A-4147-A177-3AD203B41FA5}">
                      <a16:colId xmlns:a16="http://schemas.microsoft.com/office/drawing/2014/main" xmlns="" val="3625578925"/>
                    </a:ext>
                  </a:extLst>
                </a:gridCol>
                <a:gridCol w="980768">
                  <a:extLst>
                    <a:ext uri="{9D8B030D-6E8A-4147-A177-3AD203B41FA5}">
                      <a16:colId xmlns:a16="http://schemas.microsoft.com/office/drawing/2014/main" xmlns="" val="980878109"/>
                    </a:ext>
                  </a:extLst>
                </a:gridCol>
                <a:gridCol w="966019">
                  <a:extLst>
                    <a:ext uri="{9D8B030D-6E8A-4147-A177-3AD203B41FA5}">
                      <a16:colId xmlns:a16="http://schemas.microsoft.com/office/drawing/2014/main" xmlns="" val="3270564625"/>
                    </a:ext>
                  </a:extLst>
                </a:gridCol>
                <a:gridCol w="1047136">
                  <a:extLst>
                    <a:ext uri="{9D8B030D-6E8A-4147-A177-3AD203B41FA5}">
                      <a16:colId xmlns:a16="http://schemas.microsoft.com/office/drawing/2014/main" xmlns="" val="1131624479"/>
                    </a:ext>
                  </a:extLst>
                </a:gridCol>
                <a:gridCol w="766916">
                  <a:extLst>
                    <a:ext uri="{9D8B030D-6E8A-4147-A177-3AD203B41FA5}">
                      <a16:colId xmlns:a16="http://schemas.microsoft.com/office/drawing/2014/main" xmlns="" val="883585611"/>
                    </a:ext>
                  </a:extLst>
                </a:gridCol>
                <a:gridCol w="862780">
                  <a:extLst>
                    <a:ext uri="{9D8B030D-6E8A-4147-A177-3AD203B41FA5}">
                      <a16:colId xmlns:a16="http://schemas.microsoft.com/office/drawing/2014/main" xmlns="" val="3131610123"/>
                    </a:ext>
                  </a:extLst>
                </a:gridCol>
                <a:gridCol w="1091383">
                  <a:extLst>
                    <a:ext uri="{9D8B030D-6E8A-4147-A177-3AD203B41FA5}">
                      <a16:colId xmlns:a16="http://schemas.microsoft.com/office/drawing/2014/main" xmlns="" val="3106115796"/>
                    </a:ext>
                  </a:extLst>
                </a:gridCol>
              </a:tblGrid>
              <a:tr h="1354883">
                <a:tc>
                  <a:txBody>
                    <a:bodyPr/>
                    <a:lstStyle/>
                    <a:p>
                      <a:r>
                        <a:rPr kumimoji="1" lang="en-US" altLang="ja-JP" dirty="0"/>
                        <a:t>attribute</a:t>
                      </a:r>
                      <a:endParaRPr kumimoji="1" lang="ja-JP" altLang="en-US" dirty="0"/>
                    </a:p>
                  </a:txBody>
                  <a:tcPr/>
                </a:tc>
                <a:tc>
                  <a:txBody>
                    <a:bodyPr/>
                    <a:lstStyle/>
                    <a:p>
                      <a:r>
                        <a:rPr kumimoji="1" lang="en-US" altLang="ja-JP" sz="1600" dirty="0"/>
                        <a:t>operation management</a:t>
                      </a:r>
                    </a:p>
                    <a:p>
                      <a:endParaRPr kumimoji="1" lang="ja-JP" altLang="en-US" sz="1600" dirty="0"/>
                    </a:p>
                  </a:txBody>
                  <a:tcPr/>
                </a:tc>
                <a:tc>
                  <a:txBody>
                    <a:bodyPr/>
                    <a:lstStyle/>
                    <a:p>
                      <a:r>
                        <a:rPr kumimoji="1" lang="en-US" altLang="ja-JP" sz="1600" dirty="0"/>
                        <a:t>rights advocacy</a:t>
                      </a:r>
                    </a:p>
                    <a:p>
                      <a:endParaRPr kumimoji="1" lang="ja-JP" altLang="en-US" sz="1600" dirty="0"/>
                    </a:p>
                  </a:txBody>
                  <a:tcPr/>
                </a:tc>
                <a:tc>
                  <a:txBody>
                    <a:bodyPr/>
                    <a:lstStyle/>
                    <a:p>
                      <a:r>
                        <a:rPr kumimoji="1" lang="en-US" altLang="ja-JP" sz="1600" dirty="0"/>
                        <a:t>admission support</a:t>
                      </a:r>
                    </a:p>
                    <a:p>
                      <a:endParaRPr kumimoji="1" lang="ja-JP" altLang="en-US" sz="1600" dirty="0"/>
                    </a:p>
                  </a:txBody>
                  <a:tcPr/>
                </a:tc>
                <a:tc>
                  <a:txBody>
                    <a:bodyPr/>
                    <a:lstStyle/>
                    <a:p>
                      <a:r>
                        <a:rPr kumimoji="1" lang="en-US" altLang="ja-JP" sz="1600" dirty="0"/>
                        <a:t>care plan making   </a:t>
                      </a:r>
                    </a:p>
                    <a:p>
                      <a:endParaRPr kumimoji="1" lang="ja-JP" altLang="en-US" sz="1600" dirty="0"/>
                    </a:p>
                  </a:txBody>
                  <a:tcPr/>
                </a:tc>
                <a:tc>
                  <a:txBody>
                    <a:bodyPr/>
                    <a:lstStyle/>
                    <a:p>
                      <a:r>
                        <a:rPr kumimoji="1" lang="en-US" altLang="ja-JP" sz="1600" dirty="0"/>
                        <a:t>welfare education </a:t>
                      </a:r>
                    </a:p>
                    <a:p>
                      <a:r>
                        <a:rPr kumimoji="1" lang="en-US" altLang="ja-JP" sz="1600" dirty="0"/>
                        <a:t>center related</a:t>
                      </a:r>
                    </a:p>
                    <a:p>
                      <a:endParaRPr kumimoji="1" lang="ja-JP" altLang="en-US" sz="1600" dirty="0"/>
                    </a:p>
                  </a:txBody>
                  <a:tcPr/>
                </a:tc>
                <a:tc>
                  <a:txBody>
                    <a:bodyPr/>
                    <a:lstStyle/>
                    <a:p>
                      <a:r>
                        <a:rPr kumimoji="1" lang="en-US" altLang="ja-JP" sz="1600" dirty="0"/>
                        <a:t>everyday life support</a:t>
                      </a:r>
                    </a:p>
                    <a:p>
                      <a:endParaRPr kumimoji="1" lang="ja-JP" alt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t>assessment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tc>
                <a:tc>
                  <a:txBody>
                    <a:bodyPr/>
                    <a:lstStyle/>
                    <a:p>
                      <a:r>
                        <a:rPr kumimoji="1" lang="en-US" altLang="ja-JP" sz="1600" dirty="0"/>
                        <a:t>coordination with</a:t>
                      </a:r>
                    </a:p>
                    <a:p>
                      <a:r>
                        <a:rPr kumimoji="1" lang="en-US" altLang="ja-JP" sz="1600" dirty="0"/>
                        <a:t>external organizations</a:t>
                      </a:r>
                      <a:endParaRPr kumimoji="1" lang="ja-JP" altLang="en-US" sz="1600" dirty="0"/>
                    </a:p>
                  </a:txBody>
                  <a:tcPr/>
                </a:tc>
                <a:extLst>
                  <a:ext uri="{0D108BD9-81ED-4DB2-BD59-A6C34878D82A}">
                    <a16:rowId xmlns:a16="http://schemas.microsoft.com/office/drawing/2014/main" xmlns="" val="1787664355"/>
                  </a:ext>
                </a:extLst>
              </a:tr>
              <a:tr h="451304">
                <a:tc>
                  <a:txBody>
                    <a:bodyPr/>
                    <a:lstStyle/>
                    <a:p>
                      <a:r>
                        <a:rPr kumimoji="1" lang="en-US" altLang="ja-JP" sz="1600" dirty="0"/>
                        <a:t>Gender</a:t>
                      </a:r>
                      <a:endParaRPr kumimoji="1" lang="ja-JP" altLang="en-US" sz="1600"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3984770257"/>
                  </a:ext>
                </a:extLst>
              </a:tr>
              <a:tr h="339213">
                <a:tc>
                  <a:txBody>
                    <a:bodyPr/>
                    <a:lstStyle/>
                    <a:p>
                      <a:r>
                        <a:rPr kumimoji="1" lang="en-US" altLang="ja-JP" sz="1600" dirty="0"/>
                        <a:t>Aged</a:t>
                      </a:r>
                      <a:endParaRPr kumimoji="1" lang="ja-JP" altLang="en-US" sz="1600" dirty="0"/>
                    </a:p>
                  </a:txBody>
                  <a:tcPr/>
                </a:tc>
                <a:tc>
                  <a:txBody>
                    <a:bodyPr/>
                    <a:lstStyle/>
                    <a:p>
                      <a:r>
                        <a:rPr kumimoji="1" lang="en-US" altLang="ja-JP" dirty="0">
                          <a:highlight>
                            <a:srgbClr val="FFFF00"/>
                          </a:highlight>
                        </a:rPr>
                        <a:t>P&lt;0.05</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1607584888"/>
                  </a:ext>
                </a:extLst>
              </a:tr>
              <a:tr h="1057951">
                <a:tc>
                  <a:txBody>
                    <a:bodyPr/>
                    <a:lstStyle/>
                    <a:p>
                      <a:r>
                        <a:rPr kumimoji="1" lang="en-US" altLang="ja-JP" sz="1600" dirty="0"/>
                        <a:t>Doubled as care managers or not</a:t>
                      </a:r>
                      <a:endParaRPr kumimoji="1" lang="ja-JP" altLang="en-US" sz="1600"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highlight>
                            <a:srgbClr val="FFFF00"/>
                          </a:highlight>
                        </a:rPr>
                        <a:t>P&lt;0.001</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highlight>
                            <a:srgbClr val="FFFF00"/>
                          </a:highlight>
                        </a:rPr>
                        <a:t>P&lt;0.01</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2374226397"/>
                  </a:ext>
                </a:extLst>
              </a:tr>
              <a:tr h="1494995">
                <a:tc>
                  <a:txBody>
                    <a:bodyPr/>
                    <a:lstStyle/>
                    <a:p>
                      <a:r>
                        <a:rPr kumimoji="1" lang="en-US" altLang="ja-JP" sz="1600" dirty="0"/>
                        <a:t>Years of experience as residential social worker</a:t>
                      </a:r>
                      <a:endParaRPr kumimoji="1" lang="ja-JP" altLang="en-US" sz="1600" dirty="0"/>
                    </a:p>
                  </a:txBody>
                  <a:tcPr/>
                </a:tc>
                <a:tc>
                  <a:txBody>
                    <a:bodyPr/>
                    <a:lstStyle/>
                    <a:p>
                      <a:r>
                        <a:rPr kumimoji="1" lang="en-US" altLang="ja-JP" dirty="0">
                          <a:highlight>
                            <a:srgbClr val="FFFF00"/>
                          </a:highlight>
                        </a:rPr>
                        <a:t>P&lt;0.01</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highlight>
                            <a:srgbClr val="FFFF00"/>
                          </a:highlight>
                        </a:rPr>
                        <a:t>P&lt;0.01</a:t>
                      </a:r>
                      <a:endParaRPr kumimoji="1" lang="ja-JP" altLang="en-US" dirty="0">
                        <a:highlight>
                          <a:srgbClr val="FFFF00"/>
                        </a:highlight>
                      </a:endParaRPr>
                    </a:p>
                  </a:txBody>
                  <a:tcPr/>
                </a:tc>
                <a:tc>
                  <a:txBody>
                    <a:bodyPr/>
                    <a:lstStyle/>
                    <a:p>
                      <a:r>
                        <a:rPr kumimoji="1" lang="en-US" altLang="ja-JP" dirty="0">
                          <a:highlight>
                            <a:srgbClr val="FFFF00"/>
                          </a:highlight>
                        </a:rPr>
                        <a:t>P&lt;0.001</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1443594771"/>
                  </a:ext>
                </a:extLst>
              </a:tr>
              <a:tr h="752165">
                <a:tc>
                  <a:txBody>
                    <a:bodyPr/>
                    <a:lstStyle/>
                    <a:p>
                      <a:r>
                        <a:rPr kumimoji="1" lang="en-US" altLang="ja-JP" sz="1600" dirty="0"/>
                        <a:t>Academic background </a:t>
                      </a:r>
                      <a:endParaRPr kumimoji="1" lang="ja-JP" altLang="en-US" sz="1600" dirty="0"/>
                    </a:p>
                  </a:txBody>
                  <a:tcPr/>
                </a:tc>
                <a:tc>
                  <a:txBody>
                    <a:bodyPr/>
                    <a:lstStyle/>
                    <a:p>
                      <a:r>
                        <a:rPr kumimoji="1" lang="en-US" altLang="ja-JP" dirty="0"/>
                        <a:t>NS</a:t>
                      </a:r>
                      <a:endParaRPr kumimoji="1" lang="ja-JP" altLang="en-US" dirty="0"/>
                    </a:p>
                  </a:txBody>
                  <a:tcPr/>
                </a:tc>
                <a:tc>
                  <a:txBody>
                    <a:bodyPr/>
                    <a:lstStyle/>
                    <a:p>
                      <a:r>
                        <a:rPr kumimoji="1" lang="en-US" altLang="ja-JP" dirty="0"/>
                        <a:t>P&lt;0.05</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t>NS</a:t>
                      </a:r>
                      <a:endParaRPr kumimoji="1" lang="ja-JP" altLang="en-US" dirty="0"/>
                    </a:p>
                  </a:txBody>
                  <a:tcPr/>
                </a:tc>
                <a:tc>
                  <a:txBody>
                    <a:bodyPr/>
                    <a:lstStyle/>
                    <a:p>
                      <a:r>
                        <a:rPr kumimoji="1" lang="en-US" altLang="ja-JP" dirty="0">
                          <a:highlight>
                            <a:srgbClr val="FFFF00"/>
                          </a:highlight>
                        </a:rPr>
                        <a:t>P&lt;0.05</a:t>
                      </a:r>
                      <a:endParaRPr kumimoji="1" lang="ja-JP" altLang="en-US" dirty="0">
                        <a:highlight>
                          <a:srgbClr val="FFFF00"/>
                        </a:highlight>
                      </a:endParaRPr>
                    </a:p>
                  </a:txBody>
                  <a:tcPr/>
                </a:tc>
                <a:tc>
                  <a:txBody>
                    <a:bodyPr/>
                    <a:lstStyle/>
                    <a:p>
                      <a:r>
                        <a:rPr kumimoji="1" lang="en-US" altLang="ja-JP" dirty="0"/>
                        <a:t>NS</a:t>
                      </a:r>
                      <a:endParaRPr kumimoji="1" lang="ja-JP" altLang="en-US" dirty="0"/>
                    </a:p>
                  </a:txBody>
                  <a:tcPr/>
                </a:tc>
                <a:extLst>
                  <a:ext uri="{0D108BD9-81ED-4DB2-BD59-A6C34878D82A}">
                    <a16:rowId xmlns:a16="http://schemas.microsoft.com/office/drawing/2014/main" xmlns="" val="913650207"/>
                  </a:ext>
                </a:extLst>
              </a:tr>
            </a:tbl>
          </a:graphicData>
        </a:graphic>
      </p:graphicFrame>
      <p:sp>
        <p:nvSpPr>
          <p:cNvPr id="3" name="テキスト ボックス 2"/>
          <p:cNvSpPr txBox="1"/>
          <p:nvPr/>
        </p:nvSpPr>
        <p:spPr>
          <a:xfrm>
            <a:off x="280220" y="228600"/>
            <a:ext cx="9144000" cy="523220"/>
          </a:xfrm>
          <a:prstGeom prst="rect">
            <a:avLst/>
          </a:prstGeom>
          <a:noFill/>
        </p:spPr>
        <p:txBody>
          <a:bodyPr wrap="square" rtlCol="0">
            <a:spAutoFit/>
          </a:bodyPr>
          <a:lstStyle/>
          <a:p>
            <a:r>
              <a:rPr kumimoji="1" lang="en-US" altLang="ja-JP" sz="2800" b="1" dirty="0">
                <a:solidFill>
                  <a:srgbClr val="FF0000"/>
                </a:solidFill>
              </a:rPr>
              <a:t>Table </a:t>
            </a:r>
            <a:r>
              <a:rPr kumimoji="1" lang="ja-JP" altLang="en-US" sz="2800" b="1" dirty="0">
                <a:solidFill>
                  <a:srgbClr val="FF0000"/>
                </a:solidFill>
              </a:rPr>
              <a:t>４</a:t>
            </a:r>
            <a:r>
              <a:rPr kumimoji="1" lang="en-US" altLang="ja-JP" sz="2800" b="1" dirty="0">
                <a:solidFill>
                  <a:srgbClr val="FF0000"/>
                </a:solidFill>
              </a:rPr>
              <a:t> T-test of attributes by 8 factors (ideal work scope)  </a:t>
            </a:r>
            <a:endParaRPr kumimoji="1" lang="ja-JP" altLang="en-US" sz="2800" b="1" dirty="0">
              <a:solidFill>
                <a:srgbClr val="FF0000"/>
              </a:solidFill>
            </a:endParaRPr>
          </a:p>
        </p:txBody>
      </p:sp>
    </p:spTree>
    <p:extLst>
      <p:ext uri="{BB962C8B-B14F-4D97-AF65-F5344CB8AC3E}">
        <p14:creationId xmlns:p14="http://schemas.microsoft.com/office/powerpoint/2010/main" val="1900201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2280" y="76200"/>
            <a:ext cx="8229600" cy="1143000"/>
          </a:xfrm>
        </p:spPr>
        <p:txBody>
          <a:bodyPr/>
          <a:lstStyle/>
          <a:p>
            <a:r>
              <a:rPr kumimoji="1" lang="en-US" altLang="ja-JP" dirty="0"/>
              <a:t>	Results of t-tests</a:t>
            </a:r>
            <a:endParaRPr kumimoji="1" lang="ja-JP" altLang="en-US" dirty="0"/>
          </a:p>
        </p:txBody>
      </p:sp>
      <p:sp>
        <p:nvSpPr>
          <p:cNvPr id="3" name="コンテンツ プレースホルダー 2"/>
          <p:cNvSpPr>
            <a:spLocks noGrp="1"/>
          </p:cNvSpPr>
          <p:nvPr>
            <p:ph idx="1"/>
          </p:nvPr>
        </p:nvSpPr>
        <p:spPr>
          <a:xfrm>
            <a:off x="254000" y="1219200"/>
            <a:ext cx="8646160" cy="5638800"/>
          </a:xfrm>
        </p:spPr>
        <p:txBody>
          <a:bodyPr>
            <a:normAutofit fontScale="77500" lnSpcReduction="20000"/>
          </a:bodyPr>
          <a:lstStyle/>
          <a:p>
            <a:pPr marL="0" indent="0">
              <a:buNone/>
            </a:pPr>
            <a:r>
              <a:rPr lang="en-US" altLang="ja-JP" dirty="0"/>
              <a:t>(1)Gender was no significant relationship of 8 factors of both actual and ideal work.</a:t>
            </a:r>
          </a:p>
          <a:p>
            <a:pPr marL="0" indent="0">
              <a:buNone/>
            </a:pPr>
            <a:r>
              <a:rPr lang="en-US" altLang="ja-JP" dirty="0"/>
              <a:t>(2)As age increased, actual and ideal levels were high in “operation management”  </a:t>
            </a:r>
          </a:p>
          <a:p>
            <a:pPr marL="0" indent="0">
              <a:buNone/>
            </a:pPr>
            <a:r>
              <a:rPr lang="en-US" altLang="ja-JP" dirty="0"/>
              <a:t>(3)When the social workers doubled as care managers, actual and ideal levels were high in “care plan making” or “making care plan by assessment”, and the ideal level was high in “assessment”.  </a:t>
            </a:r>
          </a:p>
          <a:p>
            <a:pPr marL="0" indent="0">
              <a:buNone/>
            </a:pPr>
            <a:r>
              <a:rPr lang="en-US" altLang="ja-JP" dirty="0"/>
              <a:t>(4)As years worked as residential social workers, actual and ideal levels were high in “operation management” and “admission support” </a:t>
            </a:r>
          </a:p>
          <a:p>
            <a:pPr marL="0" indent="0">
              <a:buNone/>
            </a:pPr>
            <a:r>
              <a:rPr lang="en-US" altLang="ja-JP" dirty="0"/>
              <a:t>(5)As years worked as residential social workers. the ideal level was high in “care plan making”, and the ideal level was high in “assessment” </a:t>
            </a:r>
          </a:p>
          <a:p>
            <a:pPr marL="0" indent="0">
              <a:buNone/>
            </a:pPr>
            <a:r>
              <a:rPr lang="en-US" altLang="ja-JP" dirty="0"/>
              <a:t>(6)As academic grade is lower, actual level was high in “operation management”, and as academic grade is higher, the ideal level was high in “rights advocate” and “assessment” </a:t>
            </a:r>
          </a:p>
          <a:p>
            <a:endParaRPr kumimoji="1" lang="ja-JP" altLang="en-US" dirty="0"/>
          </a:p>
        </p:txBody>
      </p:sp>
    </p:spTree>
    <p:extLst>
      <p:ext uri="{BB962C8B-B14F-4D97-AF65-F5344CB8AC3E}">
        <p14:creationId xmlns:p14="http://schemas.microsoft.com/office/powerpoint/2010/main" val="1010368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8" y="0"/>
            <a:ext cx="8229600" cy="983974"/>
          </a:xfrm>
        </p:spPr>
        <p:txBody>
          <a:bodyPr/>
          <a:lstStyle/>
          <a:p>
            <a:r>
              <a:rPr kumimoji="1" lang="en-US" altLang="ja-JP" dirty="0"/>
              <a:t>Summary of this study</a:t>
            </a:r>
            <a:endParaRPr kumimoji="1" lang="ja-JP" altLang="en-US" dirty="0"/>
          </a:p>
        </p:txBody>
      </p:sp>
      <p:sp>
        <p:nvSpPr>
          <p:cNvPr id="3" name="コンテンツ プレースホルダー 2"/>
          <p:cNvSpPr>
            <a:spLocks noGrp="1"/>
          </p:cNvSpPr>
          <p:nvPr>
            <p:ph idx="1"/>
          </p:nvPr>
        </p:nvSpPr>
        <p:spPr>
          <a:xfrm>
            <a:off x="167266" y="1143000"/>
            <a:ext cx="8809463" cy="5910147"/>
          </a:xfrm>
        </p:spPr>
        <p:txBody>
          <a:bodyPr>
            <a:normAutofit fontScale="85000" lnSpcReduction="20000"/>
          </a:bodyPr>
          <a:lstStyle/>
          <a:p>
            <a:r>
              <a:rPr lang="en-US" altLang="ja-JP" dirty="0"/>
              <a:t>These findings revealed the ideal tasks for residential social workers were to support admission, design care plans based on assessments, provide support in daily life and protect residents’ rights, operation management, welfare education, and collaboration with other organizations, though in reality, the assessment tasks were unclear even when the social workers had been involved in making care plans, as was the protection of residents’ rights.</a:t>
            </a:r>
          </a:p>
          <a:p>
            <a:r>
              <a:rPr lang="en-US" altLang="ja-JP" dirty="0"/>
              <a:t>It clarifies that doubling as care manager facilitates the work in the social work area of tasks, since the assessments and making of care plans for residences are cited as their ideal tasks. And the more the facility required experience or age, the more the levels increased in operation management; it is necessary to investigate if this task requires experience or if young, capable, social workers can perform it. </a:t>
            </a:r>
          </a:p>
          <a:p>
            <a:endParaRPr kumimoji="1" lang="ja-JP" altLang="en-US" dirty="0"/>
          </a:p>
        </p:txBody>
      </p:sp>
    </p:spTree>
    <p:extLst>
      <p:ext uri="{BB962C8B-B14F-4D97-AF65-F5344CB8AC3E}">
        <p14:creationId xmlns:p14="http://schemas.microsoft.com/office/powerpoint/2010/main" val="2013665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3888" y="1917774"/>
            <a:ext cx="10526232" cy="1470025"/>
          </a:xfrm>
        </p:spPr>
        <p:txBody>
          <a:bodyPr/>
          <a:lstStyle/>
          <a:p>
            <a:r>
              <a:rPr lang="en-US" altLang="ja-JP" dirty="0"/>
              <a:t>    I'd like to finish by thanking you </a:t>
            </a:r>
            <a:br>
              <a:rPr lang="en-US" altLang="ja-JP" dirty="0"/>
            </a:br>
            <a:r>
              <a:rPr lang="en-US" altLang="ja-JP" dirty="0"/>
              <a:t>for listening.</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3183690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lgn="ctr"/>
            <a:r>
              <a:rPr kumimoji="1" lang="en-US" altLang="ja-JP" dirty="0"/>
              <a:t/>
            </a:r>
            <a:br>
              <a:rPr kumimoji="1" lang="en-US" altLang="ja-JP" dirty="0"/>
            </a:br>
            <a:r>
              <a:rPr kumimoji="1" lang="en-US" altLang="ja-JP" b="1" dirty="0"/>
              <a:t>Today’s</a:t>
            </a:r>
            <a:r>
              <a:rPr kumimoji="1" lang="ja-JP" altLang="en-US" b="1" dirty="0"/>
              <a:t> </a:t>
            </a:r>
            <a:r>
              <a:rPr kumimoji="1" lang="en-US" altLang="ja-JP" b="1" dirty="0"/>
              <a:t>stream of presentation</a:t>
            </a:r>
            <a:r>
              <a:rPr kumimoji="1" lang="en-US" altLang="ja-JP" dirty="0"/>
              <a:t/>
            </a:r>
            <a:br>
              <a:rPr kumimoji="1" lang="en-US" altLang="ja-JP" dirty="0"/>
            </a:b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en-US" altLang="ja-JP" dirty="0"/>
              <a:t>(1)Explain introduce Japanese situation of aging</a:t>
            </a:r>
          </a:p>
          <a:p>
            <a:pPr marL="0" indent="0">
              <a:buNone/>
            </a:pPr>
            <a:r>
              <a:rPr lang="en-US" altLang="ja-JP" dirty="0"/>
              <a:t>(2)Explain intensive care homes which are one services of long-term care insurance system</a:t>
            </a:r>
          </a:p>
          <a:p>
            <a:pPr marL="0" indent="0">
              <a:buNone/>
            </a:pPr>
            <a:endParaRPr lang="en-US" altLang="ja-JP" dirty="0"/>
          </a:p>
          <a:p>
            <a:pPr marL="0" indent="0">
              <a:buNone/>
            </a:pPr>
            <a:r>
              <a:rPr lang="en-US" altLang="ja-JP" dirty="0"/>
              <a:t>Main tame</a:t>
            </a:r>
          </a:p>
          <a:p>
            <a:pPr marL="0" indent="0">
              <a:buNone/>
            </a:pPr>
            <a:r>
              <a:rPr lang="en-US" altLang="ja-JP" dirty="0"/>
              <a:t>(3)The Ideal Working Situation for Residential Social Workers at Intensive Care Homes based on evidences clarified from our research focused to residential social workers. </a:t>
            </a:r>
            <a:endParaRPr kumimoji="1" lang="ja-JP" altLang="en-US" dirty="0"/>
          </a:p>
        </p:txBody>
      </p:sp>
    </p:spTree>
    <p:extLst>
      <p:ext uri="{BB962C8B-B14F-4D97-AF65-F5344CB8AC3E}">
        <p14:creationId xmlns:p14="http://schemas.microsoft.com/office/powerpoint/2010/main" val="30097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49" y="365126"/>
            <a:ext cx="8580243" cy="1325563"/>
          </a:xfrm>
        </p:spPr>
        <p:txBody>
          <a:bodyPr/>
          <a:lstStyle/>
          <a:p>
            <a:r>
              <a:rPr lang="en-US" altLang="ja-JP" b="1" dirty="0"/>
              <a:t>Today’s subject of my presentation </a:t>
            </a:r>
            <a:endParaRPr kumimoji="1" lang="ja-JP" altLang="en-US" b="1" dirty="0"/>
          </a:p>
        </p:txBody>
      </p:sp>
      <p:sp>
        <p:nvSpPr>
          <p:cNvPr id="3" name="コンテンツ プレースホルダー 2"/>
          <p:cNvSpPr>
            <a:spLocks noGrp="1"/>
          </p:cNvSpPr>
          <p:nvPr>
            <p:ph idx="1"/>
          </p:nvPr>
        </p:nvSpPr>
        <p:spPr/>
        <p:txBody>
          <a:bodyPr/>
          <a:lstStyle/>
          <a:p>
            <a:r>
              <a:rPr lang="en-US" altLang="ja-JP" dirty="0"/>
              <a:t>Although in Japan, intensive care homes have duty to employ residential social workers as professional staffs, their functions are vague and they are mocked as “Jacks of all trades.” </a:t>
            </a:r>
          </a:p>
          <a:p>
            <a:r>
              <a:rPr lang="en-US" altLang="ja-JP" dirty="0"/>
              <a:t> In my presentation, I try to clarify primary scope of work from the point of view of residential social workers themselves. </a:t>
            </a:r>
            <a:endParaRPr kumimoji="1" lang="ja-JP" altLang="en-US" dirty="0"/>
          </a:p>
        </p:txBody>
      </p:sp>
    </p:spTree>
    <p:extLst>
      <p:ext uri="{BB962C8B-B14F-4D97-AF65-F5344CB8AC3E}">
        <p14:creationId xmlns:p14="http://schemas.microsoft.com/office/powerpoint/2010/main" val="2327324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897" y="144782"/>
            <a:ext cx="8784975" cy="64087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1144475" y="292006"/>
            <a:ext cx="7651463" cy="523220"/>
          </a:xfrm>
          <a:prstGeom prst="rect">
            <a:avLst/>
          </a:prstGeom>
          <a:solidFill>
            <a:schemeClr val="bg1"/>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800" b="1" i="0" u="none" strike="noStrike" kern="0" cap="none" spc="0" normalizeH="0" baseline="0" noProof="0" dirty="0">
                <a:ln>
                  <a:noFill/>
                </a:ln>
                <a:solidFill>
                  <a:sysClr val="windowText" lastClr="000000"/>
                </a:solidFill>
                <a:effectLst/>
                <a:uLnTx/>
                <a:uFillTx/>
              </a:rPr>
              <a:t>Figure 1: Projection on the population in Japan</a:t>
            </a:r>
            <a:endParaRPr kumimoji="1" lang="ja-JP" altLang="en-US" sz="2800" b="1" i="0" u="none" strike="noStrike" kern="0" cap="none" spc="0" normalizeH="0" baseline="0" noProof="0" dirty="0">
              <a:ln>
                <a:noFill/>
              </a:ln>
              <a:solidFill>
                <a:sysClr val="windowText" lastClr="000000"/>
              </a:solidFill>
              <a:effectLst/>
              <a:uLnTx/>
              <a:uFillTx/>
            </a:endParaRPr>
          </a:p>
        </p:txBody>
      </p:sp>
      <p:sp>
        <p:nvSpPr>
          <p:cNvPr id="4" name="テキスト ボックス 3"/>
          <p:cNvSpPr txBox="1"/>
          <p:nvPr/>
        </p:nvSpPr>
        <p:spPr>
          <a:xfrm>
            <a:off x="2323724" y="953819"/>
            <a:ext cx="1728192" cy="307777"/>
          </a:xfrm>
          <a:prstGeom prst="rect">
            <a:avLst/>
          </a:prstGeom>
          <a:solidFill>
            <a:schemeClr val="accent5">
              <a:lumMod val="20000"/>
              <a:lumOff val="8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ysClr val="windowText" lastClr="000000"/>
                </a:solidFill>
                <a:effectLst/>
                <a:uLnTx/>
                <a:uFillTx/>
              </a:rPr>
              <a:t>     Census figures</a:t>
            </a:r>
            <a:endParaRPr kumimoji="1" lang="ja-JP" altLang="en-US" sz="1400" b="0" i="0" u="none" strike="noStrike" kern="0" cap="none" spc="0" normalizeH="0" baseline="0" noProof="0" dirty="0">
              <a:ln>
                <a:noFill/>
              </a:ln>
              <a:solidFill>
                <a:sysClr val="windowText" lastClr="000000"/>
              </a:solidFill>
              <a:effectLst/>
              <a:uLnTx/>
              <a:uFillTx/>
            </a:endParaRPr>
          </a:p>
        </p:txBody>
      </p:sp>
      <p:sp>
        <p:nvSpPr>
          <p:cNvPr id="5" name="テキスト ボックス 4"/>
          <p:cNvSpPr txBox="1"/>
          <p:nvPr/>
        </p:nvSpPr>
        <p:spPr>
          <a:xfrm>
            <a:off x="5275873" y="970855"/>
            <a:ext cx="2304256" cy="307777"/>
          </a:xfrm>
          <a:prstGeom prst="rect">
            <a:avLst/>
          </a:prstGeom>
          <a:solidFill>
            <a:schemeClr val="accent5">
              <a:lumMod val="20000"/>
              <a:lumOff val="8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ysClr val="windowText" lastClr="000000"/>
                </a:solidFill>
                <a:effectLst/>
                <a:uLnTx/>
                <a:uFillTx/>
              </a:rPr>
              <a:t>        Estimate as of  2012</a:t>
            </a:r>
            <a:endParaRPr kumimoji="1" lang="ja-JP" altLang="en-US" sz="1400" b="0" i="0" u="none" strike="noStrike" kern="0" cap="none" spc="0" normalizeH="0" baseline="0" noProof="0" dirty="0">
              <a:ln>
                <a:noFill/>
              </a:ln>
              <a:solidFill>
                <a:sysClr val="windowText" lastClr="000000"/>
              </a:solidFill>
              <a:effectLst/>
              <a:uLnTx/>
              <a:uFillTx/>
            </a:endParaRPr>
          </a:p>
        </p:txBody>
      </p:sp>
      <p:sp>
        <p:nvSpPr>
          <p:cNvPr id="6" name="テキスト ボックス 5"/>
          <p:cNvSpPr txBox="1"/>
          <p:nvPr/>
        </p:nvSpPr>
        <p:spPr>
          <a:xfrm>
            <a:off x="3057976" y="1812665"/>
            <a:ext cx="1224136" cy="338554"/>
          </a:xfrm>
          <a:prstGeom prst="rect">
            <a:avLst/>
          </a:prstGeom>
          <a:solidFill>
            <a:schemeClr val="accent2">
              <a:lumMod val="20000"/>
              <a:lumOff val="8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sysClr val="windowText" lastClr="000000"/>
                </a:solidFill>
                <a:effectLst/>
                <a:uLnTx/>
                <a:uFillTx/>
              </a:rPr>
              <a:t>75 </a:t>
            </a:r>
            <a:r>
              <a:rPr kumimoji="1" lang="ja-JP" altLang="en-US" sz="1600" b="0" i="0" u="none" strike="noStrike" kern="0" cap="none" spc="0" normalizeH="0" baseline="0" noProof="0" dirty="0">
                <a:ln>
                  <a:noFill/>
                </a:ln>
                <a:solidFill>
                  <a:sysClr val="windowText" lastClr="000000"/>
                </a:solidFill>
                <a:effectLst/>
                <a:uLnTx/>
                <a:uFillTx/>
              </a:rPr>
              <a:t>～</a:t>
            </a:r>
          </a:p>
        </p:txBody>
      </p:sp>
      <p:sp>
        <p:nvSpPr>
          <p:cNvPr id="8" name="テキスト ボックス 7"/>
          <p:cNvSpPr txBox="1"/>
          <p:nvPr/>
        </p:nvSpPr>
        <p:spPr>
          <a:xfrm>
            <a:off x="204897" y="839285"/>
            <a:ext cx="1420582" cy="584775"/>
          </a:xfrm>
          <a:prstGeom prst="rect">
            <a:avLst/>
          </a:prstGeom>
          <a:solidFill>
            <a:schemeClr val="bg1"/>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sysClr val="windowText" lastClr="000000"/>
                </a:solidFill>
                <a:effectLst/>
                <a:uLnTx/>
                <a:uFillTx/>
              </a:rPr>
              <a:t>Population</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ysClr val="windowText" lastClr="000000"/>
                </a:solidFill>
                <a:effectLst/>
                <a:uLnTx/>
                <a:uFillTx/>
              </a:rPr>
              <a:t>(ten thousand)</a:t>
            </a:r>
            <a:endParaRPr kumimoji="1" lang="ja-JP" altLang="en-US" sz="1600" b="0" i="0" u="none" strike="noStrike" kern="0" cap="none" spc="0" normalizeH="0" baseline="0" noProof="0" dirty="0">
              <a:ln>
                <a:noFill/>
              </a:ln>
              <a:solidFill>
                <a:sysClr val="windowText" lastClr="000000"/>
              </a:solidFill>
              <a:effectLst/>
              <a:uLnTx/>
              <a:uFillTx/>
            </a:endParaRPr>
          </a:p>
        </p:txBody>
      </p:sp>
      <p:sp>
        <p:nvSpPr>
          <p:cNvPr id="9" name="テキスト ボックス 8"/>
          <p:cNvSpPr txBox="1"/>
          <p:nvPr/>
        </p:nvSpPr>
        <p:spPr>
          <a:xfrm>
            <a:off x="6428001" y="1843443"/>
            <a:ext cx="1584176" cy="276999"/>
          </a:xfrm>
          <a:prstGeom prst="rect">
            <a:avLst/>
          </a:prstGeom>
          <a:solidFill>
            <a:srgbClr val="FFFF00"/>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Text" lastClr="000000"/>
                </a:solidFill>
                <a:effectLst/>
                <a:uLnTx/>
                <a:uFillTx/>
              </a:rPr>
              <a:t>% of persons 75 </a:t>
            </a:r>
            <a:r>
              <a:rPr kumimoji="1" lang="ja-JP" altLang="en-US" sz="1200" b="0" i="0" u="none" strike="noStrike" kern="0" cap="none" spc="0" normalizeH="0" baseline="0" noProof="0" dirty="0">
                <a:ln>
                  <a:noFill/>
                </a:ln>
                <a:solidFill>
                  <a:sysClr val="windowText" lastClr="000000"/>
                </a:solidFill>
                <a:effectLst/>
                <a:uLnTx/>
                <a:uFillTx/>
              </a:rPr>
              <a:t>～</a:t>
            </a:r>
          </a:p>
        </p:txBody>
      </p:sp>
      <p:sp>
        <p:nvSpPr>
          <p:cNvPr id="10" name="テキスト ボックス 9"/>
          <p:cNvSpPr txBox="1"/>
          <p:nvPr/>
        </p:nvSpPr>
        <p:spPr>
          <a:xfrm>
            <a:off x="6300192" y="1412776"/>
            <a:ext cx="1441420" cy="461665"/>
          </a:xfrm>
          <a:prstGeom prst="rect">
            <a:avLst/>
          </a:prstGeom>
          <a:solidFill>
            <a:schemeClr val="bg1"/>
          </a:solidFill>
          <a:ln>
            <a:solidFill>
              <a:schemeClr val="tx1"/>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ysClr val="windowText" lastClr="000000"/>
                </a:solidFill>
                <a:effectLst/>
                <a:uLnTx/>
                <a:uFillTx/>
              </a:rPr>
              <a:t>Max no of elderly</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sysClr val="windowText" lastClr="000000"/>
                </a:solidFill>
                <a:effectLst/>
                <a:uLnTx/>
                <a:uFillTx/>
              </a:rPr>
              <a:t>38.78 million (2042)</a:t>
            </a:r>
            <a:endParaRPr kumimoji="1" lang="ja-JP" altLang="en-US" sz="1200" b="0" i="0" u="none" strike="noStrike" kern="0" cap="none" spc="0" normalizeH="0" baseline="0" noProof="0" dirty="0">
              <a:ln>
                <a:noFill/>
              </a:ln>
              <a:solidFill>
                <a:sysClr val="windowText" lastClr="000000"/>
              </a:solidFill>
              <a:effectLst/>
              <a:uLnTx/>
              <a:uFillTx/>
            </a:endParaRPr>
          </a:p>
        </p:txBody>
      </p:sp>
      <p:sp>
        <p:nvSpPr>
          <p:cNvPr id="2" name="テキスト ボックス 1"/>
          <p:cNvSpPr txBox="1"/>
          <p:nvPr/>
        </p:nvSpPr>
        <p:spPr>
          <a:xfrm>
            <a:off x="2899788" y="2330715"/>
            <a:ext cx="1152128" cy="369332"/>
          </a:xfrm>
          <a:prstGeom prst="rect">
            <a:avLst/>
          </a:prstGeom>
          <a:solidFill>
            <a:srgbClr val="FFC000"/>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7" name="テキスト ボックス 6"/>
          <p:cNvSpPr txBox="1"/>
          <p:nvPr/>
        </p:nvSpPr>
        <p:spPr>
          <a:xfrm>
            <a:off x="3095836" y="3306924"/>
            <a:ext cx="1260140" cy="369332"/>
          </a:xfrm>
          <a:prstGeom prst="rect">
            <a:avLst/>
          </a:prstGeom>
          <a:solidFill>
            <a:schemeClr val="tx2">
              <a:lumMod val="60000"/>
              <a:lumOff val="4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11" name="テキスト ボックス 10"/>
          <p:cNvSpPr txBox="1"/>
          <p:nvPr/>
        </p:nvSpPr>
        <p:spPr>
          <a:xfrm>
            <a:off x="3057976" y="5373216"/>
            <a:ext cx="1260140" cy="369332"/>
          </a:xfrm>
          <a:prstGeom prst="rect">
            <a:avLst/>
          </a:prstGeom>
          <a:solidFill>
            <a:srgbClr val="92D050"/>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18" name="正方形/長方形 17"/>
          <p:cNvSpPr/>
          <p:nvPr/>
        </p:nvSpPr>
        <p:spPr>
          <a:xfrm>
            <a:off x="395536" y="6309320"/>
            <a:ext cx="7200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19" name="正方形/長方形 18"/>
          <p:cNvSpPr/>
          <p:nvPr/>
        </p:nvSpPr>
        <p:spPr>
          <a:xfrm>
            <a:off x="395536" y="6048294"/>
            <a:ext cx="8137305" cy="5677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17" name="テキスト ボックス 16"/>
          <p:cNvSpPr txBox="1"/>
          <p:nvPr/>
        </p:nvSpPr>
        <p:spPr>
          <a:xfrm>
            <a:off x="728110" y="6184161"/>
            <a:ext cx="799288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sysClr val="windowText" lastClr="000000"/>
                </a:solidFill>
                <a:effectLst/>
                <a:uLnTx/>
                <a:uFillTx/>
              </a:rPr>
              <a:t> </a:t>
            </a:r>
            <a:r>
              <a:rPr kumimoji="0" lang="en-US" altLang="ja-JP" sz="1600" b="0" i="0" u="none" strike="noStrike" kern="0" cap="none" spc="0" normalizeH="0" baseline="0" noProof="0" dirty="0">
                <a:ln>
                  <a:noFill/>
                </a:ln>
                <a:solidFill>
                  <a:sysClr val="windowText" lastClr="000000"/>
                </a:solidFill>
                <a:effectLst/>
                <a:uLnTx/>
                <a:uFillTx/>
              </a:rPr>
              <a:t>The Ministry of Internal Affairs and Communications Statistics Bureau as of March 1, 2013</a:t>
            </a:r>
            <a:endParaRPr kumimoji="1" lang="ja-JP" altLang="en-US" sz="1600" b="0" i="0" u="none" strike="noStrike" kern="0" cap="none" spc="0" normalizeH="0" baseline="0" noProof="0" dirty="0">
              <a:ln>
                <a:noFill/>
              </a:ln>
              <a:solidFill>
                <a:sysClr val="windowText" lastClr="000000"/>
              </a:solidFill>
              <a:effectLst/>
              <a:uLnTx/>
              <a:uFillTx/>
            </a:endParaRPr>
          </a:p>
        </p:txBody>
      </p:sp>
      <p:sp>
        <p:nvSpPr>
          <p:cNvPr id="20" name="テキスト ボックス 19"/>
          <p:cNvSpPr txBox="1"/>
          <p:nvPr/>
        </p:nvSpPr>
        <p:spPr>
          <a:xfrm>
            <a:off x="2977144" y="2334258"/>
            <a:ext cx="88357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sysClr val="windowText" lastClr="000000"/>
                </a:solidFill>
                <a:effectLst/>
                <a:uLnTx/>
                <a:uFillTx/>
              </a:rPr>
              <a:t>65</a:t>
            </a:r>
            <a:r>
              <a:rPr kumimoji="1" lang="ja-JP" altLang="en-US" sz="1800" b="0" i="0" u="none" strike="noStrike" kern="0" cap="none" spc="0" normalizeH="0" baseline="0" noProof="0" dirty="0">
                <a:ln>
                  <a:noFill/>
                </a:ln>
                <a:solidFill>
                  <a:sysClr val="windowText" lastClr="000000"/>
                </a:solidFill>
                <a:effectLst/>
                <a:uLnTx/>
                <a:uFillTx/>
              </a:rPr>
              <a:t>～</a:t>
            </a:r>
            <a:r>
              <a:rPr kumimoji="1" lang="en-US" altLang="ja-JP" sz="1800" b="0" i="0" u="none" strike="noStrike" kern="0" cap="none" spc="0" normalizeH="0" baseline="0" noProof="0" dirty="0">
                <a:ln>
                  <a:noFill/>
                </a:ln>
                <a:solidFill>
                  <a:sysClr val="windowText" lastClr="000000"/>
                </a:solidFill>
                <a:effectLst/>
                <a:uLnTx/>
                <a:uFillTx/>
              </a:rPr>
              <a:t>74</a:t>
            </a: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23" name="テキスト ボックス 22"/>
          <p:cNvSpPr txBox="1"/>
          <p:nvPr/>
        </p:nvSpPr>
        <p:spPr>
          <a:xfrm>
            <a:off x="3419733" y="5373216"/>
            <a:ext cx="76655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sysClr val="windowText" lastClr="000000"/>
                </a:solidFill>
                <a:effectLst/>
                <a:uLnTx/>
                <a:uFillTx/>
              </a:rPr>
              <a:t>0</a:t>
            </a:r>
            <a:r>
              <a:rPr kumimoji="1" lang="ja-JP" altLang="en-US" sz="1800" b="0" i="0" u="none" strike="noStrike" kern="0" cap="none" spc="0" normalizeH="0" baseline="0" noProof="0" dirty="0">
                <a:ln>
                  <a:noFill/>
                </a:ln>
                <a:solidFill>
                  <a:sysClr val="windowText" lastClr="000000"/>
                </a:solidFill>
                <a:effectLst/>
                <a:uLnTx/>
                <a:uFillTx/>
              </a:rPr>
              <a:t>～</a:t>
            </a:r>
            <a:r>
              <a:rPr kumimoji="1" lang="en-US" altLang="ja-JP" sz="1800" b="0" i="0" u="none" strike="noStrike" kern="0" cap="none" spc="0" normalizeH="0" baseline="0" noProof="0" dirty="0">
                <a:ln>
                  <a:noFill/>
                </a:ln>
                <a:solidFill>
                  <a:sysClr val="windowText" lastClr="000000"/>
                </a:solidFill>
                <a:effectLst/>
                <a:uLnTx/>
                <a:uFillTx/>
              </a:rPr>
              <a:t>14</a:t>
            </a: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24" name="テキスト ボックス 23"/>
          <p:cNvSpPr txBox="1"/>
          <p:nvPr/>
        </p:nvSpPr>
        <p:spPr>
          <a:xfrm>
            <a:off x="3283757" y="3306924"/>
            <a:ext cx="88357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sysClr val="windowText" lastClr="000000"/>
                </a:solidFill>
                <a:effectLst/>
                <a:uLnTx/>
                <a:uFillTx/>
              </a:rPr>
              <a:t>15</a:t>
            </a:r>
            <a:r>
              <a:rPr kumimoji="1" lang="ja-JP" altLang="en-US" sz="1800" b="0" i="0" u="none" strike="noStrike" kern="0" cap="none" spc="0" normalizeH="0" baseline="0" noProof="0" dirty="0">
                <a:ln>
                  <a:noFill/>
                </a:ln>
                <a:solidFill>
                  <a:sysClr val="windowText" lastClr="000000"/>
                </a:solidFill>
                <a:effectLst/>
                <a:uLnTx/>
                <a:uFillTx/>
              </a:rPr>
              <a:t>～</a:t>
            </a:r>
            <a:r>
              <a:rPr kumimoji="1" lang="en-US" altLang="ja-JP" sz="1800" b="0" i="0" u="none" strike="noStrike" kern="0" cap="none" spc="0" normalizeH="0" baseline="0" noProof="0" dirty="0">
                <a:ln>
                  <a:noFill/>
                </a:ln>
                <a:solidFill>
                  <a:sysClr val="windowText" lastClr="000000"/>
                </a:solidFill>
                <a:effectLst/>
                <a:uLnTx/>
                <a:uFillTx/>
              </a:rPr>
              <a:t>64</a:t>
            </a: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26" name="テキスト ボックス 25"/>
          <p:cNvSpPr txBox="1"/>
          <p:nvPr/>
        </p:nvSpPr>
        <p:spPr>
          <a:xfrm>
            <a:off x="6159123" y="3166168"/>
            <a:ext cx="1642325" cy="369332"/>
          </a:xfrm>
          <a:prstGeom prst="rect">
            <a:avLst/>
          </a:prstGeom>
          <a:solidFill>
            <a:srgbClr val="FFFF00"/>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25" name="テキスト ボックス 24"/>
          <p:cNvSpPr txBox="1"/>
          <p:nvPr/>
        </p:nvSpPr>
        <p:spPr>
          <a:xfrm>
            <a:off x="6117663" y="3227723"/>
            <a:ext cx="1725243"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ysClr val="windowText" lastClr="000000"/>
                </a:solidFill>
                <a:effectLst/>
                <a:uLnTx/>
                <a:uFillTx/>
              </a:rPr>
              <a:t>%</a:t>
            </a:r>
            <a:r>
              <a:rPr kumimoji="1" lang="ja-JP" altLang="en-US" sz="1400" b="0" i="0" u="none" strike="noStrike" kern="0" cap="none" spc="0" normalizeH="0" baseline="0" noProof="0" dirty="0">
                <a:ln>
                  <a:noFill/>
                </a:ln>
                <a:solidFill>
                  <a:sysClr val="windowText" lastClr="000000"/>
                </a:solidFill>
                <a:effectLst/>
                <a:uLnTx/>
                <a:uFillTx/>
              </a:rPr>
              <a:t>　</a:t>
            </a:r>
            <a:r>
              <a:rPr kumimoji="1" lang="en-US" altLang="ja-JP" sz="1400" b="0" i="0" u="none" strike="noStrike" kern="0" cap="none" spc="0" normalizeH="0" baseline="0" noProof="0" dirty="0">
                <a:ln>
                  <a:noFill/>
                </a:ln>
                <a:solidFill>
                  <a:sysClr val="windowText" lastClr="000000"/>
                </a:solidFill>
                <a:effectLst/>
                <a:uLnTx/>
                <a:uFillTx/>
              </a:rPr>
              <a:t>of persons 65~74</a:t>
            </a:r>
            <a:endParaRPr kumimoji="1" lang="ja-JP" alt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21341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117988" y="212377"/>
            <a:ext cx="9026012" cy="5722373"/>
          </a:xfrm>
          <a:prstGeom prst="rect">
            <a:avLst/>
          </a:prstGeom>
        </p:spPr>
      </p:pic>
    </p:spTree>
    <p:extLst>
      <p:ext uri="{BB962C8B-B14F-4D97-AF65-F5344CB8AC3E}">
        <p14:creationId xmlns:p14="http://schemas.microsoft.com/office/powerpoint/2010/main" val="783822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6368" y="274638"/>
            <a:ext cx="9077632" cy="1143000"/>
          </a:xfrm>
        </p:spPr>
        <p:txBody>
          <a:bodyPr>
            <a:normAutofit fontScale="90000"/>
          </a:bodyPr>
          <a:lstStyle/>
          <a:p>
            <a:r>
              <a:rPr lang="en-US" altLang="ja-JP" dirty="0"/>
              <a:t>number of the elderly in need of long-term care or support </a:t>
            </a:r>
            <a:endParaRPr kumimoji="1" lang="ja-JP" altLang="en-US" dirty="0"/>
          </a:p>
        </p:txBody>
      </p:sp>
      <p:sp>
        <p:nvSpPr>
          <p:cNvPr id="4" name="コンテンツ プレースホルダー 3"/>
          <p:cNvSpPr>
            <a:spLocks noGrp="1"/>
          </p:cNvSpPr>
          <p:nvPr>
            <p:ph idx="1"/>
          </p:nvPr>
        </p:nvSpPr>
        <p:spPr>
          <a:xfrm>
            <a:off x="501445" y="1600200"/>
            <a:ext cx="8509820" cy="4525963"/>
          </a:xfrm>
        </p:spPr>
        <p:txBody>
          <a:bodyPr>
            <a:normAutofit fontScale="85000" lnSpcReduction="20000"/>
          </a:bodyPr>
          <a:lstStyle/>
          <a:p>
            <a:pPr marL="0" indent="0">
              <a:buNone/>
            </a:pPr>
            <a:r>
              <a:rPr lang="en-US" altLang="ja-JP" dirty="0"/>
              <a:t>rapid increase in the number of the elderly in need of long-term care or support is inevitable. </a:t>
            </a:r>
          </a:p>
          <a:p>
            <a:pPr marL="0" indent="0">
              <a:buNone/>
            </a:pPr>
            <a:r>
              <a:rPr lang="en-US" altLang="ja-JP" dirty="0"/>
              <a:t> </a:t>
            </a:r>
          </a:p>
          <a:p>
            <a:pPr marL="0" indent="0">
              <a:buNone/>
            </a:pPr>
            <a:r>
              <a:rPr lang="en-US" altLang="ja-JP" dirty="0"/>
              <a:t>It is expected that by 2025 there will be 7.50 million elderlies in need of long-term care or support assistance, which is 1.7 times the current 4.47 million elderlies in need of long-term care or support. </a:t>
            </a:r>
          </a:p>
          <a:p>
            <a:pPr marL="0" indent="0">
              <a:buNone/>
            </a:pPr>
            <a:endParaRPr kumimoji="1" lang="en-US" altLang="ja-JP" dirty="0"/>
          </a:p>
          <a:p>
            <a:pPr marL="0" indent="0">
              <a:buNone/>
            </a:pPr>
            <a:endParaRPr kumimoji="1" lang="en-US" altLang="ja-JP" dirty="0"/>
          </a:p>
          <a:p>
            <a:pPr marL="0" indent="0">
              <a:buNone/>
            </a:pPr>
            <a:r>
              <a:rPr lang="en-US" altLang="ja-JP" dirty="0"/>
              <a:t>the long-term care insurance system was established in April 2000.</a:t>
            </a:r>
            <a:endParaRPr kumimoji="1" lang="ja-JP" altLang="en-US" dirty="0"/>
          </a:p>
        </p:txBody>
      </p:sp>
      <p:sp>
        <p:nvSpPr>
          <p:cNvPr id="5" name="矢印: 下 4"/>
          <p:cNvSpPr/>
          <p:nvPr/>
        </p:nvSpPr>
        <p:spPr>
          <a:xfrm>
            <a:off x="4120552" y="4269658"/>
            <a:ext cx="484632" cy="722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690493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7004" y="274638"/>
            <a:ext cx="8653494" cy="1143000"/>
          </a:xfrm>
        </p:spPr>
        <p:txBody>
          <a:bodyPr>
            <a:normAutofit fontScale="90000"/>
          </a:bodyPr>
          <a:lstStyle/>
          <a:p>
            <a:r>
              <a:rPr lang="en-US" altLang="ja-JP" dirty="0"/>
              <a:t>Financial resources for long-term care insurance </a:t>
            </a:r>
            <a:endParaRPr kumimoji="1" lang="ja-JP" altLang="en-US" dirty="0"/>
          </a:p>
        </p:txBody>
      </p:sp>
      <p:sp>
        <p:nvSpPr>
          <p:cNvPr id="3" name="コンテンツ プレースホルダー 2"/>
          <p:cNvSpPr>
            <a:spLocks noGrp="1"/>
          </p:cNvSpPr>
          <p:nvPr>
            <p:ph idx="1"/>
          </p:nvPr>
        </p:nvSpPr>
        <p:spPr>
          <a:xfrm>
            <a:off x="457200" y="1600200"/>
            <a:ext cx="8523298" cy="4964102"/>
          </a:xfrm>
        </p:spPr>
        <p:txBody>
          <a:bodyPr>
            <a:normAutofit fontScale="92500" lnSpcReduction="10000"/>
          </a:bodyPr>
          <a:lstStyle/>
          <a:p>
            <a:r>
              <a:rPr lang="en-US" altLang="ja-JP" dirty="0"/>
              <a:t>Financial resources for long-term care insurance are split into public funds (50%) and insurance premiums (50%). </a:t>
            </a:r>
          </a:p>
          <a:p>
            <a:r>
              <a:rPr lang="en-US" altLang="ja-JP" dirty="0"/>
              <a:t>The breakdown of public funds is 25% from central government and 12.5% each for prefectures and municipalities. </a:t>
            </a:r>
          </a:p>
          <a:p>
            <a:r>
              <a:rPr lang="en-US" altLang="ja-JP" dirty="0"/>
              <a:t>Premiums are split among the first and second insured persons who will bear 10% or 20 % for each service received.</a:t>
            </a:r>
            <a:r>
              <a:rPr lang="ja-JP" altLang="en-US" dirty="0"/>
              <a:t> </a:t>
            </a:r>
            <a:r>
              <a:rPr lang="en-US" altLang="ja-JP" dirty="0"/>
              <a:t>Two years ago, high income elderly who 20 % of service receivers ware needed to pay 20 % for each service received.  </a:t>
            </a:r>
            <a:endParaRPr kumimoji="1" lang="ja-JP" altLang="en-US" dirty="0"/>
          </a:p>
        </p:txBody>
      </p:sp>
    </p:spTree>
    <p:extLst>
      <p:ext uri="{BB962C8B-B14F-4D97-AF65-F5344CB8AC3E}">
        <p14:creationId xmlns:p14="http://schemas.microsoft.com/office/powerpoint/2010/main" val="3101533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611560" y="1700808"/>
          <a:ext cx="7680176" cy="3384376"/>
        </p:xfrm>
        <a:graphic>
          <a:graphicData uri="http://schemas.openxmlformats.org/drawingml/2006/table">
            <a:tbl>
              <a:tblPr firstRow="1" bandRow="1">
                <a:tableStyleId>{5940675A-B579-460E-94D1-54222C63F5DA}</a:tableStyleId>
              </a:tblPr>
              <a:tblGrid>
                <a:gridCol w="1920044">
                  <a:extLst>
                    <a:ext uri="{9D8B030D-6E8A-4147-A177-3AD203B41FA5}">
                      <a16:colId xmlns:a16="http://schemas.microsoft.com/office/drawing/2014/main" xmlns="" val="20000"/>
                    </a:ext>
                  </a:extLst>
                </a:gridCol>
                <a:gridCol w="1920044">
                  <a:extLst>
                    <a:ext uri="{9D8B030D-6E8A-4147-A177-3AD203B41FA5}">
                      <a16:colId xmlns:a16="http://schemas.microsoft.com/office/drawing/2014/main" xmlns="" val="20001"/>
                    </a:ext>
                  </a:extLst>
                </a:gridCol>
                <a:gridCol w="1920044">
                  <a:extLst>
                    <a:ext uri="{9D8B030D-6E8A-4147-A177-3AD203B41FA5}">
                      <a16:colId xmlns:a16="http://schemas.microsoft.com/office/drawing/2014/main" xmlns="" val="20002"/>
                    </a:ext>
                  </a:extLst>
                </a:gridCol>
                <a:gridCol w="1920044">
                  <a:extLst>
                    <a:ext uri="{9D8B030D-6E8A-4147-A177-3AD203B41FA5}">
                      <a16:colId xmlns:a16="http://schemas.microsoft.com/office/drawing/2014/main" xmlns="" val="20003"/>
                    </a:ext>
                  </a:extLst>
                </a:gridCol>
              </a:tblGrid>
              <a:tr h="846094">
                <a:tc>
                  <a:txBody>
                    <a:bodyPr/>
                    <a:lstStyle/>
                    <a:p>
                      <a:pPr algn="ctr"/>
                      <a:endParaRPr kumimoji="1" lang="ja-JP" altLang="en-US" sz="2400" dirty="0"/>
                    </a:p>
                  </a:txBody>
                  <a:tcPr>
                    <a:solidFill>
                      <a:srgbClr val="FFFF00"/>
                    </a:solidFill>
                  </a:tcPr>
                </a:tc>
                <a:tc>
                  <a:txBody>
                    <a:bodyPr/>
                    <a:lstStyle/>
                    <a:p>
                      <a:pPr algn="ctr"/>
                      <a:r>
                        <a:rPr kumimoji="1" lang="en-US" altLang="ja-JP" sz="2400" dirty="0"/>
                        <a:t>FY2000</a:t>
                      </a:r>
                      <a:endParaRPr kumimoji="1" lang="ja-JP" altLang="en-US" sz="2400" dirty="0"/>
                    </a:p>
                  </a:txBody>
                  <a:tcPr>
                    <a:solidFill>
                      <a:srgbClr val="FFFF00"/>
                    </a:solidFill>
                  </a:tcPr>
                </a:tc>
                <a:tc>
                  <a:txBody>
                    <a:bodyPr/>
                    <a:lstStyle/>
                    <a:p>
                      <a:pPr algn="ctr"/>
                      <a:r>
                        <a:rPr kumimoji="1" lang="en-US" altLang="ja-JP" sz="2400" dirty="0"/>
                        <a:t>FY2013</a:t>
                      </a:r>
                      <a:endParaRPr kumimoji="1" lang="ja-JP" altLang="en-US" sz="2400" dirty="0"/>
                    </a:p>
                  </a:txBody>
                  <a:tcPr>
                    <a:solidFill>
                      <a:srgbClr val="FFFF00"/>
                    </a:solidFill>
                  </a:tcPr>
                </a:tc>
                <a:tc>
                  <a:txBody>
                    <a:bodyPr/>
                    <a:lstStyle/>
                    <a:p>
                      <a:pPr algn="ctr"/>
                      <a:r>
                        <a:rPr kumimoji="1" lang="en-US" altLang="ja-JP" sz="2400" dirty="0"/>
                        <a:t>A rate</a:t>
                      </a:r>
                      <a:r>
                        <a:rPr kumimoji="1" lang="en-US" altLang="ja-JP" sz="2400" baseline="0" dirty="0"/>
                        <a:t> of increase</a:t>
                      </a:r>
                      <a:endParaRPr kumimoji="1" lang="ja-JP" altLang="en-US" sz="2400" dirty="0"/>
                    </a:p>
                  </a:txBody>
                  <a:tcPr>
                    <a:solidFill>
                      <a:srgbClr val="FFFF00"/>
                    </a:solidFill>
                  </a:tcPr>
                </a:tc>
                <a:extLst>
                  <a:ext uri="{0D108BD9-81ED-4DB2-BD59-A6C34878D82A}">
                    <a16:rowId xmlns:a16="http://schemas.microsoft.com/office/drawing/2014/main" xmlns="" val="10000"/>
                  </a:ext>
                </a:extLst>
              </a:tr>
              <a:tr h="846094">
                <a:tc>
                  <a:txBody>
                    <a:bodyPr/>
                    <a:lstStyle/>
                    <a:p>
                      <a:pPr algn="ctr"/>
                      <a:r>
                        <a:rPr kumimoji="1" lang="en-US" altLang="ja-JP" sz="2400" dirty="0"/>
                        <a:t>First insured persons</a:t>
                      </a:r>
                      <a:endParaRPr kumimoji="1" lang="ja-JP" altLang="en-US" sz="2400" dirty="0"/>
                    </a:p>
                  </a:txBody>
                  <a:tcPr>
                    <a:solidFill>
                      <a:srgbClr val="FFFF00"/>
                    </a:solidFill>
                  </a:tcPr>
                </a:tc>
                <a:tc>
                  <a:txBody>
                    <a:bodyPr/>
                    <a:lstStyle/>
                    <a:p>
                      <a:pPr algn="ctr"/>
                      <a:r>
                        <a:rPr kumimoji="1" lang="en-US" altLang="ja-JP" sz="3600" dirty="0"/>
                        <a:t>2,165</a:t>
                      </a:r>
                      <a:endParaRPr kumimoji="1" lang="ja-JP" altLang="en-US" sz="3600" dirty="0"/>
                    </a:p>
                  </a:txBody>
                  <a:tcPr/>
                </a:tc>
                <a:tc>
                  <a:txBody>
                    <a:bodyPr/>
                    <a:lstStyle/>
                    <a:p>
                      <a:pPr algn="ctr"/>
                      <a:r>
                        <a:rPr kumimoji="1" lang="en-US" altLang="ja-JP" sz="3600" dirty="0"/>
                        <a:t>3,103</a:t>
                      </a:r>
                      <a:endParaRPr kumimoji="1" lang="ja-JP" altLang="en-US" sz="3600" dirty="0"/>
                    </a:p>
                  </a:txBody>
                  <a:tcPr/>
                </a:tc>
                <a:tc>
                  <a:txBody>
                    <a:bodyPr/>
                    <a:lstStyle/>
                    <a:p>
                      <a:pPr algn="ctr"/>
                      <a:r>
                        <a:rPr kumimoji="1" lang="en-US" altLang="ja-JP" sz="3600" dirty="0"/>
                        <a:t>1.43</a:t>
                      </a:r>
                      <a:endParaRPr kumimoji="1" lang="ja-JP" altLang="en-US" sz="3600" dirty="0"/>
                    </a:p>
                  </a:txBody>
                  <a:tcPr/>
                </a:tc>
                <a:extLst>
                  <a:ext uri="{0D108BD9-81ED-4DB2-BD59-A6C34878D82A}">
                    <a16:rowId xmlns:a16="http://schemas.microsoft.com/office/drawing/2014/main" xmlns="" val="10001"/>
                  </a:ext>
                </a:extLst>
              </a:tr>
              <a:tr h="846094">
                <a:tc>
                  <a:txBody>
                    <a:bodyPr/>
                    <a:lstStyle/>
                    <a:p>
                      <a:pPr algn="ctr"/>
                      <a:r>
                        <a:rPr kumimoji="1" lang="en-US" altLang="ja-JP" sz="2400" dirty="0"/>
                        <a:t>Accredited persons</a:t>
                      </a:r>
                      <a:endParaRPr kumimoji="1" lang="ja-JP" altLang="en-US" sz="2400" dirty="0"/>
                    </a:p>
                  </a:txBody>
                  <a:tcPr>
                    <a:solidFill>
                      <a:srgbClr val="FFFF00"/>
                    </a:solidFill>
                  </a:tcPr>
                </a:tc>
                <a:tc>
                  <a:txBody>
                    <a:bodyPr/>
                    <a:lstStyle/>
                    <a:p>
                      <a:pPr algn="ctr"/>
                      <a:r>
                        <a:rPr kumimoji="1" lang="en-US" altLang="ja-JP" sz="3600" dirty="0"/>
                        <a:t>218</a:t>
                      </a:r>
                      <a:endParaRPr kumimoji="1" lang="ja-JP" altLang="en-US" sz="3600" dirty="0"/>
                    </a:p>
                  </a:txBody>
                  <a:tcPr/>
                </a:tc>
                <a:tc>
                  <a:txBody>
                    <a:bodyPr/>
                    <a:lstStyle/>
                    <a:p>
                      <a:pPr algn="ctr"/>
                      <a:r>
                        <a:rPr kumimoji="1" lang="en-US" altLang="ja-JP" sz="3600" dirty="0"/>
                        <a:t>564</a:t>
                      </a:r>
                      <a:endParaRPr kumimoji="1" lang="ja-JP" altLang="en-US" sz="3600" dirty="0"/>
                    </a:p>
                  </a:txBody>
                  <a:tcPr/>
                </a:tc>
                <a:tc>
                  <a:txBody>
                    <a:bodyPr/>
                    <a:lstStyle/>
                    <a:p>
                      <a:pPr algn="ctr"/>
                      <a:r>
                        <a:rPr kumimoji="1" lang="en-US" altLang="ja-JP" sz="3600" dirty="0"/>
                        <a:t>2.59</a:t>
                      </a:r>
                      <a:endParaRPr kumimoji="1" lang="ja-JP" altLang="en-US" sz="3600" dirty="0"/>
                    </a:p>
                  </a:txBody>
                  <a:tcPr/>
                </a:tc>
                <a:extLst>
                  <a:ext uri="{0D108BD9-81ED-4DB2-BD59-A6C34878D82A}">
                    <a16:rowId xmlns:a16="http://schemas.microsoft.com/office/drawing/2014/main" xmlns="" val="10002"/>
                  </a:ext>
                </a:extLst>
              </a:tr>
              <a:tr h="846094">
                <a:tc>
                  <a:txBody>
                    <a:bodyPr/>
                    <a:lstStyle/>
                    <a:p>
                      <a:pPr algn="ctr"/>
                      <a:r>
                        <a:rPr kumimoji="1" lang="en-US" altLang="ja-JP" sz="2400" dirty="0"/>
                        <a:t>Service users</a:t>
                      </a:r>
                      <a:endParaRPr kumimoji="1" lang="ja-JP" altLang="en-US" sz="2400" dirty="0"/>
                    </a:p>
                  </a:txBody>
                  <a:tcPr>
                    <a:solidFill>
                      <a:srgbClr val="FFFF00"/>
                    </a:solidFill>
                  </a:tcPr>
                </a:tc>
                <a:tc>
                  <a:txBody>
                    <a:bodyPr/>
                    <a:lstStyle/>
                    <a:p>
                      <a:pPr algn="ctr"/>
                      <a:r>
                        <a:rPr kumimoji="1" lang="en-US" altLang="ja-JP" sz="3600" dirty="0"/>
                        <a:t>149</a:t>
                      </a:r>
                      <a:endParaRPr kumimoji="1" lang="ja-JP" altLang="en-US" sz="3600" dirty="0"/>
                    </a:p>
                  </a:txBody>
                  <a:tcPr/>
                </a:tc>
                <a:tc>
                  <a:txBody>
                    <a:bodyPr/>
                    <a:lstStyle/>
                    <a:p>
                      <a:pPr algn="ctr"/>
                      <a:r>
                        <a:rPr kumimoji="1" lang="en-US" altLang="ja-JP" sz="3600" dirty="0"/>
                        <a:t>471</a:t>
                      </a:r>
                      <a:endParaRPr kumimoji="1" lang="ja-JP" altLang="en-US" sz="3600" dirty="0"/>
                    </a:p>
                  </a:txBody>
                  <a:tcPr/>
                </a:tc>
                <a:tc>
                  <a:txBody>
                    <a:bodyPr/>
                    <a:lstStyle/>
                    <a:p>
                      <a:pPr algn="ctr"/>
                      <a:r>
                        <a:rPr kumimoji="1" lang="en-US" altLang="ja-JP" sz="3600" dirty="0"/>
                        <a:t>3.16</a:t>
                      </a:r>
                      <a:endParaRPr kumimoji="1" lang="ja-JP" altLang="en-US" sz="3600" dirty="0"/>
                    </a:p>
                  </a:txBody>
                  <a:tcPr/>
                </a:tc>
                <a:extLst>
                  <a:ext uri="{0D108BD9-81ED-4DB2-BD59-A6C34878D82A}">
                    <a16:rowId xmlns:a16="http://schemas.microsoft.com/office/drawing/2014/main" xmlns="" val="10003"/>
                  </a:ext>
                </a:extLst>
              </a:tr>
            </a:tbl>
          </a:graphicData>
        </a:graphic>
      </p:graphicFrame>
      <p:sp>
        <p:nvSpPr>
          <p:cNvPr id="4" name="テキスト ボックス 3"/>
          <p:cNvSpPr txBox="1"/>
          <p:nvPr/>
        </p:nvSpPr>
        <p:spPr>
          <a:xfrm>
            <a:off x="179512" y="260648"/>
            <a:ext cx="8964488"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1" i="0" u="none" strike="noStrike" kern="0" cap="none" spc="0" normalizeH="0" baseline="0" noProof="0" dirty="0">
                <a:ln>
                  <a:noFill/>
                </a:ln>
                <a:solidFill>
                  <a:sysClr val="windowText" lastClr="000000"/>
                </a:solidFill>
                <a:effectLst/>
                <a:uLnTx/>
                <a:uFillTx/>
              </a:rPr>
              <a:t>Table 3: Changes in the number of first insured persons, accredited persons and service users (a comparison between FY2000 and FY2013)</a:t>
            </a:r>
            <a:endParaRPr kumimoji="1" lang="ja-JP" altLang="en-US" sz="2400" b="1" i="0" u="none" strike="noStrike" kern="0" cap="none" spc="0" normalizeH="0" baseline="0" noProof="0" dirty="0">
              <a:ln>
                <a:noFill/>
              </a:ln>
              <a:solidFill>
                <a:sysClr val="windowText" lastClr="000000"/>
              </a:solidFill>
              <a:effectLst/>
              <a:uLnTx/>
              <a:uFillTx/>
            </a:endParaRPr>
          </a:p>
        </p:txBody>
      </p:sp>
      <p:sp>
        <p:nvSpPr>
          <p:cNvPr id="5" name="テキスト ボックス 4"/>
          <p:cNvSpPr txBox="1"/>
          <p:nvPr/>
        </p:nvSpPr>
        <p:spPr>
          <a:xfrm>
            <a:off x="6444208" y="5229200"/>
            <a:ext cx="234647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800" b="0" i="0" u="none" strike="noStrike" kern="0" cap="none" spc="0" normalizeH="0" baseline="0" noProof="0" dirty="0">
                <a:ln>
                  <a:noFill/>
                </a:ln>
                <a:solidFill>
                  <a:sysClr val="windowText" lastClr="000000"/>
                </a:solidFill>
                <a:effectLst/>
                <a:uLnTx/>
                <a:uFillTx/>
              </a:rPr>
              <a:t>(ten thousand)</a:t>
            </a:r>
            <a:endParaRPr kumimoji="1" lang="ja-JP" altLang="en-US" sz="2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0536525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intensive care homes </a:t>
            </a:r>
            <a:br>
              <a:rPr lang="en-US" altLang="ja-JP" dirty="0"/>
            </a:br>
            <a:r>
              <a:rPr lang="en-US" altLang="ja-JP" dirty="0"/>
              <a:t>covered by long-term care insurance  </a:t>
            </a:r>
            <a:r>
              <a:rPr lang="ja-JP" altLang="en-US" dirty="0"/>
              <a:t>　</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a:t>The long-term care insurance system in Japan covers 21 at-home medical/nursing care services and three types of long-term care facilities for the elderly. </a:t>
            </a:r>
          </a:p>
          <a:p>
            <a:r>
              <a:rPr lang="en-US" altLang="ja-JP" dirty="0"/>
              <a:t>They are (1)“include intensive care homes ”, (2)“health institutes for long-term care of the elderly” and (3)“long-term health care facilities”.</a:t>
            </a:r>
          </a:p>
          <a:p>
            <a:r>
              <a:rPr lang="en-US" altLang="ja-JP" dirty="0"/>
              <a:t>intensive care homes are known as a special nursing homes for the elderly, provide services to persons who require constant long-term care, but cannot be cared for at home.</a:t>
            </a:r>
          </a:p>
          <a:p>
            <a:r>
              <a:rPr lang="en-US" altLang="ja-JP" dirty="0"/>
              <a:t> </a:t>
            </a:r>
            <a:endParaRPr kumimoji="1" lang="ja-JP" altLang="en-US" dirty="0"/>
          </a:p>
        </p:txBody>
      </p:sp>
    </p:spTree>
    <p:extLst>
      <p:ext uri="{BB962C8B-B14F-4D97-AF65-F5344CB8AC3E}">
        <p14:creationId xmlns:p14="http://schemas.microsoft.com/office/powerpoint/2010/main" val="2237442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Situation of intensive care homes </a:t>
            </a:r>
            <a:endParaRPr kumimoji="1" lang="ja-JP" altLang="en-US" dirty="0"/>
          </a:p>
        </p:txBody>
      </p:sp>
      <p:sp>
        <p:nvSpPr>
          <p:cNvPr id="3" name="コンテンツ プレースホルダー 2"/>
          <p:cNvSpPr>
            <a:spLocks noGrp="1"/>
          </p:cNvSpPr>
          <p:nvPr>
            <p:ph idx="1"/>
          </p:nvPr>
        </p:nvSpPr>
        <p:spPr>
          <a:xfrm>
            <a:off x="367748" y="1417638"/>
            <a:ext cx="8686800" cy="5257800"/>
          </a:xfrm>
        </p:spPr>
        <p:txBody>
          <a:bodyPr>
            <a:normAutofit fontScale="85000" lnSpcReduction="10000"/>
          </a:bodyPr>
          <a:lstStyle/>
          <a:p>
            <a:r>
              <a:rPr lang="en-US" altLang="ja-JP" dirty="0"/>
              <a:t>The most commonly used facilities are the intensive care homes and todays I focused on intensive care homes at my presentation. </a:t>
            </a:r>
          </a:p>
          <a:p>
            <a:r>
              <a:rPr lang="en-US" altLang="ja-JP" dirty="0"/>
              <a:t>There are 8,000 such homes accommodating 50,000 residents, of which nearly 80% have dementia and 70% require intensive nursing care level, and supporting those who cannot live independently at home.</a:t>
            </a:r>
          </a:p>
          <a:p>
            <a:r>
              <a:rPr lang="en-US" altLang="ja-JP" dirty="0"/>
              <a:t> Last year we changed to limit the admission eligibility from five stages of those requiring long-term care to upper 3 stages of those requiring long-term care.</a:t>
            </a:r>
          </a:p>
          <a:p>
            <a:r>
              <a:rPr lang="en-US" altLang="ja-JP" dirty="0"/>
              <a:t>Intensive care home employees include care workers, nurses, residential social workers and et.al as professional staffs. </a:t>
            </a:r>
            <a:endParaRPr kumimoji="1" lang="ja-JP" altLang="en-US" dirty="0"/>
          </a:p>
        </p:txBody>
      </p:sp>
    </p:spTree>
    <p:extLst>
      <p:ext uri="{BB962C8B-B14F-4D97-AF65-F5344CB8AC3E}">
        <p14:creationId xmlns:p14="http://schemas.microsoft.com/office/powerpoint/2010/main" val="1445018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971600" y="1011912"/>
          <a:ext cx="7056784" cy="5673990"/>
        </p:xfrm>
        <a:graphic>
          <a:graphicData uri="http://schemas.openxmlformats.org/drawingml/2006/table">
            <a:tbl>
              <a:tblPr firstRow="1" bandRow="1">
                <a:tableStyleId>{5940675A-B579-460E-94D1-54222C63F5DA}</a:tableStyleId>
              </a:tblPr>
              <a:tblGrid>
                <a:gridCol w="2277626">
                  <a:extLst>
                    <a:ext uri="{9D8B030D-6E8A-4147-A177-3AD203B41FA5}">
                      <a16:colId xmlns:a16="http://schemas.microsoft.com/office/drawing/2014/main" xmlns="" val="20000"/>
                    </a:ext>
                  </a:extLst>
                </a:gridCol>
                <a:gridCol w="2277626">
                  <a:extLst>
                    <a:ext uri="{9D8B030D-6E8A-4147-A177-3AD203B41FA5}">
                      <a16:colId xmlns:a16="http://schemas.microsoft.com/office/drawing/2014/main" xmlns="" val="20001"/>
                    </a:ext>
                  </a:extLst>
                </a:gridCol>
                <a:gridCol w="2501532">
                  <a:extLst>
                    <a:ext uri="{9D8B030D-6E8A-4147-A177-3AD203B41FA5}">
                      <a16:colId xmlns:a16="http://schemas.microsoft.com/office/drawing/2014/main" xmlns="" val="20002"/>
                    </a:ext>
                  </a:extLst>
                </a:gridCol>
              </a:tblGrid>
              <a:tr h="323402">
                <a:tc>
                  <a:txBody>
                    <a:bodyPr/>
                    <a:lstStyle/>
                    <a:p>
                      <a:pPr algn="ctr"/>
                      <a:endParaRPr kumimoji="1" lang="ja-JP" altLang="en-US" sz="1400" b="1" dirty="0"/>
                    </a:p>
                  </a:txBody>
                  <a:tcPr>
                    <a:solidFill>
                      <a:srgbClr val="FFFF00"/>
                    </a:solidFill>
                  </a:tcPr>
                </a:tc>
                <a:tc>
                  <a:txBody>
                    <a:bodyPr/>
                    <a:lstStyle/>
                    <a:p>
                      <a:pPr algn="ctr"/>
                      <a:r>
                        <a:rPr kumimoji="1" lang="en-US" altLang="ja-JP" sz="1400" b="1" dirty="0"/>
                        <a:t>total expense </a:t>
                      </a:r>
                    </a:p>
                    <a:p>
                      <a:pPr algn="ctr"/>
                      <a:r>
                        <a:rPr kumimoji="1" lang="en-US" altLang="ja-JP" sz="1400" b="1" dirty="0"/>
                        <a:t>(trillion)</a:t>
                      </a:r>
                      <a:endParaRPr kumimoji="1" lang="ja-JP" altLang="en-US" sz="1400" b="1" dirty="0"/>
                    </a:p>
                  </a:txBody>
                  <a:tcPr>
                    <a:solidFill>
                      <a:srgbClr val="FFFF00"/>
                    </a:solidFill>
                  </a:tcPr>
                </a:tc>
                <a:tc>
                  <a:txBody>
                    <a:bodyPr/>
                    <a:lstStyle/>
                    <a:p>
                      <a:pPr algn="ctr"/>
                      <a:r>
                        <a:rPr kumimoji="1" lang="en-US" altLang="ja-JP" sz="1400" b="1" dirty="0"/>
                        <a:t>Premiums per 1 month  for first insured persons   (JPY )</a:t>
                      </a:r>
                      <a:endParaRPr kumimoji="1" lang="ja-JP" altLang="en-US" sz="1400" b="1" dirty="0"/>
                    </a:p>
                  </a:txBody>
                  <a:tcPr>
                    <a:solidFill>
                      <a:srgbClr val="FFFF00"/>
                    </a:solidFill>
                  </a:tcPr>
                </a:tc>
                <a:extLst>
                  <a:ext uri="{0D108BD9-81ED-4DB2-BD59-A6C34878D82A}">
                    <a16:rowId xmlns:a16="http://schemas.microsoft.com/office/drawing/2014/main" xmlns="" val="10000"/>
                  </a:ext>
                </a:extLst>
              </a:tr>
              <a:tr h="323402">
                <a:tc>
                  <a:txBody>
                    <a:bodyPr/>
                    <a:lstStyle/>
                    <a:p>
                      <a:pPr algn="ctr"/>
                      <a:r>
                        <a:rPr kumimoji="1" lang="en-US" altLang="ja-JP" sz="1400" dirty="0"/>
                        <a:t>FY2000</a:t>
                      </a:r>
                      <a:endParaRPr kumimoji="1" lang="ja-JP" altLang="en-US" sz="1400" dirty="0"/>
                    </a:p>
                  </a:txBody>
                  <a:tcPr/>
                </a:tc>
                <a:tc>
                  <a:txBody>
                    <a:bodyPr/>
                    <a:lstStyle/>
                    <a:p>
                      <a:pPr algn="ctr"/>
                      <a:r>
                        <a:rPr kumimoji="1" lang="en-US" altLang="ja-JP" sz="1400" dirty="0"/>
                        <a:t>3.6</a:t>
                      </a:r>
                      <a:endParaRPr kumimoji="1" lang="ja-JP" altLang="en-US" sz="1400" dirty="0"/>
                    </a:p>
                  </a:txBody>
                  <a:tcPr/>
                </a:tc>
                <a:tc>
                  <a:txBody>
                    <a:bodyPr/>
                    <a:lstStyle/>
                    <a:p>
                      <a:pPr algn="ctr"/>
                      <a:r>
                        <a:rPr kumimoji="1" lang="en-US" altLang="ja-JP" sz="1400" dirty="0"/>
                        <a:t>2,911</a:t>
                      </a:r>
                      <a:endParaRPr kumimoji="1" lang="ja-JP" altLang="en-US" sz="1400" dirty="0"/>
                    </a:p>
                  </a:txBody>
                  <a:tcPr/>
                </a:tc>
                <a:extLst>
                  <a:ext uri="{0D108BD9-81ED-4DB2-BD59-A6C34878D82A}">
                    <a16:rowId xmlns:a16="http://schemas.microsoft.com/office/drawing/2014/main" xmlns="" val="10001"/>
                  </a:ext>
                </a:extLst>
              </a:tr>
              <a:tr h="323402">
                <a:tc>
                  <a:txBody>
                    <a:bodyPr/>
                    <a:lstStyle/>
                    <a:p>
                      <a:pPr algn="ctr"/>
                      <a:r>
                        <a:rPr kumimoji="1" lang="en-US" altLang="ja-JP" sz="1400" dirty="0"/>
                        <a:t>FY2001</a:t>
                      </a:r>
                      <a:endParaRPr kumimoji="1" lang="ja-JP" altLang="en-US" sz="1400" dirty="0"/>
                    </a:p>
                  </a:txBody>
                  <a:tcPr/>
                </a:tc>
                <a:tc>
                  <a:txBody>
                    <a:bodyPr/>
                    <a:lstStyle/>
                    <a:p>
                      <a:pPr algn="ctr"/>
                      <a:r>
                        <a:rPr kumimoji="1" lang="en-US" altLang="ja-JP" sz="1400" dirty="0"/>
                        <a:t>4.6</a:t>
                      </a:r>
                      <a:endParaRPr kumimoji="1" lang="ja-JP" altLang="en-US" sz="1400" dirty="0"/>
                    </a:p>
                  </a:txBody>
                  <a:tcPr/>
                </a:tc>
                <a:tc>
                  <a:txBody>
                    <a:bodyPr/>
                    <a:lstStyle/>
                    <a:p>
                      <a:pPr algn="ctr"/>
                      <a:r>
                        <a:rPr kumimoji="1" lang="en-US" altLang="ja-JP" sz="1400" dirty="0"/>
                        <a:t>2,911</a:t>
                      </a:r>
                      <a:endParaRPr kumimoji="1" lang="ja-JP" altLang="en-US" sz="1400" dirty="0"/>
                    </a:p>
                  </a:txBody>
                  <a:tcPr/>
                </a:tc>
                <a:extLst>
                  <a:ext uri="{0D108BD9-81ED-4DB2-BD59-A6C34878D82A}">
                    <a16:rowId xmlns:a16="http://schemas.microsoft.com/office/drawing/2014/main" xmlns="" val="10002"/>
                  </a:ext>
                </a:extLst>
              </a:tr>
              <a:tr h="323402">
                <a:tc>
                  <a:txBody>
                    <a:bodyPr/>
                    <a:lstStyle/>
                    <a:p>
                      <a:pPr algn="ctr"/>
                      <a:r>
                        <a:rPr kumimoji="1" lang="en-US" altLang="ja-JP" sz="1400" dirty="0"/>
                        <a:t>FY2002</a:t>
                      </a:r>
                      <a:endParaRPr kumimoji="1" lang="ja-JP" altLang="en-US" sz="1400" dirty="0"/>
                    </a:p>
                  </a:txBody>
                  <a:tcPr/>
                </a:tc>
                <a:tc>
                  <a:txBody>
                    <a:bodyPr/>
                    <a:lstStyle/>
                    <a:p>
                      <a:pPr algn="ctr"/>
                      <a:r>
                        <a:rPr kumimoji="1" lang="en-US" altLang="ja-JP" sz="1400" dirty="0"/>
                        <a:t>5.2</a:t>
                      </a:r>
                      <a:endParaRPr kumimoji="1" lang="ja-JP" altLang="en-US" sz="1400" dirty="0"/>
                    </a:p>
                  </a:txBody>
                  <a:tcPr/>
                </a:tc>
                <a:tc>
                  <a:txBody>
                    <a:bodyPr/>
                    <a:lstStyle/>
                    <a:p>
                      <a:pPr algn="ctr"/>
                      <a:r>
                        <a:rPr kumimoji="1" lang="en-US" altLang="ja-JP" sz="1400" dirty="0"/>
                        <a:t>2,911</a:t>
                      </a:r>
                      <a:endParaRPr kumimoji="1" lang="ja-JP" altLang="en-US" sz="1400" dirty="0"/>
                    </a:p>
                  </a:txBody>
                  <a:tcPr/>
                </a:tc>
                <a:extLst>
                  <a:ext uri="{0D108BD9-81ED-4DB2-BD59-A6C34878D82A}">
                    <a16:rowId xmlns:a16="http://schemas.microsoft.com/office/drawing/2014/main" xmlns="" val="10003"/>
                  </a:ext>
                </a:extLst>
              </a:tr>
              <a:tr h="323402">
                <a:tc>
                  <a:txBody>
                    <a:bodyPr/>
                    <a:lstStyle/>
                    <a:p>
                      <a:pPr algn="ctr"/>
                      <a:r>
                        <a:rPr kumimoji="1" lang="en-US" altLang="ja-JP" sz="1400" dirty="0"/>
                        <a:t>FY2003</a:t>
                      </a:r>
                      <a:endParaRPr kumimoji="1" lang="ja-JP" altLang="en-US" sz="1400" dirty="0"/>
                    </a:p>
                  </a:txBody>
                  <a:tcPr/>
                </a:tc>
                <a:tc>
                  <a:txBody>
                    <a:bodyPr/>
                    <a:lstStyle/>
                    <a:p>
                      <a:pPr algn="ctr"/>
                      <a:r>
                        <a:rPr kumimoji="1" lang="en-US" altLang="ja-JP" sz="1400" dirty="0"/>
                        <a:t>5.7</a:t>
                      </a:r>
                      <a:endParaRPr kumimoji="1" lang="ja-JP" altLang="en-US" sz="1400" dirty="0"/>
                    </a:p>
                  </a:txBody>
                  <a:tcPr/>
                </a:tc>
                <a:tc>
                  <a:txBody>
                    <a:bodyPr/>
                    <a:lstStyle/>
                    <a:p>
                      <a:pPr algn="ctr"/>
                      <a:r>
                        <a:rPr kumimoji="1" lang="en-US" altLang="ja-JP" sz="1400" dirty="0"/>
                        <a:t>3,293</a:t>
                      </a:r>
                      <a:endParaRPr kumimoji="1" lang="ja-JP" altLang="en-US" sz="1400" dirty="0"/>
                    </a:p>
                  </a:txBody>
                  <a:tcPr/>
                </a:tc>
                <a:extLst>
                  <a:ext uri="{0D108BD9-81ED-4DB2-BD59-A6C34878D82A}">
                    <a16:rowId xmlns:a16="http://schemas.microsoft.com/office/drawing/2014/main" xmlns="" val="10004"/>
                  </a:ext>
                </a:extLst>
              </a:tr>
              <a:tr h="323402">
                <a:tc>
                  <a:txBody>
                    <a:bodyPr/>
                    <a:lstStyle/>
                    <a:p>
                      <a:pPr algn="ctr"/>
                      <a:r>
                        <a:rPr kumimoji="1" lang="en-US" altLang="ja-JP" sz="1400" dirty="0"/>
                        <a:t>FY2004</a:t>
                      </a:r>
                      <a:endParaRPr kumimoji="1" lang="ja-JP" altLang="en-US" sz="1400" dirty="0"/>
                    </a:p>
                  </a:txBody>
                  <a:tcPr/>
                </a:tc>
                <a:tc>
                  <a:txBody>
                    <a:bodyPr/>
                    <a:lstStyle/>
                    <a:p>
                      <a:pPr algn="ctr"/>
                      <a:r>
                        <a:rPr kumimoji="1" lang="en-US" altLang="ja-JP" sz="1400" dirty="0"/>
                        <a:t>6.2</a:t>
                      </a:r>
                      <a:endParaRPr kumimoji="1" lang="ja-JP" altLang="en-US" sz="1400" dirty="0"/>
                    </a:p>
                  </a:txBody>
                  <a:tcPr/>
                </a:tc>
                <a:tc>
                  <a:txBody>
                    <a:bodyPr/>
                    <a:lstStyle/>
                    <a:p>
                      <a:pPr algn="ctr"/>
                      <a:r>
                        <a:rPr kumimoji="1" lang="en-US" altLang="ja-JP" sz="1400" dirty="0"/>
                        <a:t>3,293</a:t>
                      </a:r>
                      <a:endParaRPr kumimoji="1" lang="ja-JP" altLang="en-US" sz="1400" dirty="0"/>
                    </a:p>
                  </a:txBody>
                  <a:tcPr/>
                </a:tc>
                <a:extLst>
                  <a:ext uri="{0D108BD9-81ED-4DB2-BD59-A6C34878D82A}">
                    <a16:rowId xmlns:a16="http://schemas.microsoft.com/office/drawing/2014/main" xmlns="" val="10005"/>
                  </a:ext>
                </a:extLst>
              </a:tr>
              <a:tr h="323402">
                <a:tc>
                  <a:txBody>
                    <a:bodyPr/>
                    <a:lstStyle/>
                    <a:p>
                      <a:pPr algn="ctr"/>
                      <a:r>
                        <a:rPr kumimoji="1" lang="en-US" altLang="ja-JP" sz="1400" dirty="0"/>
                        <a:t>FY2005</a:t>
                      </a:r>
                      <a:endParaRPr kumimoji="1" lang="ja-JP" altLang="en-US" sz="1400" dirty="0"/>
                    </a:p>
                  </a:txBody>
                  <a:tcPr/>
                </a:tc>
                <a:tc>
                  <a:txBody>
                    <a:bodyPr/>
                    <a:lstStyle/>
                    <a:p>
                      <a:pPr algn="ctr"/>
                      <a:r>
                        <a:rPr kumimoji="1" lang="en-US" altLang="ja-JP" sz="1400" dirty="0"/>
                        <a:t>6.4</a:t>
                      </a:r>
                      <a:endParaRPr kumimoji="1" lang="ja-JP" altLang="en-US" sz="1400" dirty="0"/>
                    </a:p>
                  </a:txBody>
                  <a:tcPr/>
                </a:tc>
                <a:tc>
                  <a:txBody>
                    <a:bodyPr/>
                    <a:lstStyle/>
                    <a:p>
                      <a:pPr algn="ctr"/>
                      <a:r>
                        <a:rPr kumimoji="1" lang="en-US" altLang="ja-JP" sz="1400" dirty="0"/>
                        <a:t>3,293</a:t>
                      </a:r>
                      <a:endParaRPr kumimoji="1" lang="ja-JP" altLang="en-US" sz="1400" dirty="0"/>
                    </a:p>
                  </a:txBody>
                  <a:tcPr/>
                </a:tc>
                <a:extLst>
                  <a:ext uri="{0D108BD9-81ED-4DB2-BD59-A6C34878D82A}">
                    <a16:rowId xmlns:a16="http://schemas.microsoft.com/office/drawing/2014/main" xmlns="" val="10006"/>
                  </a:ext>
                </a:extLst>
              </a:tr>
              <a:tr h="323402">
                <a:tc>
                  <a:txBody>
                    <a:bodyPr/>
                    <a:lstStyle/>
                    <a:p>
                      <a:pPr algn="ctr"/>
                      <a:r>
                        <a:rPr kumimoji="1" lang="en-US" altLang="ja-JP" sz="1400" dirty="0"/>
                        <a:t>FY2006</a:t>
                      </a:r>
                      <a:endParaRPr kumimoji="1" lang="ja-JP" altLang="en-US" sz="1400" dirty="0"/>
                    </a:p>
                  </a:txBody>
                  <a:tcPr/>
                </a:tc>
                <a:tc>
                  <a:txBody>
                    <a:bodyPr/>
                    <a:lstStyle/>
                    <a:p>
                      <a:pPr algn="ctr"/>
                      <a:r>
                        <a:rPr kumimoji="1" lang="en-US" altLang="ja-JP" sz="1400" dirty="0"/>
                        <a:t>6.4</a:t>
                      </a:r>
                      <a:endParaRPr kumimoji="1" lang="ja-JP" altLang="en-US" sz="1400" dirty="0"/>
                    </a:p>
                  </a:txBody>
                  <a:tcPr/>
                </a:tc>
                <a:tc>
                  <a:txBody>
                    <a:bodyPr/>
                    <a:lstStyle/>
                    <a:p>
                      <a:pPr algn="ctr"/>
                      <a:r>
                        <a:rPr kumimoji="1" lang="en-US" altLang="ja-JP" sz="1400" dirty="0"/>
                        <a:t>4,090</a:t>
                      </a:r>
                      <a:endParaRPr kumimoji="1" lang="ja-JP" altLang="en-US" sz="1400" dirty="0"/>
                    </a:p>
                  </a:txBody>
                  <a:tcPr/>
                </a:tc>
                <a:extLst>
                  <a:ext uri="{0D108BD9-81ED-4DB2-BD59-A6C34878D82A}">
                    <a16:rowId xmlns:a16="http://schemas.microsoft.com/office/drawing/2014/main" xmlns="" val="10007"/>
                  </a:ext>
                </a:extLst>
              </a:tr>
              <a:tr h="323402">
                <a:tc>
                  <a:txBody>
                    <a:bodyPr/>
                    <a:lstStyle/>
                    <a:p>
                      <a:pPr algn="ctr"/>
                      <a:r>
                        <a:rPr kumimoji="1" lang="en-US" altLang="ja-JP" sz="1400" dirty="0"/>
                        <a:t>FY2007</a:t>
                      </a:r>
                      <a:endParaRPr kumimoji="1" lang="ja-JP" altLang="en-US" sz="1400" dirty="0"/>
                    </a:p>
                  </a:txBody>
                  <a:tcPr/>
                </a:tc>
                <a:tc>
                  <a:txBody>
                    <a:bodyPr/>
                    <a:lstStyle/>
                    <a:p>
                      <a:pPr algn="ctr"/>
                      <a:r>
                        <a:rPr kumimoji="1" lang="en-US" altLang="ja-JP" sz="1400" dirty="0"/>
                        <a:t>6.7</a:t>
                      </a:r>
                      <a:endParaRPr kumimoji="1" lang="ja-JP" altLang="en-US" sz="1400" dirty="0"/>
                    </a:p>
                  </a:txBody>
                  <a:tcPr/>
                </a:tc>
                <a:tc>
                  <a:txBody>
                    <a:bodyPr/>
                    <a:lstStyle/>
                    <a:p>
                      <a:pPr algn="ctr"/>
                      <a:r>
                        <a:rPr kumimoji="1" lang="en-US" altLang="ja-JP" sz="1400" dirty="0"/>
                        <a:t>4,090</a:t>
                      </a:r>
                      <a:endParaRPr kumimoji="1" lang="ja-JP" altLang="en-US" sz="1400" dirty="0"/>
                    </a:p>
                  </a:txBody>
                  <a:tcPr/>
                </a:tc>
                <a:extLst>
                  <a:ext uri="{0D108BD9-81ED-4DB2-BD59-A6C34878D82A}">
                    <a16:rowId xmlns:a16="http://schemas.microsoft.com/office/drawing/2014/main" xmlns="" val="10008"/>
                  </a:ext>
                </a:extLst>
              </a:tr>
              <a:tr h="323402">
                <a:tc>
                  <a:txBody>
                    <a:bodyPr/>
                    <a:lstStyle/>
                    <a:p>
                      <a:pPr algn="ctr"/>
                      <a:r>
                        <a:rPr kumimoji="1" lang="en-US" altLang="ja-JP" sz="1400" dirty="0"/>
                        <a:t>FY2008</a:t>
                      </a:r>
                      <a:endParaRPr kumimoji="1" lang="ja-JP" altLang="en-US" sz="1400" dirty="0"/>
                    </a:p>
                  </a:txBody>
                  <a:tcPr/>
                </a:tc>
                <a:tc>
                  <a:txBody>
                    <a:bodyPr/>
                    <a:lstStyle/>
                    <a:p>
                      <a:pPr algn="ctr"/>
                      <a:r>
                        <a:rPr kumimoji="1" lang="en-US" altLang="ja-JP" sz="1400" dirty="0"/>
                        <a:t>6.9</a:t>
                      </a:r>
                      <a:endParaRPr kumimoji="1" lang="ja-JP" altLang="en-US" sz="1400" dirty="0"/>
                    </a:p>
                  </a:txBody>
                  <a:tcPr/>
                </a:tc>
                <a:tc>
                  <a:txBody>
                    <a:bodyPr/>
                    <a:lstStyle/>
                    <a:p>
                      <a:pPr algn="ctr"/>
                      <a:r>
                        <a:rPr kumimoji="1" lang="en-US" altLang="ja-JP" sz="1400" dirty="0"/>
                        <a:t>4,090</a:t>
                      </a:r>
                      <a:endParaRPr kumimoji="1" lang="ja-JP" altLang="en-US" sz="1400" dirty="0"/>
                    </a:p>
                  </a:txBody>
                  <a:tcPr/>
                </a:tc>
                <a:extLst>
                  <a:ext uri="{0D108BD9-81ED-4DB2-BD59-A6C34878D82A}">
                    <a16:rowId xmlns:a16="http://schemas.microsoft.com/office/drawing/2014/main" xmlns="" val="10009"/>
                  </a:ext>
                </a:extLst>
              </a:tr>
              <a:tr h="323402">
                <a:tc>
                  <a:txBody>
                    <a:bodyPr/>
                    <a:lstStyle/>
                    <a:p>
                      <a:pPr algn="ctr"/>
                      <a:r>
                        <a:rPr kumimoji="1" lang="en-US" altLang="ja-JP" sz="1400" dirty="0"/>
                        <a:t>FY2009</a:t>
                      </a:r>
                      <a:endParaRPr kumimoji="1" lang="ja-JP" altLang="en-US" sz="1400" dirty="0"/>
                    </a:p>
                  </a:txBody>
                  <a:tcPr/>
                </a:tc>
                <a:tc>
                  <a:txBody>
                    <a:bodyPr/>
                    <a:lstStyle/>
                    <a:p>
                      <a:pPr algn="ctr"/>
                      <a:r>
                        <a:rPr kumimoji="1" lang="en-US" altLang="ja-JP" sz="1400" dirty="0"/>
                        <a:t>7,4</a:t>
                      </a:r>
                      <a:endParaRPr kumimoji="1" lang="ja-JP" altLang="en-US" sz="1400" dirty="0"/>
                    </a:p>
                  </a:txBody>
                  <a:tcPr/>
                </a:tc>
                <a:tc>
                  <a:txBody>
                    <a:bodyPr/>
                    <a:lstStyle/>
                    <a:p>
                      <a:pPr algn="ctr"/>
                      <a:r>
                        <a:rPr kumimoji="1" lang="en-US" altLang="ja-JP" sz="1400" dirty="0"/>
                        <a:t>4,160</a:t>
                      </a:r>
                      <a:endParaRPr kumimoji="1" lang="ja-JP" altLang="en-US" sz="1400" dirty="0"/>
                    </a:p>
                  </a:txBody>
                  <a:tcPr/>
                </a:tc>
                <a:extLst>
                  <a:ext uri="{0D108BD9-81ED-4DB2-BD59-A6C34878D82A}">
                    <a16:rowId xmlns:a16="http://schemas.microsoft.com/office/drawing/2014/main" xmlns="" val="10010"/>
                  </a:ext>
                </a:extLst>
              </a:tr>
              <a:tr h="323402">
                <a:tc>
                  <a:txBody>
                    <a:bodyPr/>
                    <a:lstStyle/>
                    <a:p>
                      <a:pPr algn="ctr"/>
                      <a:r>
                        <a:rPr kumimoji="1" lang="en-US" altLang="ja-JP" sz="1400" dirty="0"/>
                        <a:t>FY2010</a:t>
                      </a:r>
                      <a:endParaRPr kumimoji="1" lang="ja-JP" altLang="en-US" sz="1400" dirty="0"/>
                    </a:p>
                  </a:txBody>
                  <a:tcPr/>
                </a:tc>
                <a:tc>
                  <a:txBody>
                    <a:bodyPr/>
                    <a:lstStyle/>
                    <a:p>
                      <a:pPr algn="ctr"/>
                      <a:r>
                        <a:rPr kumimoji="1" lang="en-US" altLang="ja-JP" sz="1400" dirty="0"/>
                        <a:t>7.8</a:t>
                      </a:r>
                      <a:endParaRPr kumimoji="1" lang="ja-JP" altLang="en-US" sz="1400" dirty="0"/>
                    </a:p>
                  </a:txBody>
                  <a:tcPr/>
                </a:tc>
                <a:tc>
                  <a:txBody>
                    <a:bodyPr/>
                    <a:lstStyle/>
                    <a:p>
                      <a:pPr algn="ctr"/>
                      <a:r>
                        <a:rPr kumimoji="1" lang="en-US" altLang="ja-JP" sz="1400" dirty="0"/>
                        <a:t>4,160</a:t>
                      </a:r>
                      <a:endParaRPr kumimoji="1" lang="ja-JP" altLang="en-US" sz="1400" dirty="0"/>
                    </a:p>
                  </a:txBody>
                  <a:tcPr/>
                </a:tc>
                <a:extLst>
                  <a:ext uri="{0D108BD9-81ED-4DB2-BD59-A6C34878D82A}">
                    <a16:rowId xmlns:a16="http://schemas.microsoft.com/office/drawing/2014/main" xmlns="" val="10011"/>
                  </a:ext>
                </a:extLst>
              </a:tr>
              <a:tr h="323402">
                <a:tc>
                  <a:txBody>
                    <a:bodyPr/>
                    <a:lstStyle/>
                    <a:p>
                      <a:pPr algn="ctr"/>
                      <a:r>
                        <a:rPr kumimoji="1" lang="en-US" altLang="ja-JP" sz="1400" dirty="0"/>
                        <a:t>FY2011</a:t>
                      </a:r>
                      <a:endParaRPr kumimoji="1" lang="ja-JP" altLang="en-US" sz="1400" dirty="0"/>
                    </a:p>
                  </a:txBody>
                  <a:tcPr/>
                </a:tc>
                <a:tc>
                  <a:txBody>
                    <a:bodyPr/>
                    <a:lstStyle/>
                    <a:p>
                      <a:pPr algn="ctr"/>
                      <a:r>
                        <a:rPr kumimoji="1" lang="en-US" altLang="ja-JP" sz="1400" dirty="0"/>
                        <a:t>8.2</a:t>
                      </a:r>
                      <a:endParaRPr kumimoji="1" lang="ja-JP" altLang="en-US" sz="1400" dirty="0"/>
                    </a:p>
                  </a:txBody>
                  <a:tcPr/>
                </a:tc>
                <a:tc>
                  <a:txBody>
                    <a:bodyPr/>
                    <a:lstStyle/>
                    <a:p>
                      <a:pPr algn="ctr"/>
                      <a:r>
                        <a:rPr kumimoji="1" lang="en-US" altLang="ja-JP" sz="1400" dirty="0"/>
                        <a:t>4,160</a:t>
                      </a:r>
                      <a:endParaRPr kumimoji="1" lang="ja-JP" altLang="en-US" sz="1400" dirty="0"/>
                    </a:p>
                  </a:txBody>
                  <a:tcPr/>
                </a:tc>
                <a:extLst>
                  <a:ext uri="{0D108BD9-81ED-4DB2-BD59-A6C34878D82A}">
                    <a16:rowId xmlns:a16="http://schemas.microsoft.com/office/drawing/2014/main" xmlns="" val="10012"/>
                  </a:ext>
                </a:extLst>
              </a:tr>
              <a:tr h="323402">
                <a:tc>
                  <a:txBody>
                    <a:bodyPr/>
                    <a:lstStyle/>
                    <a:p>
                      <a:pPr algn="ctr"/>
                      <a:r>
                        <a:rPr kumimoji="1" lang="en-US" altLang="ja-JP" sz="1400" dirty="0"/>
                        <a:t>FY2012</a:t>
                      </a:r>
                      <a:endParaRPr kumimoji="1" lang="ja-JP" altLang="en-US" sz="1400" dirty="0"/>
                    </a:p>
                  </a:txBody>
                  <a:tcPr/>
                </a:tc>
                <a:tc>
                  <a:txBody>
                    <a:bodyPr/>
                    <a:lstStyle/>
                    <a:p>
                      <a:pPr algn="ctr"/>
                      <a:r>
                        <a:rPr kumimoji="1" lang="en-US" altLang="ja-JP" sz="1400" dirty="0"/>
                        <a:t>8.9</a:t>
                      </a:r>
                      <a:endParaRPr kumimoji="1" lang="ja-JP" altLang="en-US" sz="1400" dirty="0"/>
                    </a:p>
                  </a:txBody>
                  <a:tcPr/>
                </a:tc>
                <a:tc>
                  <a:txBody>
                    <a:bodyPr/>
                    <a:lstStyle/>
                    <a:p>
                      <a:pPr algn="ctr"/>
                      <a:r>
                        <a:rPr kumimoji="1" lang="en-US" altLang="ja-JP" sz="1400" dirty="0"/>
                        <a:t>4,972</a:t>
                      </a:r>
                      <a:endParaRPr kumimoji="1" lang="ja-JP" altLang="en-US" sz="1400" dirty="0"/>
                    </a:p>
                  </a:txBody>
                  <a:tcPr/>
                </a:tc>
                <a:extLst>
                  <a:ext uri="{0D108BD9-81ED-4DB2-BD59-A6C34878D82A}">
                    <a16:rowId xmlns:a16="http://schemas.microsoft.com/office/drawing/2014/main" xmlns="" val="10013"/>
                  </a:ext>
                </a:extLst>
              </a:tr>
              <a:tr h="323402">
                <a:tc>
                  <a:txBody>
                    <a:bodyPr/>
                    <a:lstStyle/>
                    <a:p>
                      <a:pPr algn="ctr"/>
                      <a:r>
                        <a:rPr kumimoji="1" lang="en-US" altLang="ja-JP" sz="1400" dirty="0"/>
                        <a:t>FY2013</a:t>
                      </a:r>
                      <a:endParaRPr kumimoji="1" lang="ja-JP" altLang="en-US" sz="1400" dirty="0"/>
                    </a:p>
                  </a:txBody>
                  <a:tcPr/>
                </a:tc>
                <a:tc>
                  <a:txBody>
                    <a:bodyPr/>
                    <a:lstStyle/>
                    <a:p>
                      <a:pPr algn="ctr"/>
                      <a:r>
                        <a:rPr kumimoji="1" lang="en-US" altLang="ja-JP" sz="1400" dirty="0"/>
                        <a:t>9.4</a:t>
                      </a:r>
                      <a:endParaRPr kumimoji="1" lang="ja-JP" altLang="en-US" sz="1400" dirty="0"/>
                    </a:p>
                  </a:txBody>
                  <a:tcPr/>
                </a:tc>
                <a:tc>
                  <a:txBody>
                    <a:bodyPr/>
                    <a:lstStyle/>
                    <a:p>
                      <a:pPr algn="ctr"/>
                      <a:r>
                        <a:rPr kumimoji="1" lang="en-US" altLang="ja-JP" sz="1400" dirty="0"/>
                        <a:t>4,972</a:t>
                      </a:r>
                      <a:endParaRPr kumimoji="1" lang="ja-JP" altLang="en-US" sz="1400" dirty="0"/>
                    </a:p>
                  </a:txBody>
                  <a:tcPr/>
                </a:tc>
                <a:extLst>
                  <a:ext uri="{0D108BD9-81ED-4DB2-BD59-A6C34878D82A}">
                    <a16:rowId xmlns:a16="http://schemas.microsoft.com/office/drawing/2014/main" xmlns="" val="10014"/>
                  </a:ext>
                </a:extLst>
              </a:tr>
              <a:tr h="323402">
                <a:tc>
                  <a:txBody>
                    <a:bodyPr/>
                    <a:lstStyle/>
                    <a:p>
                      <a:pPr algn="ctr"/>
                      <a:r>
                        <a:rPr kumimoji="1" lang="en-US" altLang="ja-JP" sz="1400" dirty="0"/>
                        <a:t>FY2014</a:t>
                      </a:r>
                      <a:endParaRPr kumimoji="1" lang="ja-JP" altLang="en-US" sz="1400" dirty="0"/>
                    </a:p>
                  </a:txBody>
                  <a:tcPr/>
                </a:tc>
                <a:tc>
                  <a:txBody>
                    <a:bodyPr/>
                    <a:lstStyle/>
                    <a:p>
                      <a:pPr algn="ctr"/>
                      <a:r>
                        <a:rPr kumimoji="1" lang="en-US" altLang="ja-JP" sz="1400" dirty="0"/>
                        <a:t>――</a:t>
                      </a:r>
                      <a:endParaRPr kumimoji="1" lang="ja-JP" altLang="en-US" sz="1400" dirty="0"/>
                    </a:p>
                  </a:txBody>
                  <a:tcPr/>
                </a:tc>
                <a:tc>
                  <a:txBody>
                    <a:bodyPr/>
                    <a:lstStyle/>
                    <a:p>
                      <a:pPr algn="ctr"/>
                      <a:r>
                        <a:rPr kumimoji="1" lang="en-US" altLang="ja-JP" sz="1400" dirty="0"/>
                        <a:t>4,972</a:t>
                      </a:r>
                      <a:endParaRPr kumimoji="1" lang="ja-JP" altLang="en-US" sz="1400" dirty="0"/>
                    </a:p>
                  </a:txBody>
                  <a:tcPr/>
                </a:tc>
                <a:extLst>
                  <a:ext uri="{0D108BD9-81ED-4DB2-BD59-A6C34878D82A}">
                    <a16:rowId xmlns:a16="http://schemas.microsoft.com/office/drawing/2014/main" xmlns="" val="10015"/>
                  </a:ext>
                </a:extLst>
              </a:tr>
              <a:tr h="148566">
                <a:tc>
                  <a:txBody>
                    <a:bodyPr/>
                    <a:lstStyle/>
                    <a:p>
                      <a:pPr algn="ctr"/>
                      <a:r>
                        <a:rPr kumimoji="1" lang="en-US" altLang="ja-JP" sz="1400" dirty="0"/>
                        <a:t>FY2025</a:t>
                      </a:r>
                      <a:endParaRPr kumimoji="1" lang="ja-JP" altLang="en-US" sz="1400" dirty="0"/>
                    </a:p>
                  </a:txBody>
                  <a:tcPr/>
                </a:tc>
                <a:tc>
                  <a:txBody>
                    <a:bodyPr/>
                    <a:lstStyle/>
                    <a:p>
                      <a:pPr algn="ctr"/>
                      <a:r>
                        <a:rPr kumimoji="1" lang="en-US" altLang="ja-JP" sz="1400" dirty="0"/>
                        <a:t>21.0</a:t>
                      </a:r>
                      <a:endParaRPr kumimoji="1" lang="ja-JP" altLang="en-US" sz="1400" dirty="0"/>
                    </a:p>
                  </a:txBody>
                  <a:tcPr/>
                </a:tc>
                <a:tc>
                  <a:txBody>
                    <a:bodyPr/>
                    <a:lstStyle/>
                    <a:p>
                      <a:pPr algn="ctr"/>
                      <a:r>
                        <a:rPr kumimoji="1" lang="en-US" altLang="ja-JP" sz="1400" dirty="0"/>
                        <a:t>About</a:t>
                      </a:r>
                      <a:r>
                        <a:rPr kumimoji="1" lang="ja-JP" altLang="en-US" sz="1400" dirty="0"/>
                        <a:t>　</a:t>
                      </a:r>
                      <a:r>
                        <a:rPr kumimoji="1" lang="en-US" altLang="ja-JP" sz="1400" dirty="0"/>
                        <a:t>8,200</a:t>
                      </a:r>
                      <a:endParaRPr kumimoji="1" lang="ja-JP" altLang="en-US" sz="1400" dirty="0"/>
                    </a:p>
                  </a:txBody>
                  <a:tcPr/>
                </a:tc>
                <a:extLst>
                  <a:ext uri="{0D108BD9-81ED-4DB2-BD59-A6C34878D82A}">
                    <a16:rowId xmlns:a16="http://schemas.microsoft.com/office/drawing/2014/main" xmlns="" val="10016"/>
                  </a:ext>
                </a:extLst>
              </a:tr>
            </a:tbl>
          </a:graphicData>
        </a:graphic>
      </p:graphicFrame>
      <p:sp>
        <p:nvSpPr>
          <p:cNvPr id="4" name="テキスト ボックス 3"/>
          <p:cNvSpPr txBox="1"/>
          <p:nvPr/>
        </p:nvSpPr>
        <p:spPr>
          <a:xfrm>
            <a:off x="467544" y="96990"/>
            <a:ext cx="8424936" cy="83099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1" i="0" u="none" strike="noStrike" kern="0" cap="none" spc="0" normalizeH="0" baseline="0" noProof="0" dirty="0">
                <a:ln>
                  <a:noFill/>
                </a:ln>
                <a:solidFill>
                  <a:sysClr val="windowText" lastClr="000000"/>
                </a:solidFill>
                <a:effectLst/>
                <a:uLnTx/>
                <a:uFillTx/>
              </a:rPr>
              <a:t>Table 5: Total expense of long-term care benefits and trends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1" i="0" u="none" strike="noStrike" kern="0" cap="none" spc="0" normalizeH="0" baseline="0" noProof="0" dirty="0">
                <a:ln>
                  <a:noFill/>
                </a:ln>
                <a:solidFill>
                  <a:sysClr val="windowText" lastClr="000000"/>
                </a:solidFill>
                <a:effectLst/>
                <a:uLnTx/>
                <a:uFillTx/>
              </a:rPr>
              <a:t> in premiums for first insured persons</a:t>
            </a:r>
            <a:endParaRPr kumimoji="1" lang="ja-JP" altLang="en-US" sz="24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545448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1425951" y="980728"/>
          <a:ext cx="6096000" cy="5166954"/>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xmlns="" val="20000"/>
                    </a:ext>
                  </a:extLst>
                </a:gridCol>
                <a:gridCol w="2032000">
                  <a:extLst>
                    <a:ext uri="{9D8B030D-6E8A-4147-A177-3AD203B41FA5}">
                      <a16:colId xmlns:a16="http://schemas.microsoft.com/office/drawing/2014/main" xmlns="" val="20001"/>
                    </a:ext>
                  </a:extLst>
                </a:gridCol>
                <a:gridCol w="2032000">
                  <a:extLst>
                    <a:ext uri="{9D8B030D-6E8A-4147-A177-3AD203B41FA5}">
                      <a16:colId xmlns:a16="http://schemas.microsoft.com/office/drawing/2014/main" xmlns="" val="20002"/>
                    </a:ext>
                  </a:extLst>
                </a:gridCol>
              </a:tblGrid>
              <a:tr h="716478">
                <a:tc>
                  <a:txBody>
                    <a:bodyPr/>
                    <a:lstStyle/>
                    <a:p>
                      <a:pPr algn="ctr"/>
                      <a:endParaRPr kumimoji="1" lang="ja-JP" altLang="en-US" sz="1800" b="1" dirty="0"/>
                    </a:p>
                  </a:txBody>
                  <a:tcPr>
                    <a:solidFill>
                      <a:srgbClr val="FFFF00"/>
                    </a:solidFill>
                  </a:tcPr>
                </a:tc>
                <a:tc>
                  <a:txBody>
                    <a:bodyPr/>
                    <a:lstStyle/>
                    <a:p>
                      <a:pPr algn="ctr"/>
                      <a:r>
                        <a:rPr kumimoji="1" lang="en-US" altLang="ja-JP" sz="1800" b="1" dirty="0"/>
                        <a:t>first insured persons</a:t>
                      </a:r>
                    </a:p>
                  </a:txBody>
                  <a:tcPr>
                    <a:solidFill>
                      <a:srgbClr val="FFFF00"/>
                    </a:solidFill>
                  </a:tcPr>
                </a:tc>
                <a:tc>
                  <a:txBody>
                    <a:bodyPr/>
                    <a:lstStyle/>
                    <a:p>
                      <a:pPr algn="ctr"/>
                      <a:r>
                        <a:rPr kumimoji="1" lang="en-US" altLang="ja-JP" sz="1800" b="1" dirty="0"/>
                        <a:t>second insured persons</a:t>
                      </a:r>
                    </a:p>
                  </a:txBody>
                  <a:tcPr>
                    <a:solidFill>
                      <a:srgbClr val="FFFF00"/>
                    </a:solidFill>
                  </a:tcPr>
                </a:tc>
                <a:extLst>
                  <a:ext uri="{0D108BD9-81ED-4DB2-BD59-A6C34878D82A}">
                    <a16:rowId xmlns:a16="http://schemas.microsoft.com/office/drawing/2014/main" xmlns="" val="10000"/>
                  </a:ext>
                </a:extLst>
              </a:tr>
              <a:tr h="716478">
                <a:tc>
                  <a:txBody>
                    <a:bodyPr/>
                    <a:lstStyle/>
                    <a:p>
                      <a:pPr algn="ctr"/>
                      <a:r>
                        <a:rPr kumimoji="1" lang="en-US" altLang="ja-JP" sz="1800" b="1" dirty="0"/>
                        <a:t>age</a:t>
                      </a:r>
                      <a:endParaRPr kumimoji="1" lang="ja-JP" altLang="en-US" sz="1800" b="1" dirty="0"/>
                    </a:p>
                  </a:txBody>
                  <a:tcPr>
                    <a:solidFill>
                      <a:srgbClr val="FFFF00"/>
                    </a:solidFill>
                  </a:tcPr>
                </a:tc>
                <a:tc>
                  <a:txBody>
                    <a:bodyPr/>
                    <a:lstStyle/>
                    <a:p>
                      <a:pPr algn="ctr"/>
                      <a:r>
                        <a:rPr kumimoji="1" lang="en-US" altLang="ja-JP" sz="1800" b="1" dirty="0"/>
                        <a:t>40</a:t>
                      </a:r>
                      <a:r>
                        <a:rPr kumimoji="1" lang="ja-JP" altLang="en-US" sz="1800" b="1" dirty="0"/>
                        <a:t>～</a:t>
                      </a:r>
                      <a:r>
                        <a:rPr kumimoji="1" lang="en-US" altLang="ja-JP" sz="1800" b="1" dirty="0"/>
                        <a:t>65</a:t>
                      </a:r>
                      <a:endParaRPr kumimoji="1" lang="ja-JP" altLang="en-US" sz="1800" b="1" dirty="0"/>
                    </a:p>
                  </a:txBody>
                  <a:tcPr/>
                </a:tc>
                <a:tc>
                  <a:txBody>
                    <a:bodyPr/>
                    <a:lstStyle/>
                    <a:p>
                      <a:pPr algn="ctr"/>
                      <a:r>
                        <a:rPr kumimoji="1" lang="en-US" altLang="ja-JP" sz="1800" b="1" dirty="0"/>
                        <a:t>65 and over</a:t>
                      </a:r>
                      <a:endParaRPr kumimoji="1" lang="ja-JP" altLang="en-US" sz="1800" b="1" dirty="0"/>
                    </a:p>
                  </a:txBody>
                  <a:tcPr/>
                </a:tc>
                <a:extLst>
                  <a:ext uri="{0D108BD9-81ED-4DB2-BD59-A6C34878D82A}">
                    <a16:rowId xmlns:a16="http://schemas.microsoft.com/office/drawing/2014/main" xmlns="" val="10001"/>
                  </a:ext>
                </a:extLst>
              </a:tr>
              <a:tr h="716478">
                <a:tc>
                  <a:txBody>
                    <a:bodyPr/>
                    <a:lstStyle/>
                    <a:p>
                      <a:pPr algn="ctr"/>
                      <a:r>
                        <a:rPr kumimoji="1" lang="en-US" altLang="ja-JP" sz="1800" b="1" dirty="0"/>
                        <a:t>Numbers of the insured</a:t>
                      </a:r>
                      <a:endParaRPr kumimoji="1" lang="ja-JP" altLang="en-US" sz="1800" b="1" dirty="0"/>
                    </a:p>
                  </a:txBody>
                  <a:tcPr>
                    <a:solidFill>
                      <a:srgbClr val="FFFF00"/>
                    </a:solidFill>
                  </a:tcPr>
                </a:tc>
                <a:tc>
                  <a:txBody>
                    <a:bodyPr/>
                    <a:lstStyle/>
                    <a:p>
                      <a:pPr algn="ctr"/>
                      <a:r>
                        <a:rPr kumimoji="1" lang="en-US" altLang="ja-JP" sz="1800" b="1" dirty="0"/>
                        <a:t>29 million 780 thousand</a:t>
                      </a:r>
                      <a:endParaRPr kumimoji="1" lang="ja-JP" altLang="en-US" sz="1800" b="1" dirty="0"/>
                    </a:p>
                  </a:txBody>
                  <a:tcPr/>
                </a:tc>
                <a:tc>
                  <a:txBody>
                    <a:bodyPr/>
                    <a:lstStyle/>
                    <a:p>
                      <a:pPr algn="ctr"/>
                      <a:r>
                        <a:rPr kumimoji="1" lang="en-US" altLang="ja-JP" sz="1800" b="1" dirty="0"/>
                        <a:t>42 million 990 thousand</a:t>
                      </a:r>
                      <a:endParaRPr kumimoji="1" lang="ja-JP" altLang="en-US" sz="1800" b="1" dirty="0"/>
                    </a:p>
                  </a:txBody>
                  <a:tcPr/>
                </a:tc>
                <a:extLst>
                  <a:ext uri="{0D108BD9-81ED-4DB2-BD59-A6C34878D82A}">
                    <a16:rowId xmlns:a16="http://schemas.microsoft.com/office/drawing/2014/main" xmlns="" val="10002"/>
                  </a:ext>
                </a:extLst>
              </a:tr>
              <a:tr h="716478">
                <a:tc>
                  <a:txBody>
                    <a:bodyPr/>
                    <a:lstStyle/>
                    <a:p>
                      <a:pPr algn="ctr"/>
                      <a:r>
                        <a:rPr kumimoji="1" lang="en-US" altLang="ja-JP" sz="1800" b="1" dirty="0"/>
                        <a:t>Eligibility of services</a:t>
                      </a:r>
                      <a:endParaRPr kumimoji="1" lang="ja-JP" altLang="en-US" sz="1800" b="1" dirty="0"/>
                    </a:p>
                  </a:txBody>
                  <a:tcPr>
                    <a:solidFill>
                      <a:srgbClr val="FFFF00"/>
                    </a:solidFill>
                  </a:tcPr>
                </a:tc>
                <a:tc>
                  <a:txBody>
                    <a:bodyPr/>
                    <a:lstStyle/>
                    <a:p>
                      <a:pPr algn="ctr"/>
                      <a:r>
                        <a:rPr kumimoji="1" lang="en-US" altLang="ja-JP" sz="1800" b="1" dirty="0"/>
                        <a:t>Needed to Long-term care or support</a:t>
                      </a:r>
                      <a:endParaRPr kumimoji="1" lang="ja-JP" altLang="en-US" sz="1800" b="1" dirty="0"/>
                    </a:p>
                  </a:txBody>
                  <a:tcPr/>
                </a:tc>
                <a:tc>
                  <a:txBody>
                    <a:bodyPr/>
                    <a:lstStyle/>
                    <a:p>
                      <a:pPr algn="ctr"/>
                      <a:r>
                        <a:rPr kumimoji="1" lang="en-US" altLang="ja-JP" sz="1800" b="1" dirty="0"/>
                        <a:t>Added needs of care or support to by disease  caused aging</a:t>
                      </a:r>
                      <a:endParaRPr kumimoji="1" lang="ja-JP" altLang="en-US" sz="1800" b="1" dirty="0"/>
                    </a:p>
                  </a:txBody>
                  <a:tcPr/>
                </a:tc>
                <a:extLst>
                  <a:ext uri="{0D108BD9-81ED-4DB2-BD59-A6C34878D82A}">
                    <a16:rowId xmlns:a16="http://schemas.microsoft.com/office/drawing/2014/main" xmlns="" val="10003"/>
                  </a:ext>
                </a:extLst>
              </a:tr>
              <a:tr h="716478">
                <a:tc>
                  <a:txBody>
                    <a:bodyPr/>
                    <a:lstStyle/>
                    <a:p>
                      <a:pPr algn="ctr"/>
                      <a:r>
                        <a:rPr kumimoji="1" lang="en-US" altLang="ja-JP" sz="1800" b="1" dirty="0"/>
                        <a:t>Numbers and % of accreditation</a:t>
                      </a:r>
                      <a:endParaRPr kumimoji="1" lang="ja-JP" altLang="en-US" sz="1800" b="1" dirty="0"/>
                    </a:p>
                  </a:txBody>
                  <a:tcPr>
                    <a:solidFill>
                      <a:srgbClr val="FFFF00"/>
                    </a:solidFill>
                  </a:tcPr>
                </a:tc>
                <a:tc>
                  <a:txBody>
                    <a:bodyPr/>
                    <a:lstStyle/>
                    <a:p>
                      <a:pPr algn="ctr"/>
                      <a:r>
                        <a:rPr kumimoji="1" lang="en-US" altLang="ja-JP" sz="1800" b="1" dirty="0"/>
                        <a:t>5 million 150 thousand</a:t>
                      </a:r>
                    </a:p>
                    <a:p>
                      <a:pPr algn="ctr"/>
                      <a:r>
                        <a:rPr kumimoji="1" lang="en-US" altLang="ja-JP" sz="1800" b="1" dirty="0"/>
                        <a:t>(17.2%)</a:t>
                      </a:r>
                      <a:endParaRPr kumimoji="1" lang="ja-JP" altLang="en-US" sz="1800" b="1" dirty="0"/>
                    </a:p>
                  </a:txBody>
                  <a:tcPr/>
                </a:tc>
                <a:tc>
                  <a:txBody>
                    <a:bodyPr/>
                    <a:lstStyle/>
                    <a:p>
                      <a:pPr algn="ctr"/>
                      <a:r>
                        <a:rPr kumimoji="1" lang="en-US" altLang="ja-JP" sz="1800" b="1" dirty="0"/>
                        <a:t>160 thousand</a:t>
                      </a:r>
                    </a:p>
                    <a:p>
                      <a:pPr algn="ctr"/>
                      <a:endParaRPr kumimoji="1" lang="en-US" altLang="ja-JP" sz="1800" b="1" dirty="0"/>
                    </a:p>
                    <a:p>
                      <a:pPr algn="ctr"/>
                      <a:r>
                        <a:rPr kumimoji="1" lang="en-US" altLang="ja-JP" sz="1800" b="1" dirty="0"/>
                        <a:t>(0.4%)</a:t>
                      </a:r>
                      <a:endParaRPr kumimoji="1" lang="ja-JP" altLang="en-US" sz="1800" b="1" dirty="0"/>
                    </a:p>
                  </a:txBody>
                  <a:tcPr/>
                </a:tc>
                <a:extLst>
                  <a:ext uri="{0D108BD9-81ED-4DB2-BD59-A6C34878D82A}">
                    <a16:rowId xmlns:a16="http://schemas.microsoft.com/office/drawing/2014/main" xmlns="" val="10004"/>
                  </a:ext>
                </a:extLst>
              </a:tr>
              <a:tr h="716478">
                <a:tc>
                  <a:txBody>
                    <a:bodyPr/>
                    <a:lstStyle/>
                    <a:p>
                      <a:pPr algn="ctr"/>
                      <a:r>
                        <a:rPr kumimoji="1" lang="en-US" altLang="ja-JP" sz="1800" b="1" dirty="0"/>
                        <a:t>Collection methods of premium</a:t>
                      </a:r>
                      <a:endParaRPr kumimoji="1" lang="ja-JP" altLang="en-US" sz="1800" b="1" dirty="0"/>
                    </a:p>
                  </a:txBody>
                  <a:tcPr>
                    <a:solidFill>
                      <a:srgbClr val="FFFF00"/>
                    </a:solidFill>
                  </a:tcPr>
                </a:tc>
                <a:tc>
                  <a:txBody>
                    <a:bodyPr/>
                    <a:lstStyle/>
                    <a:p>
                      <a:pPr algn="ctr"/>
                      <a:r>
                        <a:rPr kumimoji="1" lang="en-US" altLang="ja-JP" sz="1800" b="1" dirty="0"/>
                        <a:t>Deduct from pension</a:t>
                      </a:r>
                      <a:endParaRPr kumimoji="1" lang="ja-JP" altLang="en-US" sz="1800" b="1" dirty="0"/>
                    </a:p>
                  </a:txBody>
                  <a:tcPr/>
                </a:tc>
                <a:tc>
                  <a:txBody>
                    <a:bodyPr/>
                    <a:lstStyle/>
                    <a:p>
                      <a:pPr algn="ctr"/>
                      <a:r>
                        <a:rPr kumimoji="1" lang="en-US" altLang="ja-JP" sz="1800" b="1" dirty="0"/>
                        <a:t>In a lump with premium of Medical insurance</a:t>
                      </a:r>
                      <a:endParaRPr kumimoji="1" lang="ja-JP" altLang="en-US" sz="1800" b="1" dirty="0"/>
                    </a:p>
                  </a:txBody>
                  <a:tcPr/>
                </a:tc>
                <a:extLst>
                  <a:ext uri="{0D108BD9-81ED-4DB2-BD59-A6C34878D82A}">
                    <a16:rowId xmlns:a16="http://schemas.microsoft.com/office/drawing/2014/main" xmlns="" val="10005"/>
                  </a:ext>
                </a:extLst>
              </a:tr>
            </a:tbl>
          </a:graphicData>
        </a:graphic>
      </p:graphicFrame>
      <p:sp>
        <p:nvSpPr>
          <p:cNvPr id="4" name="テキスト ボックス 3"/>
          <p:cNvSpPr txBox="1"/>
          <p:nvPr/>
        </p:nvSpPr>
        <p:spPr>
          <a:xfrm>
            <a:off x="-426851" y="229742"/>
            <a:ext cx="9973616"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400" b="1" i="0" u="none" strike="noStrike" kern="0" cap="none" spc="0" normalizeH="0" baseline="0" noProof="0" dirty="0">
                <a:ln>
                  <a:noFill/>
                </a:ln>
                <a:solidFill>
                  <a:sysClr val="windowText" lastClr="000000"/>
                </a:solidFill>
                <a:effectLst/>
                <a:uLnTx/>
                <a:uFillTx/>
              </a:rPr>
              <a:t>Table </a:t>
            </a:r>
            <a:r>
              <a:rPr kumimoji="0" lang="ja-JP" altLang="en-US" sz="2400" b="1" i="0" u="none" strike="noStrike" kern="0" cap="none" spc="0" normalizeH="0" baseline="0" noProof="0" dirty="0">
                <a:ln>
                  <a:noFill/>
                </a:ln>
                <a:solidFill>
                  <a:sysClr val="windowText" lastClr="000000"/>
                </a:solidFill>
                <a:effectLst/>
                <a:uLnTx/>
                <a:uFillTx/>
              </a:rPr>
              <a:t>１</a:t>
            </a:r>
            <a:r>
              <a:rPr kumimoji="0" lang="en-US" altLang="ja-JP" sz="2400" b="1" i="0" u="none" strike="noStrike" kern="0" cap="none" spc="0" normalizeH="0" baseline="0" noProof="0" dirty="0">
                <a:ln>
                  <a:noFill/>
                </a:ln>
                <a:solidFill>
                  <a:sysClr val="windowText" lastClr="000000"/>
                </a:solidFill>
                <a:effectLst/>
                <a:uLnTx/>
                <a:uFillTx/>
              </a:rPr>
              <a:t>: Differences between first and second insured persons</a:t>
            </a:r>
            <a:endParaRPr kumimoji="1" lang="ja-JP" altLang="en-US" sz="2400" b="1" i="0" u="none" strike="noStrike" kern="0" cap="none" spc="0" normalizeH="0" baseline="0" noProof="0" dirty="0">
              <a:ln>
                <a:noFill/>
              </a:ln>
              <a:solidFill>
                <a:sysClr val="windowText" lastClr="000000"/>
              </a:solidFill>
              <a:effectLst/>
              <a:uLnTx/>
              <a:uFillTx/>
            </a:endParaRPr>
          </a:p>
        </p:txBody>
      </p:sp>
      <p:sp>
        <p:nvSpPr>
          <p:cNvPr id="3" name="テキスト ボックス 2"/>
          <p:cNvSpPr txBox="1"/>
          <p:nvPr/>
        </p:nvSpPr>
        <p:spPr>
          <a:xfrm>
            <a:off x="6581918" y="6381328"/>
            <a:ext cx="188006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sysClr val="windowText" lastClr="000000"/>
                </a:solidFill>
                <a:effectLst/>
                <a:uLnTx/>
                <a:uFillTx/>
              </a:rPr>
              <a:t>March, 30, 2013</a:t>
            </a:r>
            <a:endParaRPr kumimoji="1" lang="ja-JP" altLang="en-US" sz="20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908098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The insured is accredited </a:t>
            </a:r>
            <a:endParaRPr kumimoji="1" lang="ja-JP" altLang="en-US" dirty="0"/>
          </a:p>
        </p:txBody>
      </p:sp>
      <p:sp>
        <p:nvSpPr>
          <p:cNvPr id="3" name="コンテンツ プレースホルダー 2"/>
          <p:cNvSpPr>
            <a:spLocks noGrp="1"/>
          </p:cNvSpPr>
          <p:nvPr>
            <p:ph idx="1"/>
          </p:nvPr>
        </p:nvSpPr>
        <p:spPr>
          <a:xfrm>
            <a:off x="457200" y="1600200"/>
            <a:ext cx="8329518" cy="5133660"/>
          </a:xfrm>
        </p:spPr>
        <p:txBody>
          <a:bodyPr>
            <a:normAutofit fontScale="85000" lnSpcReduction="20000"/>
          </a:bodyPr>
          <a:lstStyle/>
          <a:p>
            <a:r>
              <a:rPr lang="en-US" altLang="ja-JP" dirty="0"/>
              <a:t>The insured is accredited as being in need of long-term care or support by the municipality.</a:t>
            </a:r>
          </a:p>
          <a:p>
            <a:r>
              <a:rPr lang="en-US" altLang="ja-JP" dirty="0"/>
              <a:t>Certified persons are categorized into seven stages which consist of two stages of those requiring support and five stages of those requiring long-term care. </a:t>
            </a:r>
          </a:p>
          <a:p>
            <a:pPr marL="0" indent="0">
              <a:buNone/>
            </a:pPr>
            <a:r>
              <a:rPr lang="en-US" altLang="ja-JP" dirty="0"/>
              <a:t> </a:t>
            </a:r>
          </a:p>
          <a:p>
            <a:r>
              <a:rPr lang="en-US" altLang="ja-JP" dirty="0"/>
              <a:t>A person requiring long-term care is defined as a person who is expected to be in need of constant long-term care, in all or partial basic motions in daily life such as having meals, bathing and excretion due to physical or mental disability.</a:t>
            </a:r>
          </a:p>
          <a:p>
            <a:r>
              <a:rPr lang="en-US" altLang="ja-JP" dirty="0"/>
              <a:t>A person requiring support is defined as a person who is expected to constantly experience impediments in daily life due to physical or mental disability. </a:t>
            </a:r>
            <a:endParaRPr kumimoji="1" lang="ja-JP" altLang="en-US" dirty="0"/>
          </a:p>
        </p:txBody>
      </p:sp>
    </p:spTree>
    <p:extLst>
      <p:ext uri="{BB962C8B-B14F-4D97-AF65-F5344CB8AC3E}">
        <p14:creationId xmlns:p14="http://schemas.microsoft.com/office/powerpoint/2010/main" val="20737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services are available for persons requiring long-term care. </a:t>
            </a:r>
            <a:endParaRPr kumimoji="1" lang="ja-JP" altLang="en-US" dirty="0"/>
          </a:p>
        </p:txBody>
      </p:sp>
      <p:sp>
        <p:nvSpPr>
          <p:cNvPr id="3" name="コンテンツ プレースホルダー 2"/>
          <p:cNvSpPr>
            <a:spLocks noGrp="1"/>
          </p:cNvSpPr>
          <p:nvPr>
            <p:ph idx="1"/>
          </p:nvPr>
        </p:nvSpPr>
        <p:spPr>
          <a:xfrm>
            <a:off x="276625" y="1600200"/>
            <a:ext cx="8729061" cy="4954281"/>
          </a:xfrm>
        </p:spPr>
        <p:txBody>
          <a:bodyPr>
            <a:normAutofit fontScale="70000" lnSpcReduction="20000"/>
          </a:bodyPr>
          <a:lstStyle/>
          <a:p>
            <a:r>
              <a:rPr lang="en-US" altLang="ja-JP" dirty="0"/>
              <a:t>The long-term care insurance system in Japan covers 21 at-home medical/nursing care services and 3 nursing care home services. </a:t>
            </a:r>
          </a:p>
          <a:p>
            <a:endParaRPr lang="en-US" altLang="ja-JP" dirty="0"/>
          </a:p>
          <a:p>
            <a:r>
              <a:rPr lang="en-US" altLang="ja-JP" dirty="0"/>
              <a:t>Nursing care homes </a:t>
            </a:r>
          </a:p>
          <a:p>
            <a:r>
              <a:rPr lang="en-US" altLang="ja-JP" dirty="0"/>
              <a:t>(1)include intensive care homes are known as a special nursing homes for the elderly, provide services to persons who require constant long-term care, but cannot be cared for at home.</a:t>
            </a:r>
          </a:p>
          <a:p>
            <a:r>
              <a:rPr lang="en-US" altLang="ja-JP" dirty="0"/>
              <a:t>(2)health institutes for long-term care of the elderly provide nursing, long-term care and functional training with the aim of returning home. </a:t>
            </a:r>
          </a:p>
          <a:p>
            <a:r>
              <a:rPr lang="en-US" altLang="ja-JP" dirty="0"/>
              <a:t>(3)long-term health care facilities for the elderly manage treatment and provide nursing, long-term care and functional training with the aim of engaging in daily life according to capacity. A plan to abolish the last type of facility is on hold due to a concern over securing new homes for its residents.   </a:t>
            </a:r>
          </a:p>
        </p:txBody>
      </p:sp>
    </p:spTree>
    <p:extLst>
      <p:ext uri="{BB962C8B-B14F-4D97-AF65-F5344CB8AC3E}">
        <p14:creationId xmlns:p14="http://schemas.microsoft.com/office/powerpoint/2010/main" val="4052930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About Intensive care homes </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en-US" altLang="ja-JP" dirty="0"/>
              <a:t>Intensive care homes are 8,000 homes accommodating 520,000 residents, of which nearly 80% have dementia and 70% require intensive nursing care level, and supporting those who cannot live independently at home.</a:t>
            </a:r>
          </a:p>
          <a:p>
            <a:r>
              <a:rPr lang="en-US" altLang="ja-JP" dirty="0"/>
              <a:t>Intensive care home employees include care workers, nurses, residential social workers and et.al as professional staffs. </a:t>
            </a:r>
          </a:p>
          <a:p>
            <a:r>
              <a:rPr lang="en-US" altLang="ja-JP" dirty="0"/>
              <a:t>For example, an intensive care home admitted 50 persons need to arrange 15 and over care workers, 2 and over nurses, one residential social worker, one doctor who are full-time employment or pert-time employment, one nutritionist, and one care manager who work full-time or doubled with other job.</a:t>
            </a:r>
            <a:endParaRPr kumimoji="1" lang="ja-JP" altLang="en-US" dirty="0"/>
          </a:p>
        </p:txBody>
      </p:sp>
    </p:spTree>
    <p:extLst>
      <p:ext uri="{BB962C8B-B14F-4D97-AF65-F5344CB8AC3E}">
        <p14:creationId xmlns:p14="http://schemas.microsoft.com/office/powerpoint/2010/main" val="3512470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8812" y="1036767"/>
            <a:ext cx="1762085"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sysClr val="windowText" lastClr="000000"/>
                </a:solidFill>
                <a:effectLst/>
                <a:uLnTx/>
                <a:uFillTx/>
              </a:rPr>
              <a:t>(ten thousand)</a:t>
            </a:r>
            <a:endParaRPr kumimoji="1" lang="ja-JP" altLang="en-US" sz="2000" b="1" i="0" u="none" strike="noStrike" kern="0" cap="none" spc="0" normalizeH="0" baseline="0" noProof="0" dirty="0">
              <a:ln>
                <a:noFill/>
              </a:ln>
              <a:solidFill>
                <a:sysClr val="windowText" lastClr="000000"/>
              </a:solidFill>
              <a:effectLst/>
              <a:uLnTx/>
              <a:uFillTx/>
            </a:endParaRPr>
          </a:p>
        </p:txBody>
      </p:sp>
      <p:sp>
        <p:nvSpPr>
          <p:cNvPr id="5" name="正方形/長方形 4"/>
          <p:cNvSpPr/>
          <p:nvPr/>
        </p:nvSpPr>
        <p:spPr>
          <a:xfrm>
            <a:off x="323528" y="205770"/>
            <a:ext cx="8496944"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1" i="0" u="none" strike="noStrike" kern="0" cap="none" spc="0" normalizeH="0" baseline="0" noProof="0" dirty="0">
                <a:ln>
                  <a:noFill/>
                </a:ln>
                <a:solidFill>
                  <a:sysClr val="windowText" lastClr="000000"/>
                </a:solidFill>
                <a:effectLst/>
                <a:uLnTx/>
                <a:uFillTx/>
              </a:rPr>
              <a:t>Figure 1: Changes in breakdown of the service users (comparison between FY2000 and FY2013)</a:t>
            </a:r>
            <a:endParaRPr kumimoji="0" lang="ja-JP" altLang="en-US" sz="2400" b="1" i="0" u="none" strike="noStrike" kern="0" cap="none" spc="0" normalizeH="0" baseline="0" noProof="0" dirty="0">
              <a:ln>
                <a:noFill/>
              </a:ln>
              <a:solidFill>
                <a:sysClr val="windowText" lastClr="000000"/>
              </a:solidFill>
              <a:effectLst/>
              <a:uLnTx/>
              <a:uFillTx/>
            </a:endParaRPr>
          </a:p>
        </p:txBody>
      </p:sp>
      <p:sp>
        <p:nvSpPr>
          <p:cNvPr id="6" name="テキスト ボックス 5"/>
          <p:cNvSpPr txBox="1"/>
          <p:nvPr/>
        </p:nvSpPr>
        <p:spPr>
          <a:xfrm>
            <a:off x="2051720" y="6093296"/>
            <a:ext cx="864096" cy="369332"/>
          </a:xfrm>
          <a:prstGeom prst="rect">
            <a:avLst/>
          </a:prstGeom>
          <a:solidFill>
            <a:schemeClr val="bg1"/>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7" name="テキスト ボックス 6"/>
          <p:cNvSpPr txBox="1"/>
          <p:nvPr/>
        </p:nvSpPr>
        <p:spPr>
          <a:xfrm>
            <a:off x="5076056" y="5984526"/>
            <a:ext cx="1152128" cy="369332"/>
          </a:xfrm>
          <a:prstGeom prst="rect">
            <a:avLst/>
          </a:prstGeom>
          <a:solidFill>
            <a:schemeClr val="bg1"/>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
        <p:nvSpPr>
          <p:cNvPr id="8" name="テキスト ボックス 7"/>
          <p:cNvSpPr txBox="1"/>
          <p:nvPr/>
        </p:nvSpPr>
        <p:spPr>
          <a:xfrm>
            <a:off x="3419872" y="5229200"/>
            <a:ext cx="2664296" cy="400110"/>
          </a:xfrm>
          <a:prstGeom prst="rect">
            <a:avLst/>
          </a:prstGeom>
          <a:solidFill>
            <a:schemeClr val="bg1"/>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sysClr val="windowText" lastClr="000000"/>
                </a:solidFill>
                <a:effectLst/>
                <a:uLnTx/>
                <a:uFillTx/>
              </a:rPr>
              <a:t> </a:t>
            </a:r>
            <a:r>
              <a:rPr kumimoji="0" lang="en-US" altLang="ja-JP" sz="2000" b="1" i="0" u="none" strike="noStrike" kern="0" cap="none" spc="0" normalizeH="0" baseline="0" noProof="0" dirty="0">
                <a:ln>
                  <a:noFill/>
                </a:ln>
                <a:solidFill>
                  <a:sysClr val="windowText" lastClr="000000"/>
                </a:solidFill>
                <a:effectLst/>
                <a:uLnTx/>
                <a:uFillTx/>
              </a:rPr>
              <a:t>home service users</a:t>
            </a:r>
            <a:endParaRPr kumimoji="1" lang="ja-JP" altLang="en-US" sz="2000" b="1" i="0" u="none" strike="noStrike" kern="0" cap="none" spc="0" normalizeH="0" baseline="0" noProof="0" dirty="0">
              <a:ln>
                <a:noFill/>
              </a:ln>
              <a:solidFill>
                <a:sysClr val="windowText" lastClr="000000"/>
              </a:solidFill>
              <a:effectLst/>
              <a:uLnTx/>
              <a:uFillTx/>
            </a:endParaRPr>
          </a:p>
        </p:txBody>
      </p:sp>
      <p:graphicFrame>
        <p:nvGraphicFramePr>
          <p:cNvPr id="2" name="グラフ 1"/>
          <p:cNvGraphicFramePr/>
          <p:nvPr>
            <p:extLst>
              <p:ext uri="{D42A27DB-BD31-4B8C-83A1-F6EECF244321}">
                <p14:modId xmlns:p14="http://schemas.microsoft.com/office/powerpoint/2010/main" val="3854998056"/>
              </p:ext>
            </p:extLst>
          </p:nvPr>
        </p:nvGraphicFramePr>
        <p:xfrm>
          <a:off x="538812" y="1436877"/>
          <a:ext cx="8543295" cy="5421123"/>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2448243" y="2060848"/>
            <a:ext cx="3546648" cy="707886"/>
          </a:xfrm>
          <a:prstGeom prst="rect">
            <a:avLst/>
          </a:prstGeom>
          <a:solidFill>
            <a:schemeClr val="accent6">
              <a:lumMod val="40000"/>
              <a:lumOff val="60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srgbClr val="FF0000"/>
                </a:solidFill>
                <a:effectLst/>
                <a:uLnTx/>
                <a:uFillTx/>
              </a:rPr>
              <a:t>residents of long-term care insurance facilities</a:t>
            </a:r>
            <a:endParaRPr kumimoji="1" lang="ja-JP" altLang="en-US" sz="2000" b="1" i="0" u="none" strike="noStrike" kern="0" cap="none" spc="0" normalizeH="0" baseline="0" noProof="0" dirty="0">
              <a:ln>
                <a:noFill/>
              </a:ln>
              <a:solidFill>
                <a:srgbClr val="FF0000"/>
              </a:solidFill>
              <a:effectLst/>
              <a:uLnTx/>
              <a:uFillTx/>
            </a:endParaRPr>
          </a:p>
        </p:txBody>
      </p:sp>
      <p:sp>
        <p:nvSpPr>
          <p:cNvPr id="11" name="テキスト ボックス 10"/>
          <p:cNvSpPr txBox="1"/>
          <p:nvPr/>
        </p:nvSpPr>
        <p:spPr>
          <a:xfrm>
            <a:off x="3923928" y="5620168"/>
            <a:ext cx="2467784" cy="400110"/>
          </a:xfrm>
          <a:prstGeom prst="rect">
            <a:avLst/>
          </a:prstGeom>
          <a:solidFill>
            <a:schemeClr val="accent6">
              <a:lumMod val="75000"/>
            </a:schemeClr>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sysClr val="windowText" lastClr="000000"/>
                </a:solidFill>
                <a:effectLst/>
                <a:uLnTx/>
                <a:uFillTx/>
              </a:rPr>
              <a:t> home service users </a:t>
            </a:r>
            <a:endParaRPr kumimoji="1" lang="ja-JP" altLang="en-US" sz="2000" b="1" i="0" u="none" strike="noStrike" kern="0" cap="none" spc="0" normalizeH="0" baseline="0" noProof="0" dirty="0">
              <a:ln>
                <a:noFill/>
              </a:ln>
              <a:solidFill>
                <a:sysClr val="windowText" lastClr="000000"/>
              </a:solidFill>
              <a:effectLst/>
              <a:uLnTx/>
              <a:uFillTx/>
            </a:endParaRPr>
          </a:p>
        </p:txBody>
      </p:sp>
      <p:cxnSp>
        <p:nvCxnSpPr>
          <p:cNvPr id="13" name="直線矢印コネクタ 12"/>
          <p:cNvCxnSpPr/>
          <p:nvPr/>
        </p:nvCxnSpPr>
        <p:spPr>
          <a:xfrm flipV="1">
            <a:off x="3923928" y="4437112"/>
            <a:ext cx="2304256" cy="118305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3819255" y="2732146"/>
            <a:ext cx="2304256" cy="216024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6" name="テキスト ボックス 15"/>
          <p:cNvSpPr txBox="1"/>
          <p:nvPr/>
        </p:nvSpPr>
        <p:spPr>
          <a:xfrm>
            <a:off x="4392633" y="4643151"/>
            <a:ext cx="171874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400" b="1" i="0" u="none" strike="noStrike" kern="0" cap="none" spc="0" normalizeH="0" baseline="0" noProof="0" dirty="0">
                <a:ln>
                  <a:noFill/>
                </a:ln>
                <a:solidFill>
                  <a:sysClr val="windowText" lastClr="000000"/>
                </a:solidFill>
                <a:effectLst/>
                <a:uLnTx/>
                <a:uFillTx/>
              </a:rPr>
              <a:t> 3.94</a:t>
            </a:r>
            <a:r>
              <a:rPr kumimoji="1" lang="ja-JP" altLang="en-US" sz="2400" b="1" i="0" u="none" strike="noStrike" kern="0" cap="none" spc="0" normalizeH="0" baseline="0" noProof="0" dirty="0">
                <a:ln>
                  <a:noFill/>
                </a:ln>
                <a:solidFill>
                  <a:sysClr val="windowText" lastClr="000000"/>
                </a:solidFill>
                <a:effectLst/>
                <a:uLnTx/>
                <a:uFillTx/>
              </a:rPr>
              <a:t>　</a:t>
            </a:r>
            <a:r>
              <a:rPr kumimoji="1" lang="en-US" altLang="ja-JP" sz="2400" b="1" i="0" u="none" strike="noStrike" kern="0" cap="none" spc="0" normalizeH="0" baseline="0" noProof="0" dirty="0">
                <a:ln>
                  <a:noFill/>
                </a:ln>
                <a:solidFill>
                  <a:sysClr val="windowText" lastClr="000000"/>
                </a:solidFill>
                <a:effectLst/>
                <a:uLnTx/>
                <a:uFillTx/>
              </a:rPr>
              <a:t>times</a:t>
            </a:r>
            <a:endParaRPr kumimoji="1" lang="ja-JP" altLang="en-US" sz="24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78759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Aims of this study</a:t>
            </a:r>
            <a:endParaRPr kumimoji="1" lang="ja-JP" altLang="en-US" dirty="0"/>
          </a:p>
        </p:txBody>
      </p:sp>
      <p:sp>
        <p:nvSpPr>
          <p:cNvPr id="3" name="コンテンツ プレースホルダー 2"/>
          <p:cNvSpPr>
            <a:spLocks noGrp="1"/>
          </p:cNvSpPr>
          <p:nvPr>
            <p:ph idx="1"/>
          </p:nvPr>
        </p:nvSpPr>
        <p:spPr>
          <a:xfrm>
            <a:off x="457200" y="1600200"/>
            <a:ext cx="8484780" cy="4525963"/>
          </a:xfrm>
        </p:spPr>
        <p:txBody>
          <a:bodyPr>
            <a:normAutofit fontScale="92500" lnSpcReduction="10000"/>
          </a:bodyPr>
          <a:lstStyle/>
          <a:p>
            <a:r>
              <a:rPr lang="en-US" altLang="ja-JP" dirty="0"/>
              <a:t>This presentation, I focused residential social workers at intensive care home. Though mocked as “Jacks of all trades,” residential social workers conduct a variety of tasks. </a:t>
            </a:r>
          </a:p>
          <a:p>
            <a:endParaRPr lang="en-US" altLang="ja-JP" dirty="0"/>
          </a:p>
          <a:p>
            <a:r>
              <a:rPr lang="en-US" altLang="ja-JP" dirty="0"/>
              <a:t>This study is to summarize the tasks residential social workers perform and their ideal tasks, and to propose what their ideal tasks should be from the perspective of residential social workers themselves.</a:t>
            </a:r>
            <a:endParaRPr kumimoji="1" lang="ja-JP" altLang="en-US" dirty="0"/>
          </a:p>
        </p:txBody>
      </p:sp>
    </p:spTree>
    <p:extLst>
      <p:ext uri="{BB962C8B-B14F-4D97-AF65-F5344CB8AC3E}">
        <p14:creationId xmlns:p14="http://schemas.microsoft.com/office/powerpoint/2010/main" val="1960115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Methods of this study</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a:t> Questionnaire surveys were posted to 400 residential social workers on March 2014 and 107 valid responses were obtained.  </a:t>
            </a:r>
          </a:p>
          <a:p>
            <a:r>
              <a:rPr lang="en-US" altLang="ja-JP" dirty="0"/>
              <a:t>We asked residential social workers about both their ideal tasks and the tasks that they actually carried out. </a:t>
            </a:r>
          </a:p>
          <a:p>
            <a:r>
              <a:rPr lang="en-US" altLang="ja-JP" dirty="0"/>
              <a:t>They were asked 41 questions derived from the results of a previous study, and answers were graded on a five-point scale. </a:t>
            </a:r>
          </a:p>
          <a:p>
            <a:r>
              <a:rPr lang="en-US" altLang="ja-JP" dirty="0"/>
              <a:t>. </a:t>
            </a:r>
            <a:endParaRPr kumimoji="1" lang="ja-JP" altLang="en-US" dirty="0"/>
          </a:p>
        </p:txBody>
      </p:sp>
    </p:spTree>
    <p:extLst>
      <p:ext uri="{BB962C8B-B14F-4D97-AF65-F5344CB8AC3E}">
        <p14:creationId xmlns:p14="http://schemas.microsoft.com/office/powerpoint/2010/main" val="17122033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3">
          <a:schemeClr val="accent1"/>
        </a:lnRef>
        <a:fillRef idx="0">
          <a:schemeClr val="accent1"/>
        </a:fillRef>
        <a:effectRef idx="2">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545</TotalTime>
  <Words>4008</Words>
  <Application>Microsoft Office PowerPoint</Application>
  <PresentationFormat>On-screen Show (4:3)</PresentationFormat>
  <Paragraphs>470</Paragraphs>
  <Slides>27</Slides>
  <Notes>27</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27</vt:i4>
      </vt:variant>
    </vt:vector>
  </HeadingPairs>
  <TitlesOfParts>
    <vt:vector size="39" baseType="lpstr">
      <vt:lpstr>ＭＳ 明朝</vt:lpstr>
      <vt:lpstr>ＭＳ Ｐゴシック</vt:lpstr>
      <vt:lpstr>游ゴシック</vt:lpstr>
      <vt:lpstr>游ゴシック Light</vt:lpstr>
      <vt:lpstr>Aharoni</vt:lpstr>
      <vt:lpstr>Arial</vt:lpstr>
      <vt:lpstr>Calibri</vt:lpstr>
      <vt:lpstr>Calibri Light</vt:lpstr>
      <vt:lpstr>Century</vt:lpstr>
      <vt:lpstr>Cordia New</vt:lpstr>
      <vt:lpstr>Office テーマ</vt:lpstr>
      <vt:lpstr>Office ​​テーマ</vt:lpstr>
      <vt:lpstr>        The Ideal Working Situation for Residential Social Workers at Intensive Care Homes   </vt:lpstr>
      <vt:lpstr>Today’s subject of my presentation </vt:lpstr>
      <vt:lpstr>PowerPoint Presentation</vt:lpstr>
      <vt:lpstr>The insured is accredited </vt:lpstr>
      <vt:lpstr>services are available for persons requiring long-term care. </vt:lpstr>
      <vt:lpstr>About Intensive care homes </vt:lpstr>
      <vt:lpstr>PowerPoint Presentation</vt:lpstr>
      <vt:lpstr>Aims of this study</vt:lpstr>
      <vt:lpstr>Methods of this study</vt:lpstr>
      <vt:lpstr>PowerPoint Presentation</vt:lpstr>
      <vt:lpstr>PowerPoint Presentation</vt:lpstr>
      <vt:lpstr>Results of factor analyses</vt:lpstr>
      <vt:lpstr>Summary of factor analyses</vt:lpstr>
      <vt:lpstr>PowerPoint Presentation</vt:lpstr>
      <vt:lpstr>PowerPoint Presentation</vt:lpstr>
      <vt:lpstr> Results of t-tests</vt:lpstr>
      <vt:lpstr>Summary of this study</vt:lpstr>
      <vt:lpstr>    I'd like to finish by thanking you  for listening.</vt:lpstr>
      <vt:lpstr> Today’s stream of presentation </vt:lpstr>
      <vt:lpstr>PowerPoint Presentation</vt:lpstr>
      <vt:lpstr>PowerPoint Presentation</vt:lpstr>
      <vt:lpstr>number of the elderly in need of long-term care or support </vt:lpstr>
      <vt:lpstr>Financial resources for long-term care insurance </vt:lpstr>
      <vt:lpstr>PowerPoint Presentation</vt:lpstr>
      <vt:lpstr>intensive care homes  covered by long-term care insurance  　</vt:lpstr>
      <vt:lpstr>Situation of intensive care homes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Ideal Working Situation for Residential Social Workers at Intensive Care Homes</dc:title>
  <dc:creator>白澤政和</dc:creator>
  <cp:lastModifiedBy>Joasia Marczak</cp:lastModifiedBy>
  <cp:revision>51</cp:revision>
  <cp:lastPrinted>2016-09-01T04:53:02Z</cp:lastPrinted>
  <dcterms:created xsi:type="dcterms:W3CDTF">2016-08-08T23:24:22Z</dcterms:created>
  <dcterms:modified xsi:type="dcterms:W3CDTF">2016-09-03T15:38:17Z</dcterms:modified>
</cp:coreProperties>
</file>