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7" r:id="rId2"/>
    <p:sldId id="258" r:id="rId3"/>
    <p:sldId id="282" r:id="rId4"/>
    <p:sldId id="259" r:id="rId5"/>
    <p:sldId id="260" r:id="rId6"/>
    <p:sldId id="263" r:id="rId7"/>
    <p:sldId id="261" r:id="rId8"/>
    <p:sldId id="262" r:id="rId9"/>
    <p:sldId id="264" r:id="rId10"/>
    <p:sldId id="265" r:id="rId11"/>
    <p:sldId id="266" r:id="rId12"/>
    <p:sldId id="283" r:id="rId13"/>
    <p:sldId id="272" r:id="rId14"/>
    <p:sldId id="273" r:id="rId15"/>
    <p:sldId id="274" r:id="rId16"/>
    <p:sldId id="276" r:id="rId17"/>
    <p:sldId id="275" r:id="rId18"/>
    <p:sldId id="277" r:id="rId19"/>
    <p:sldId id="278" r:id="rId20"/>
    <p:sldId id="267" r:id="rId21"/>
    <p:sldId id="280" r:id="rId22"/>
    <p:sldId id="279" r:id="rId23"/>
    <p:sldId id="268" r:id="rId24"/>
    <p:sldId id="269" r:id="rId25"/>
    <p:sldId id="281" r:id="rId26"/>
    <p:sldId id="270" r:id="rId27"/>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D60093"/>
    <a:srgbClr val="800000"/>
    <a:srgbClr val="660066"/>
    <a:srgbClr val="660033"/>
    <a:srgbClr val="CC3300"/>
    <a:srgbClr val="66458B"/>
    <a:srgbClr val="00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56" autoAdjust="0"/>
    <p:restoredTop sz="94660"/>
  </p:normalViewPr>
  <p:slideViewPr>
    <p:cSldViewPr>
      <p:cViewPr varScale="1">
        <p:scale>
          <a:sx n="68" d="100"/>
          <a:sy n="68" d="100"/>
        </p:scale>
        <p:origin x="1356" y="66"/>
      </p:cViewPr>
      <p:guideLst>
        <p:guide orient="horz" pos="2160"/>
        <p:guide pos="2880"/>
      </p:guideLst>
    </p:cSldViewPr>
  </p:slideViewPr>
  <p:notesTextViewPr>
    <p:cViewPr>
      <p:scale>
        <a:sx n="1" d="1"/>
        <a:sy n="1" d="1"/>
      </p:scale>
      <p:origin x="0" y="0"/>
    </p:cViewPr>
  </p:notesTextViewPr>
  <p:sorterViewPr>
    <p:cViewPr>
      <p:scale>
        <a:sx n="100" d="100"/>
        <a:sy n="100" d="100"/>
      </p:scale>
      <p:origin x="0" y="7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D021F7EC-619D-414D-B85B-824FE1DC726A}" type="datetimeFigureOut">
              <a:rPr kumimoji="1" lang="ja-JP" altLang="en-US" smtClean="0"/>
              <a:t>2016/9/3</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95F0956E-AEBC-4700-A6BD-5CB3161A143B}" type="slidenum">
              <a:rPr kumimoji="1" lang="ja-JP" altLang="en-US" smtClean="0"/>
              <a:t>‹#›</a:t>
            </a:fld>
            <a:endParaRPr kumimoji="1" lang="ja-JP" altLang="en-US"/>
          </a:p>
        </p:txBody>
      </p:sp>
    </p:spTree>
    <p:extLst>
      <p:ext uri="{BB962C8B-B14F-4D97-AF65-F5344CB8AC3E}">
        <p14:creationId xmlns:p14="http://schemas.microsoft.com/office/powerpoint/2010/main" val="7117998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A3A6BA1-9956-42A9-9204-EF8736F9DDE0}"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9206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ABD45F9-245E-4156-9369-2D757C34EC9B}"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6161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436159-7407-45C8-A241-D80BC00082A4}"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587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B6F2B0-4589-45EE-8E6D-92FEDC533196}"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097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88E2140-C8D8-4A8E-AC38-8D3E997A0CA4}"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4543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69B8BA0-13CE-4A3D-9CA5-A21BCFB88F2A}"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5981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7805E6E-2705-4678-9E66-1AD29E051BA5}"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34630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E71F8ED-FF57-4BB8-80C4-D44A7089BAD4}"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373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B033952-67DA-4F00-A032-751BCA30D393}"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1994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45B106-F8F2-4D2E-8C0B-7473351C62B3}"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70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AAC70BA-00C7-4A17-B3E1-F9C09CF69476}"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54427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25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3086B-489D-494E-82E6-0457BAFADBF0}" type="datetime1">
              <a:rPr lang="ja-JP" altLang="en-US" smtClean="0">
                <a:solidFill>
                  <a:prstClr val="black">
                    <a:tint val="75000"/>
                  </a:prstClr>
                </a:solidFill>
              </a:rPr>
              <a:t>2016/9/3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91F21-CCDA-4ECA-8F22-262698A3842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51192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2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196752"/>
            <a:ext cx="8496944" cy="2952328"/>
          </a:xfrm>
        </p:spPr>
        <p:txBody>
          <a:bodyPr>
            <a:noAutofit/>
          </a:bodyPr>
          <a:lstStyle/>
          <a:p>
            <a:r>
              <a:rPr lang="en-US" altLang="ja-JP" sz="4800" b="1" dirty="0">
                <a:latin typeface="Times New Roman" panose="02020603050405020304" pitchFamily="18" charset="0"/>
                <a:cs typeface="Times New Roman" panose="02020603050405020304" pitchFamily="18" charset="0"/>
              </a:rPr>
              <a:t>Effects of Health Checkup Attendance on </a:t>
            </a:r>
            <a:r>
              <a:rPr lang="en-US" altLang="ja-JP" sz="4800" b="1" dirty="0" smtClean="0">
                <a:latin typeface="Times New Roman" panose="02020603050405020304" pitchFamily="18" charset="0"/>
                <a:cs typeface="Times New Roman" panose="02020603050405020304" pitchFamily="18" charset="0"/>
              </a:rPr>
              <a:t/>
            </a:r>
            <a:br>
              <a:rPr lang="en-US" altLang="ja-JP" sz="4800" b="1" dirty="0" smtClean="0">
                <a:latin typeface="Times New Roman" panose="02020603050405020304" pitchFamily="18" charset="0"/>
                <a:cs typeface="Times New Roman" panose="02020603050405020304" pitchFamily="18" charset="0"/>
              </a:rPr>
            </a:br>
            <a:r>
              <a:rPr lang="en-US" altLang="ja-JP" sz="4800" b="1" dirty="0" smtClean="0">
                <a:latin typeface="Times New Roman" panose="02020603050405020304" pitchFamily="18" charset="0"/>
                <a:cs typeface="Times New Roman" panose="02020603050405020304" pitchFamily="18" charset="0"/>
              </a:rPr>
              <a:t>Caregivers</a:t>
            </a:r>
            <a:r>
              <a:rPr lang="en-US" altLang="ja-JP" sz="4800" b="1" dirty="0">
                <a:latin typeface="Times New Roman" panose="02020603050405020304" pitchFamily="18" charset="0"/>
                <a:cs typeface="Times New Roman" panose="02020603050405020304" pitchFamily="18" charset="0"/>
              </a:rPr>
              <a:t>’ Physical </a:t>
            </a:r>
            <a:r>
              <a:rPr lang="en-US" altLang="ja-JP" sz="4800" b="1" dirty="0" smtClean="0">
                <a:latin typeface="Times New Roman" panose="02020603050405020304" pitchFamily="18" charset="0"/>
                <a:cs typeface="Times New Roman" panose="02020603050405020304" pitchFamily="18" charset="0"/>
              </a:rPr>
              <a:t>Health</a:t>
            </a:r>
            <a:endParaRPr kumimoji="1" lang="ja-JP" altLang="en-US" sz="4800" dirty="0">
              <a:latin typeface="Times New Roman" panose="02020603050405020304" pitchFamily="18" charset="0"/>
              <a:cs typeface="Times New Roman" panose="02020603050405020304" pitchFamily="18" charset="0"/>
            </a:endParaRPr>
          </a:p>
        </p:txBody>
      </p:sp>
      <p:sp>
        <p:nvSpPr>
          <p:cNvPr id="3" name="サブタイトル 2"/>
          <p:cNvSpPr>
            <a:spLocks noGrp="1"/>
          </p:cNvSpPr>
          <p:nvPr>
            <p:ph type="subTitle" idx="1"/>
          </p:nvPr>
        </p:nvSpPr>
        <p:spPr>
          <a:xfrm>
            <a:off x="1475656" y="4293096"/>
            <a:ext cx="6400800" cy="2016224"/>
          </a:xfrm>
        </p:spPr>
        <p:txBody>
          <a:bodyPr>
            <a:normAutofit fontScale="85000" lnSpcReduction="10000"/>
          </a:bodyPr>
          <a:lstStyle/>
          <a:p>
            <a:r>
              <a:rPr lang="en-US" altLang="ja-JP" sz="4200" b="1" dirty="0" err="1">
                <a:solidFill>
                  <a:schemeClr val="tx1"/>
                </a:solidFill>
              </a:rPr>
              <a:t>Narimasa</a:t>
            </a:r>
            <a:r>
              <a:rPr lang="en-US" altLang="ja-JP" sz="4200" b="1" dirty="0">
                <a:solidFill>
                  <a:schemeClr val="tx1"/>
                </a:solidFill>
              </a:rPr>
              <a:t> KUMAGAI </a:t>
            </a:r>
          </a:p>
          <a:p>
            <a:r>
              <a:rPr lang="en-US" altLang="ja-JP" sz="3300" dirty="0">
                <a:solidFill>
                  <a:schemeClr val="tx1"/>
                </a:solidFill>
              </a:rPr>
              <a:t>September </a:t>
            </a:r>
            <a:r>
              <a:rPr lang="en-US" altLang="ja-JP" sz="3300" dirty="0" smtClean="0">
                <a:solidFill>
                  <a:schemeClr val="tx1"/>
                </a:solidFill>
              </a:rPr>
              <a:t>5, 2016</a:t>
            </a:r>
            <a:endParaRPr lang="en-US" altLang="ja-JP" sz="3300" dirty="0">
              <a:solidFill>
                <a:schemeClr val="tx1"/>
              </a:solidFill>
            </a:endParaRPr>
          </a:p>
          <a:p>
            <a:r>
              <a:rPr lang="en-US" altLang="ja-JP" sz="3300" dirty="0">
                <a:solidFill>
                  <a:schemeClr val="tx1"/>
                </a:solidFill>
              </a:rPr>
              <a:t>4th ILPN International Conference on </a:t>
            </a:r>
          </a:p>
          <a:p>
            <a:r>
              <a:rPr lang="en-US" altLang="ja-JP" sz="3300" dirty="0">
                <a:solidFill>
                  <a:schemeClr val="tx1"/>
                </a:solidFill>
              </a:rPr>
              <a:t>Evidence-based Policy in Long-term </a:t>
            </a:r>
            <a:r>
              <a:rPr lang="en-US" altLang="ja-JP" sz="3300" dirty="0" smtClean="0">
                <a:solidFill>
                  <a:schemeClr val="tx1"/>
                </a:solidFill>
              </a:rPr>
              <a:t>Care</a:t>
            </a:r>
            <a:endParaRPr lang="en-US" altLang="ja-JP" sz="3300" dirty="0">
              <a:solidFill>
                <a:schemeClr val="tx1"/>
              </a:solidFill>
            </a:endParaRPr>
          </a:p>
        </p:txBody>
      </p:sp>
      <p:sp>
        <p:nvSpPr>
          <p:cNvPr id="4" name="正方形/長方形 3"/>
          <p:cNvSpPr/>
          <p:nvPr/>
        </p:nvSpPr>
        <p:spPr>
          <a:xfrm>
            <a:off x="0" y="6396335"/>
            <a:ext cx="9144000" cy="292388"/>
          </a:xfrm>
          <a:prstGeom prst="rect">
            <a:avLst/>
          </a:prstGeom>
        </p:spPr>
        <p:txBody>
          <a:bodyPr wrap="square">
            <a:spAutoFit/>
          </a:bodyPr>
          <a:lstStyle/>
          <a:p>
            <a:pPr algn="ctr"/>
            <a:r>
              <a:rPr lang="en-US" altLang="ja-JP" sz="1300" dirty="0"/>
              <a:t>I would like to express my appreciation for the financial support from JSPS (Grant-in-Aid for Scientific Research (C) No. 15K03528).</a:t>
            </a:r>
            <a:endParaRPr lang="ja-JP" altLang="en-US" sz="1300" dirty="0"/>
          </a:p>
        </p:txBody>
      </p:sp>
    </p:spTree>
    <p:extLst>
      <p:ext uri="{BB962C8B-B14F-4D97-AF65-F5344CB8AC3E}">
        <p14:creationId xmlns:p14="http://schemas.microsoft.com/office/powerpoint/2010/main" val="3122662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1" dirty="0" smtClean="0"/>
              <a:t>Samples</a:t>
            </a:r>
            <a:endParaRPr kumimoji="1" lang="ja-JP" altLang="en-US" b="1" dirty="0"/>
          </a:p>
        </p:txBody>
      </p:sp>
      <p:sp>
        <p:nvSpPr>
          <p:cNvPr id="3" name="コンテンツ プレースホルダー 2"/>
          <p:cNvSpPr>
            <a:spLocks noGrp="1"/>
          </p:cNvSpPr>
          <p:nvPr>
            <p:ph idx="1"/>
          </p:nvPr>
        </p:nvSpPr>
        <p:spPr>
          <a:xfrm>
            <a:off x="395536" y="1700808"/>
            <a:ext cx="8424936" cy="4680520"/>
          </a:xfrm>
        </p:spPr>
        <p:txBody>
          <a:bodyPr>
            <a:noAutofit/>
          </a:bodyPr>
          <a:lstStyle/>
          <a:p>
            <a:pPr algn="just"/>
            <a:r>
              <a:rPr lang="en-US" altLang="ja-JP" sz="2800" dirty="0"/>
              <a:t>I examined </a:t>
            </a:r>
            <a:r>
              <a:rPr lang="en-US" altLang="ja-JP" sz="2800" i="1" dirty="0"/>
              <a:t>regular employees</a:t>
            </a:r>
            <a:r>
              <a:rPr lang="en-US" altLang="ja-JP" sz="2800" dirty="0"/>
              <a:t>, </a:t>
            </a:r>
            <a:r>
              <a:rPr lang="en-US" altLang="ja-JP" sz="2800" i="1" dirty="0"/>
              <a:t>irregular employees</a:t>
            </a:r>
            <a:r>
              <a:rPr lang="en-US" altLang="ja-JP" sz="2800" dirty="0"/>
              <a:t>, and </a:t>
            </a:r>
            <a:r>
              <a:rPr lang="en-US" altLang="ja-JP" sz="2800" i="1" dirty="0">
                <a:solidFill>
                  <a:schemeClr val="accent6">
                    <a:lumMod val="50000"/>
                  </a:schemeClr>
                </a:solidFill>
              </a:rPr>
              <a:t>non-working caregivers </a:t>
            </a:r>
            <a:r>
              <a:rPr lang="en-US" altLang="ja-JP" sz="2800" dirty="0"/>
              <a:t>separately, given their different propensities for providing informal care and their different health habits in HCA. </a:t>
            </a:r>
            <a:endParaRPr lang="en-US" altLang="ja-JP" sz="2800" dirty="0" smtClean="0"/>
          </a:p>
          <a:p>
            <a:pPr algn="just"/>
            <a:r>
              <a:rPr lang="en-US" altLang="ja-JP" sz="2800" dirty="0" smtClean="0"/>
              <a:t>I </a:t>
            </a:r>
            <a:r>
              <a:rPr lang="en-US" altLang="ja-JP" sz="2800" dirty="0"/>
              <a:t>further delineated non-working caregivers by social status. Specifically, I categorized them as workers during a period of </a:t>
            </a:r>
            <a:r>
              <a:rPr lang="en-US" altLang="ja-JP" sz="2800" i="1" dirty="0">
                <a:solidFill>
                  <a:schemeClr val="accent6">
                    <a:lumMod val="50000"/>
                  </a:schemeClr>
                </a:solidFill>
              </a:rPr>
              <a:t>family care leave</a:t>
            </a:r>
            <a:r>
              <a:rPr lang="en-US" altLang="ja-JP" sz="2800" dirty="0"/>
              <a:t>, individuals who were </a:t>
            </a:r>
            <a:r>
              <a:rPr lang="en-US" altLang="ja-JP" sz="2800" i="1" dirty="0">
                <a:solidFill>
                  <a:schemeClr val="accent6">
                    <a:lumMod val="50000"/>
                  </a:schemeClr>
                </a:solidFill>
              </a:rPr>
              <a:t>unemployed</a:t>
            </a:r>
            <a:r>
              <a:rPr lang="en-US" altLang="ja-JP" sz="2800" dirty="0"/>
              <a:t>, or individuals who were otherwise </a:t>
            </a:r>
            <a:r>
              <a:rPr lang="en-US" altLang="ja-JP" sz="2800" i="1" dirty="0">
                <a:solidFill>
                  <a:schemeClr val="accent6">
                    <a:lumMod val="50000"/>
                  </a:schemeClr>
                </a:solidFill>
              </a:rPr>
              <a:t>inactive</a:t>
            </a:r>
            <a:r>
              <a:rPr lang="en-US" altLang="ja-JP" sz="2800" dirty="0" smtClean="0"/>
              <a:t>.</a:t>
            </a:r>
            <a:r>
              <a:rPr lang="en-US" altLang="ja-JP" sz="2800" i="1" dirty="0">
                <a:solidFill>
                  <a:schemeClr val="accent6">
                    <a:lumMod val="50000"/>
                  </a:schemeClr>
                </a:solidFill>
              </a:rPr>
              <a:t> Inactive persons</a:t>
            </a:r>
            <a:r>
              <a:rPr lang="en-US" altLang="ja-JP" sz="2800" dirty="0"/>
              <a:t> included homemakers and retirees. </a:t>
            </a:r>
          </a:p>
          <a:p>
            <a:pPr algn="just"/>
            <a:endParaRPr lang="en-US" altLang="ja-JP" sz="2800" dirty="0" smtClean="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2806208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1143000"/>
          </a:xfrm>
        </p:spPr>
        <p:txBody>
          <a:bodyPr/>
          <a:lstStyle/>
          <a:p>
            <a:r>
              <a:rPr lang="en-US" altLang="ja-JP" b="1" dirty="0" smtClean="0"/>
              <a:t>Samples </a:t>
            </a:r>
            <a:r>
              <a:rPr lang="en-US" altLang="ja-JP" sz="2400" b="1" i="1" dirty="0" smtClean="0"/>
              <a:t>Cont.</a:t>
            </a:r>
            <a:endParaRPr kumimoji="1" lang="ja-JP" altLang="en-US" sz="2400" i="1" dirty="0"/>
          </a:p>
        </p:txBody>
      </p:sp>
      <p:sp>
        <p:nvSpPr>
          <p:cNvPr id="3" name="コンテンツ プレースホルダー 2"/>
          <p:cNvSpPr>
            <a:spLocks noGrp="1"/>
          </p:cNvSpPr>
          <p:nvPr>
            <p:ph idx="1"/>
          </p:nvPr>
        </p:nvSpPr>
        <p:spPr>
          <a:xfrm>
            <a:off x="323528" y="1772816"/>
            <a:ext cx="8496944" cy="3600400"/>
          </a:xfrm>
        </p:spPr>
        <p:txBody>
          <a:bodyPr>
            <a:normAutofit/>
          </a:bodyPr>
          <a:lstStyle/>
          <a:p>
            <a:pPr algn="just"/>
            <a:r>
              <a:rPr lang="en-US" altLang="ja-JP" sz="2800" dirty="0" smtClean="0"/>
              <a:t>I </a:t>
            </a:r>
            <a:r>
              <a:rPr lang="en-US" altLang="ja-JP" sz="2800" dirty="0"/>
              <a:t>created a respondent-level dataset, and limited the sample to individuals who had responded to the item on whether they had received health checkups. </a:t>
            </a:r>
            <a:endParaRPr lang="en-US" altLang="ja-JP" sz="2800" dirty="0" smtClean="0"/>
          </a:p>
          <a:p>
            <a:r>
              <a:rPr lang="en-US" altLang="ja-JP" sz="2800" dirty="0" smtClean="0"/>
              <a:t>This </a:t>
            </a:r>
            <a:r>
              <a:rPr lang="en-US" altLang="ja-JP" sz="2800" dirty="0"/>
              <a:t>sample ultimately comprised 18,896 respondents, </a:t>
            </a:r>
            <a:r>
              <a:rPr lang="en-US" altLang="ja-JP" sz="2400" dirty="0"/>
              <a:t>including </a:t>
            </a:r>
            <a:r>
              <a:rPr lang="en-US" altLang="ja-JP" sz="2400" dirty="0">
                <a:solidFill>
                  <a:srgbClr val="C00000"/>
                </a:solidFill>
              </a:rPr>
              <a:t>8,597 irregular employees </a:t>
            </a:r>
            <a:r>
              <a:rPr lang="en-US" altLang="ja-JP" sz="2400" dirty="0" smtClean="0"/>
              <a:t>(</a:t>
            </a:r>
            <a:r>
              <a:rPr lang="en-US" altLang="ja-JP" sz="2400" dirty="0"/>
              <a:t>females: males=63:37</a:t>
            </a:r>
            <a:r>
              <a:rPr lang="en-US" altLang="ja-JP" sz="2400" dirty="0" smtClean="0"/>
              <a:t>); </a:t>
            </a:r>
            <a:r>
              <a:rPr lang="en-US" altLang="ja-JP" sz="2400" dirty="0" smtClean="0">
                <a:solidFill>
                  <a:srgbClr val="FF0000"/>
                </a:solidFill>
              </a:rPr>
              <a:t>4,445 </a:t>
            </a:r>
            <a:r>
              <a:rPr lang="en-US" altLang="ja-JP" sz="2400" dirty="0">
                <a:solidFill>
                  <a:srgbClr val="FF0000"/>
                </a:solidFill>
              </a:rPr>
              <a:t>inactive persons </a:t>
            </a:r>
            <a:r>
              <a:rPr lang="en-US" altLang="ja-JP" sz="2400" dirty="0"/>
              <a:t>which includes homemakers </a:t>
            </a:r>
            <a:r>
              <a:rPr lang="en-US" altLang="ja-JP" sz="2400" dirty="0" smtClean="0"/>
              <a:t>and </a:t>
            </a:r>
            <a:r>
              <a:rPr lang="en-US" altLang="ja-JP" sz="2400" dirty="0"/>
              <a:t>retirees (87:13); </a:t>
            </a:r>
            <a:r>
              <a:rPr lang="en-US" altLang="ja-JP" sz="2400" dirty="0" smtClean="0">
                <a:solidFill>
                  <a:schemeClr val="accent6">
                    <a:lumMod val="50000"/>
                  </a:schemeClr>
                </a:solidFill>
              </a:rPr>
              <a:t>4,263 </a:t>
            </a:r>
            <a:r>
              <a:rPr lang="en-US" altLang="ja-JP" sz="2400" dirty="0">
                <a:solidFill>
                  <a:schemeClr val="accent6">
                    <a:lumMod val="50000"/>
                  </a:schemeClr>
                </a:solidFill>
              </a:rPr>
              <a:t>regular employees </a:t>
            </a:r>
            <a:r>
              <a:rPr lang="en-US" altLang="ja-JP" sz="2400" dirty="0"/>
              <a:t>(36:64); 962 workers with family care leave (87:13); and 629 unemployed people (63:37).</a:t>
            </a:r>
            <a:endParaRPr kumimoji="1" lang="ja-JP" altLang="en-US" sz="24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11</a:t>
            </a:fld>
            <a:endParaRPr lang="ja-JP" altLang="en-US">
              <a:solidFill>
                <a:prstClr val="black">
                  <a:tint val="75000"/>
                </a:prst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249417"/>
            <a:ext cx="7914994" cy="1356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4425041" y="6093296"/>
            <a:ext cx="651015" cy="28803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1374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4892" y="188640"/>
            <a:ext cx="8157387" cy="1143000"/>
          </a:xfrm>
        </p:spPr>
        <p:txBody>
          <a:bodyPr>
            <a:normAutofit fontScale="90000"/>
          </a:bodyPr>
          <a:lstStyle/>
          <a:p>
            <a:r>
              <a:rPr lang="fr-FR" altLang="ja-JP" b="1" dirty="0" smtClean="0"/>
              <a:t>Descriptive statistics </a:t>
            </a:r>
            <a:br>
              <a:rPr lang="fr-FR" altLang="ja-JP" b="1" dirty="0" smtClean="0"/>
            </a:br>
            <a:r>
              <a:rPr lang="fr-FR" altLang="ja-JP" sz="3100" i="1" dirty="0" smtClean="0"/>
              <a:t>caregivers </a:t>
            </a:r>
            <a:r>
              <a:rPr lang="fr-FR" altLang="ja-JP" sz="3100" i="1" dirty="0"/>
              <a:t>versus non-caregivers</a:t>
            </a:r>
            <a:endParaRPr kumimoji="1" lang="ja-JP" altLang="en-US" sz="3100" i="1" dirty="0"/>
          </a:p>
        </p:txBody>
      </p:sp>
      <p:sp>
        <p:nvSpPr>
          <p:cNvPr id="3" name="コンテンツ プレースホルダー 2"/>
          <p:cNvSpPr>
            <a:spLocks noGrp="1"/>
          </p:cNvSpPr>
          <p:nvPr>
            <p:ph idx="1"/>
          </p:nvPr>
        </p:nvSpPr>
        <p:spPr>
          <a:xfrm>
            <a:off x="0" y="1484784"/>
            <a:ext cx="9144000" cy="692696"/>
          </a:xfrm>
        </p:spPr>
        <p:txBody>
          <a:bodyPr>
            <a:noAutofit/>
          </a:bodyPr>
          <a:lstStyle/>
          <a:p>
            <a:pPr marL="0" indent="0" algn="ctr">
              <a:buNone/>
            </a:pPr>
            <a:r>
              <a:rPr kumimoji="1" lang="en-US" altLang="ja-JP" sz="2800" i="1" dirty="0" smtClean="0"/>
              <a:t>Poor health status of caregivers compared to non-caregivers </a:t>
            </a:r>
            <a:endParaRPr kumimoji="1" lang="ja-JP" altLang="en-US" sz="2800" i="1"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12</a:t>
            </a:fld>
            <a:endParaRPr lang="ja-JP" altLang="en-US">
              <a:solidFill>
                <a:prstClr val="black">
                  <a:tint val="75000"/>
                </a:prst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892" y="2177480"/>
            <a:ext cx="8036701" cy="456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251520" y="6453336"/>
            <a:ext cx="8170073" cy="288031"/>
          </a:xfrm>
          <a:prstGeom prst="rect">
            <a:avLst/>
          </a:prstGeom>
          <a:noFill/>
          <a:ln w="63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251519" y="4869160"/>
            <a:ext cx="8170073" cy="720079"/>
          </a:xfrm>
          <a:prstGeom prst="rect">
            <a:avLst/>
          </a:prstGeom>
          <a:noFill/>
          <a:ln w="63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11330" y="3140968"/>
            <a:ext cx="8210263" cy="233149"/>
          </a:xfrm>
          <a:prstGeom prst="rect">
            <a:avLst/>
          </a:prstGeom>
          <a:noFill/>
          <a:ln w="635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48868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Descriptive </a:t>
            </a:r>
            <a:r>
              <a:rPr lang="en-US" altLang="ja-JP" b="1" dirty="0" smtClean="0"/>
              <a:t>statistics </a:t>
            </a:r>
            <a:r>
              <a:rPr lang="en-US" altLang="ja-JP" dirty="0" smtClean="0"/>
              <a:t/>
            </a:r>
            <a:br>
              <a:rPr lang="en-US" altLang="ja-JP" dirty="0" smtClean="0"/>
            </a:br>
            <a:r>
              <a:rPr lang="en-US" altLang="ja-JP" sz="2700" i="1" dirty="0" smtClean="0"/>
              <a:t>female </a:t>
            </a:r>
            <a:r>
              <a:rPr lang="en-US" altLang="ja-JP" sz="2700" i="1" dirty="0"/>
              <a:t>caregivers </a:t>
            </a:r>
            <a:r>
              <a:rPr lang="en-US" altLang="ja-JP" sz="2700" i="1" dirty="0" smtClean="0"/>
              <a:t>versus </a:t>
            </a:r>
            <a:r>
              <a:rPr lang="en-US" altLang="ja-JP" sz="2700" i="1" dirty="0"/>
              <a:t>male caregivers</a:t>
            </a:r>
            <a:endParaRPr kumimoji="1" lang="ja-JP" altLang="en-US" sz="2700" i="1"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13</a:t>
            </a:fld>
            <a:endParaRPr lang="ja-JP" altLang="en-US">
              <a:solidFill>
                <a:prstClr val="black">
                  <a:tint val="75000"/>
                </a:prst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613382"/>
            <a:ext cx="8855240" cy="3010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379" y="4629131"/>
            <a:ext cx="8855241" cy="189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四角形吹き出し 2"/>
          <p:cNvSpPr/>
          <p:nvPr/>
        </p:nvSpPr>
        <p:spPr>
          <a:xfrm>
            <a:off x="7164288" y="0"/>
            <a:ext cx="1979712" cy="1574472"/>
          </a:xfrm>
          <a:prstGeom prst="wedgeRectCallout">
            <a:avLst>
              <a:gd name="adj1" fmla="val -109464"/>
              <a:gd name="adj2" fmla="val 113163"/>
            </a:avLst>
          </a:prstGeom>
          <a:noFill/>
          <a:ln w="6350">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164288" y="48572"/>
            <a:ext cx="1979712" cy="1569660"/>
          </a:xfrm>
          <a:prstGeom prst="rect">
            <a:avLst/>
          </a:prstGeom>
        </p:spPr>
        <p:txBody>
          <a:bodyPr wrap="square">
            <a:spAutoFit/>
          </a:bodyPr>
          <a:lstStyle/>
          <a:p>
            <a:r>
              <a:rPr lang="en-US" altLang="ja-JP" sz="1200" dirty="0" smtClean="0">
                <a:latin typeface="Times New Roman" panose="02020603050405020304" pitchFamily="18" charset="0"/>
                <a:ea typeface="ＭＳ 明朝" panose="02020609040205080304" pitchFamily="17" charset="-128"/>
              </a:rPr>
              <a:t>  </a:t>
            </a:r>
            <a:r>
              <a:rPr lang="en-US" altLang="ja-JP" sz="1200" i="1" dirty="0" smtClean="0">
                <a:latin typeface="Times New Roman" panose="02020603050405020304" pitchFamily="18" charset="0"/>
                <a:ea typeface="ＭＳ 明朝" panose="02020609040205080304" pitchFamily="17" charset="-128"/>
              </a:rPr>
              <a:t>The </a:t>
            </a:r>
            <a:r>
              <a:rPr lang="en-US" altLang="ja-JP" sz="1200" i="1" dirty="0">
                <a:latin typeface="Times New Roman" panose="02020603050405020304" pitchFamily="18" charset="0"/>
                <a:ea typeface="ＭＳ 明朝" panose="02020609040205080304" pitchFamily="17" charset="-128"/>
              </a:rPr>
              <a:t>receiving rate of health checkups of inactive persons was </a:t>
            </a:r>
            <a:r>
              <a:rPr lang="en-US" altLang="ja-JP" sz="1200" b="1" i="1" dirty="0">
                <a:latin typeface="Times New Roman" panose="02020603050405020304" pitchFamily="18" charset="0"/>
                <a:ea typeface="ＭＳ 明朝" panose="02020609040205080304" pitchFamily="17" charset="-128"/>
              </a:rPr>
              <a:t>60.0%, </a:t>
            </a:r>
            <a:r>
              <a:rPr lang="en-US" altLang="ja-JP" sz="1200" i="1" dirty="0">
                <a:latin typeface="Times New Roman" panose="02020603050405020304" pitchFamily="18" charset="0"/>
                <a:ea typeface="ＭＳ 明朝" panose="02020609040205080304" pitchFamily="17" charset="-128"/>
              </a:rPr>
              <a:t>which was lower than the </a:t>
            </a:r>
            <a:r>
              <a:rPr lang="en-US" altLang="ja-JP" sz="1200" b="1" i="1" dirty="0">
                <a:latin typeface="Times New Roman" panose="02020603050405020304" pitchFamily="18" charset="0"/>
                <a:ea typeface="ＭＳ 明朝" panose="02020609040205080304" pitchFamily="17" charset="-128"/>
              </a:rPr>
              <a:t>66.8%</a:t>
            </a:r>
            <a:r>
              <a:rPr lang="en-US" altLang="ja-JP" sz="1200" i="1" dirty="0">
                <a:latin typeface="Times New Roman" panose="02020603050405020304" pitchFamily="18" charset="0"/>
                <a:ea typeface="ＭＳ 明朝" panose="02020609040205080304" pitchFamily="17" charset="-128"/>
              </a:rPr>
              <a:t> of informal caregivers with part-time work or the </a:t>
            </a:r>
            <a:r>
              <a:rPr lang="en-US" altLang="ja-JP" sz="1200" b="1" i="1" dirty="0">
                <a:latin typeface="Times New Roman" panose="02020603050405020304" pitchFamily="18" charset="0"/>
                <a:ea typeface="ＭＳ 明朝" panose="02020609040205080304" pitchFamily="17" charset="-128"/>
              </a:rPr>
              <a:t>90.3% </a:t>
            </a:r>
            <a:r>
              <a:rPr lang="en-US" altLang="ja-JP" sz="1200" i="1" dirty="0">
                <a:latin typeface="Times New Roman" panose="02020603050405020304" pitchFamily="18" charset="0"/>
                <a:ea typeface="ＭＳ 明朝" panose="02020609040205080304" pitchFamily="17" charset="-128"/>
              </a:rPr>
              <a:t>of informal caregivers with regular work.</a:t>
            </a:r>
            <a:endParaRPr lang="ja-JP" altLang="en-US" sz="1200" i="1" dirty="0"/>
          </a:p>
        </p:txBody>
      </p:sp>
    </p:spTree>
    <p:extLst>
      <p:ext uri="{BB962C8B-B14F-4D97-AF65-F5344CB8AC3E}">
        <p14:creationId xmlns:p14="http://schemas.microsoft.com/office/powerpoint/2010/main" val="3980861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a:t>Descriptive statistics </a:t>
            </a:r>
            <a:r>
              <a:rPr lang="en-US" altLang="ja-JP" sz="2700" b="1" i="1" dirty="0" smtClean="0"/>
              <a:t>cont</a:t>
            </a:r>
            <a:r>
              <a:rPr lang="en-US" altLang="ja-JP" sz="2700" b="1" dirty="0" smtClean="0"/>
              <a:t>.</a:t>
            </a:r>
            <a:r>
              <a:rPr lang="en-US" altLang="ja-JP" dirty="0"/>
              <a:t/>
            </a:r>
            <a:br>
              <a:rPr lang="en-US" altLang="ja-JP" dirty="0"/>
            </a:br>
            <a:r>
              <a:rPr lang="en-US" altLang="ja-JP" sz="2700" i="1" dirty="0"/>
              <a:t>female caregivers versus male caregivers</a:t>
            </a:r>
            <a:endParaRPr kumimoji="1" lang="ja-JP" altLang="en-US" sz="27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14</a:t>
            </a:fld>
            <a:endParaRPr lang="ja-JP" altLang="en-US">
              <a:solidFill>
                <a:prstClr val="black">
                  <a:tint val="75000"/>
                </a:prst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315" y="1772816"/>
            <a:ext cx="8855708" cy="668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75" y="2564904"/>
            <a:ext cx="8940048"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6165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b="1" dirty="0" smtClean="0"/>
              <a:t>Heterogeneity</a:t>
            </a:r>
            <a:endParaRPr kumimoji="1" lang="ja-JP" altLang="en-US" b="1" dirty="0"/>
          </a:p>
        </p:txBody>
      </p:sp>
      <p:sp>
        <p:nvSpPr>
          <p:cNvPr id="3" name="コンテンツ プレースホルダー 2"/>
          <p:cNvSpPr>
            <a:spLocks noGrp="1"/>
          </p:cNvSpPr>
          <p:nvPr>
            <p:ph idx="1"/>
          </p:nvPr>
        </p:nvSpPr>
        <p:spPr>
          <a:xfrm>
            <a:off x="323528" y="1484784"/>
            <a:ext cx="8424936" cy="5112568"/>
          </a:xfrm>
        </p:spPr>
        <p:txBody>
          <a:bodyPr>
            <a:noAutofit/>
          </a:bodyPr>
          <a:lstStyle/>
          <a:p>
            <a:r>
              <a:rPr lang="en-US" altLang="ja-JP" sz="2800" dirty="0"/>
              <a:t>A preliminary analysis revealed that </a:t>
            </a:r>
            <a:r>
              <a:rPr lang="en-US" altLang="ja-JP" sz="2800" i="1" dirty="0">
                <a:solidFill>
                  <a:schemeClr val="accent6">
                    <a:lumMod val="50000"/>
                  </a:schemeClr>
                </a:solidFill>
              </a:rPr>
              <a:t>female co-residential caregivers spent more hours on caregiving per week on average</a:t>
            </a:r>
            <a:r>
              <a:rPr lang="en-US" altLang="ja-JP" sz="2800" dirty="0"/>
              <a:t> than the other caregivers. </a:t>
            </a:r>
            <a:endParaRPr lang="en-US" altLang="ja-JP" sz="2800" dirty="0" smtClean="0"/>
          </a:p>
          <a:p>
            <a:r>
              <a:rPr lang="en-US" altLang="ja-JP" sz="2600" dirty="0" smtClean="0"/>
              <a:t>Hours </a:t>
            </a:r>
            <a:r>
              <a:rPr lang="en-US" altLang="ja-JP" sz="2600" dirty="0"/>
              <a:t>spent on caregiving per week were as follows: female co-residential, 20.9; male co-residential, 14.36; female non-residential, 15.05; male non-residential, </a:t>
            </a:r>
            <a:r>
              <a:rPr lang="en-US" altLang="ja-JP" sz="2600" dirty="0" smtClean="0"/>
              <a:t>12.36. </a:t>
            </a:r>
          </a:p>
          <a:p>
            <a:r>
              <a:rPr lang="en-US" altLang="ja-JP" sz="2800" dirty="0" smtClean="0"/>
              <a:t>The </a:t>
            </a:r>
            <a:r>
              <a:rPr lang="en-US" altLang="ja-JP" sz="2800" dirty="0"/>
              <a:t>subsamples by employment status showed </a:t>
            </a:r>
            <a:r>
              <a:rPr lang="en-US" altLang="ja-JP" sz="2800" i="1" dirty="0">
                <a:solidFill>
                  <a:srgbClr val="C00000"/>
                </a:solidFill>
              </a:rPr>
              <a:t>differences in the intensity of informal caregiving</a:t>
            </a:r>
            <a:r>
              <a:rPr lang="en-US" altLang="ja-JP" sz="2800" dirty="0" smtClean="0"/>
              <a:t>.</a:t>
            </a:r>
          </a:p>
          <a:p>
            <a:r>
              <a:rPr lang="en-US" altLang="ja-JP" sz="2800" dirty="0"/>
              <a:t>I take into account employment status of caregivers, which relates to </a:t>
            </a:r>
            <a:r>
              <a:rPr lang="en-US" altLang="ja-JP" sz="2800" b="1" i="1" u="sng" dirty="0"/>
              <a:t>the heterogeneity </a:t>
            </a:r>
            <a:r>
              <a:rPr lang="en-US" altLang="ja-JP" sz="2800" u="sng" dirty="0"/>
              <a:t>in the intensity of care provided</a:t>
            </a:r>
            <a:r>
              <a:rPr lang="en-US" altLang="ja-JP" sz="2800" dirty="0"/>
              <a:t>.</a:t>
            </a:r>
            <a:endParaRPr lang="en-US" altLang="ja-JP" sz="2800" dirty="0" smtClean="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15</a:t>
            </a:fld>
            <a:endParaRPr lang="ja-JP" altLang="en-US">
              <a:solidFill>
                <a:prstClr val="black">
                  <a:tint val="75000"/>
                </a:prstClr>
              </a:solidFill>
            </a:endParaRPr>
          </a:p>
        </p:txBody>
      </p:sp>
    </p:spTree>
    <p:extLst>
      <p:ext uri="{BB962C8B-B14F-4D97-AF65-F5344CB8AC3E}">
        <p14:creationId xmlns:p14="http://schemas.microsoft.com/office/powerpoint/2010/main" val="8466960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Health checkup function</a:t>
            </a:r>
            <a:endParaRPr kumimoji="1" lang="ja-JP" altLang="en-US" dirty="0"/>
          </a:p>
        </p:txBody>
      </p:sp>
      <p:sp>
        <p:nvSpPr>
          <p:cNvPr id="3" name="コンテンツ プレースホルダー 2"/>
          <p:cNvSpPr>
            <a:spLocks noGrp="1"/>
          </p:cNvSpPr>
          <p:nvPr>
            <p:ph idx="1"/>
          </p:nvPr>
        </p:nvSpPr>
        <p:spPr>
          <a:xfrm>
            <a:off x="467544" y="1772816"/>
            <a:ext cx="8229600" cy="4680520"/>
          </a:xfrm>
        </p:spPr>
        <p:txBody>
          <a:bodyPr>
            <a:noAutofit/>
          </a:bodyPr>
          <a:lstStyle/>
          <a:p>
            <a:pPr algn="just"/>
            <a:r>
              <a:rPr lang="en-US" altLang="ja-JP" sz="2800" dirty="0"/>
              <a:t>This study classified employment status of caregivers into [1] inactive, [2] care leave, [3] unemployment, [4] irregular worker, and [5] regular worker</a:t>
            </a:r>
            <a:r>
              <a:rPr lang="en-US" altLang="ja-JP" sz="2800" dirty="0" smtClean="0"/>
              <a:t>.</a:t>
            </a:r>
          </a:p>
          <a:p>
            <a:pPr algn="just"/>
            <a:r>
              <a:rPr lang="en-US" altLang="ja-JP" sz="2800" dirty="0"/>
              <a:t>Under the specifications of the health checkups function, the response probability of a positive outcome depends on </a:t>
            </a:r>
            <a:r>
              <a:rPr lang="en-US" altLang="ja-JP" sz="2800" b="1" i="1" u="sng" dirty="0">
                <a:solidFill>
                  <a:schemeClr val="accent6">
                    <a:lumMod val="50000"/>
                  </a:schemeClr>
                </a:solidFill>
              </a:rPr>
              <a:t>unobserved effects and past experience of health checkup behavior</a:t>
            </a:r>
            <a:r>
              <a:rPr lang="en-US" altLang="ja-JP" sz="2800" dirty="0" smtClean="0"/>
              <a:t>.</a:t>
            </a:r>
          </a:p>
          <a:p>
            <a:pPr algn="just"/>
            <a:r>
              <a:rPr lang="en-US" altLang="ja-JP" sz="2800" dirty="0" smtClean="0"/>
              <a:t> </a:t>
            </a:r>
            <a:r>
              <a:rPr lang="en-US" altLang="ja-JP" sz="2800" dirty="0"/>
              <a:t>It is important to take unobserved heterogeneity into account because ignoring it can lead to </a:t>
            </a:r>
            <a:r>
              <a:rPr lang="en-US" altLang="ja-JP" sz="2800" b="1" i="1" dirty="0"/>
              <a:t>overestimation of the degree of state dependence</a:t>
            </a:r>
            <a:r>
              <a:rPr lang="en-US" altLang="ja-JP" sz="2800" dirty="0"/>
              <a:t>.</a:t>
            </a:r>
            <a:endParaRPr kumimoji="1" lang="ja-JP" altLang="en-US" sz="28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16</a:t>
            </a:fld>
            <a:endParaRPr lang="ja-JP" altLang="en-US">
              <a:solidFill>
                <a:prstClr val="black">
                  <a:tint val="75000"/>
                </a:prstClr>
              </a:solidFill>
            </a:endParaRPr>
          </a:p>
        </p:txBody>
      </p:sp>
    </p:spTree>
    <p:extLst>
      <p:ext uri="{BB962C8B-B14F-4D97-AF65-F5344CB8AC3E}">
        <p14:creationId xmlns:p14="http://schemas.microsoft.com/office/powerpoint/2010/main" val="23900584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H</a:t>
            </a:r>
            <a:r>
              <a:rPr lang="en-US" altLang="ja-JP" b="1" dirty="0" smtClean="0"/>
              <a:t>ealth </a:t>
            </a:r>
            <a:r>
              <a:rPr lang="en-US" altLang="ja-JP" b="1" dirty="0"/>
              <a:t>checkup </a:t>
            </a:r>
            <a:r>
              <a:rPr lang="en-US" altLang="ja-JP" b="1" dirty="0" smtClean="0"/>
              <a:t>function </a:t>
            </a:r>
            <a:r>
              <a:rPr lang="en-US" altLang="ja-JP" sz="2400" b="1" i="1" dirty="0" smtClean="0"/>
              <a:t>cont.</a:t>
            </a:r>
            <a:endParaRPr kumimoji="1" lang="ja-JP" altLang="en-US" sz="2400" b="1" i="1" dirty="0"/>
          </a:p>
        </p:txBody>
      </p:sp>
      <p:sp>
        <p:nvSpPr>
          <p:cNvPr id="3" name="コンテンツ プレースホルダー 2"/>
          <p:cNvSpPr>
            <a:spLocks noGrp="1"/>
          </p:cNvSpPr>
          <p:nvPr>
            <p:ph idx="1"/>
          </p:nvPr>
        </p:nvSpPr>
        <p:spPr>
          <a:xfrm>
            <a:off x="390936" y="5229200"/>
            <a:ext cx="8357527" cy="1440160"/>
          </a:xfrm>
        </p:spPr>
        <p:txBody>
          <a:bodyPr>
            <a:normAutofit/>
          </a:bodyPr>
          <a:lstStyle/>
          <a:p>
            <a:pPr marL="0" indent="0" algn="just">
              <a:buNone/>
            </a:pPr>
            <a:r>
              <a:rPr lang="en-US" altLang="ja-JP" sz="2600" i="1" dirty="0">
                <a:latin typeface="Times New Roman" panose="02020603050405020304" pitchFamily="18" charset="0"/>
                <a:cs typeface="Times New Roman" panose="02020603050405020304" pitchFamily="18" charset="0"/>
              </a:rPr>
              <a:t>Relative resources</a:t>
            </a:r>
            <a:r>
              <a:rPr lang="en-US" altLang="ja-JP" sz="2600" dirty="0">
                <a:latin typeface="Times New Roman" panose="02020603050405020304" pitchFamily="18" charset="0"/>
                <a:cs typeface="Times New Roman" panose="02020603050405020304" pitchFamily="18" charset="0"/>
              </a:rPr>
              <a:t>—namely, the difference between log-transformed spouse’s income and logged respondent's income—took a value of zero if the respondent was single.</a:t>
            </a:r>
            <a:endParaRPr kumimoji="1" lang="ja-JP" altLang="en-US" sz="2600" dirty="0">
              <a:latin typeface="Times New Roman" panose="02020603050405020304" pitchFamily="18" charset="0"/>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17</a:t>
            </a:fld>
            <a:endParaRPr lang="ja-JP" altLang="en-US">
              <a:solidFill>
                <a:prstClr val="black">
                  <a:tint val="75000"/>
                </a:prstClr>
              </a:solidFill>
            </a:endParaRPr>
          </a:p>
        </p:txBody>
      </p:sp>
      <mc:AlternateContent xmlns:mc="http://schemas.openxmlformats.org/markup-compatibility/2006" xmlns:a14="http://schemas.microsoft.com/office/drawing/2010/main">
        <mc:Choice Requires="a14">
          <p:sp>
            <p:nvSpPr>
              <p:cNvPr id="5" name="正方形/長方形 4"/>
              <p:cNvSpPr/>
              <p:nvPr/>
            </p:nvSpPr>
            <p:spPr>
              <a:xfrm>
                <a:off x="53752" y="1628800"/>
                <a:ext cx="9036496" cy="513795"/>
              </a:xfrm>
              <a:prstGeom prst="rect">
                <a:avLst/>
              </a:prstGeom>
            </p:spPr>
            <p:txBody>
              <a:bodyPr wrap="square">
                <a:spAutoFit/>
              </a:bodyPr>
              <a:lstStyle/>
              <a:p>
                <a:pPr algn="ctr"/>
                <a:r>
                  <a:rPr lang="en-US" altLang="ja-JP" sz="2400" i="1" dirty="0" err="1">
                    <a:latin typeface="Times New Roman" panose="02020603050405020304" pitchFamily="18" charset="0"/>
                    <a:cs typeface="Times New Roman" panose="02020603050405020304" pitchFamily="18" charset="0"/>
                  </a:rPr>
                  <a:t>HC</a:t>
                </a:r>
                <a:r>
                  <a:rPr lang="en-US" altLang="ja-JP" sz="2400" i="1" baseline="-25000" dirty="0" err="1">
                    <a:latin typeface="Times New Roman" panose="02020603050405020304" pitchFamily="18" charset="0"/>
                    <a:cs typeface="Times New Roman" panose="02020603050405020304" pitchFamily="18" charset="0"/>
                  </a:rPr>
                  <a:t>t</a:t>
                </a:r>
                <a:r>
                  <a:rPr lang="ja-JP" altLang="en-US" sz="2400" i="1" dirty="0">
                    <a:latin typeface="Times New Roman" panose="02020603050405020304" pitchFamily="18" charset="0"/>
                    <a:cs typeface="Times New Roman" panose="02020603050405020304" pitchFamily="18" charset="0"/>
                  </a:rPr>
                  <a:t> </a:t>
                </a:r>
                <a:r>
                  <a:rPr lang="en-US" altLang="ja-JP" sz="2400" i="1" dirty="0">
                    <a:latin typeface="Times New Roman" panose="02020603050405020304" pitchFamily="18" charset="0"/>
                    <a:cs typeface="Times New Roman" panose="02020603050405020304" pitchFamily="18" charset="0"/>
                  </a:rPr>
                  <a:t>= f</a:t>
                </a:r>
                <a:r>
                  <a:rPr lang="ja-JP" altLang="en-US" sz="2400" i="1" dirty="0">
                    <a:latin typeface="Times New Roman" panose="02020603050405020304" pitchFamily="18" charset="0"/>
                    <a:cs typeface="Times New Roman" panose="02020603050405020304" pitchFamily="18" charset="0"/>
                  </a:rPr>
                  <a:t> </a:t>
                </a:r>
                <a:r>
                  <a:rPr lang="el-GR" altLang="ja-JP" sz="2400" i="1" dirty="0">
                    <a:latin typeface="Times New Roman" panose="02020603050405020304" pitchFamily="18" charset="0"/>
                    <a:cs typeface="Times New Roman" panose="02020603050405020304" pitchFamily="18" charset="0"/>
                  </a:rPr>
                  <a:t>(β</a:t>
                </a:r>
                <a:r>
                  <a:rPr lang="en-US" altLang="ja-JP" sz="2400" i="1" baseline="-25000" dirty="0">
                    <a:latin typeface="Times New Roman" panose="02020603050405020304" pitchFamily="18" charset="0"/>
                    <a:cs typeface="Times New Roman" panose="02020603050405020304" pitchFamily="18" charset="0"/>
                  </a:rPr>
                  <a:t>HC</a:t>
                </a:r>
                <a:r>
                  <a:rPr lang="en-US" altLang="ja-JP" sz="2400" i="1" dirty="0">
                    <a:latin typeface="Times New Roman" panose="02020603050405020304" pitchFamily="18" charset="0"/>
                    <a:cs typeface="Times New Roman" panose="02020603050405020304" pitchFamily="18" charset="0"/>
                  </a:rPr>
                  <a:t>HC</a:t>
                </a:r>
                <a:r>
                  <a:rPr lang="en-US" altLang="ja-JP" sz="2400" i="1" baseline="-25000" dirty="0">
                    <a:latin typeface="Times New Roman" panose="02020603050405020304" pitchFamily="18" charset="0"/>
                    <a:cs typeface="Times New Roman" panose="02020603050405020304" pitchFamily="18" charset="0"/>
                  </a:rPr>
                  <a:t>t-1</a:t>
                </a:r>
                <a:r>
                  <a:rPr lang="en-US" altLang="ja-JP" sz="2400" i="1" dirty="0">
                    <a:latin typeface="Times New Roman" panose="02020603050405020304" pitchFamily="18" charset="0"/>
                    <a:cs typeface="Times New Roman" panose="02020603050405020304" pitchFamily="18" charset="0"/>
                  </a:rPr>
                  <a:t>+</a:t>
                </a:r>
                <a:r>
                  <a:rPr lang="el-GR" altLang="ja-JP" sz="2400" i="1" dirty="0">
                    <a:latin typeface="Times New Roman" panose="02020603050405020304" pitchFamily="18" charset="0"/>
                    <a:cs typeface="Times New Roman" panose="02020603050405020304" pitchFamily="18" charset="0"/>
                  </a:rPr>
                  <a:t>β</a:t>
                </a:r>
                <a:r>
                  <a:rPr lang="en-US" altLang="ja-JP" sz="2400" i="1" baseline="-25000" dirty="0" err="1">
                    <a:latin typeface="Times New Roman" panose="02020603050405020304" pitchFamily="18" charset="0"/>
                    <a:cs typeface="Times New Roman" panose="02020603050405020304" pitchFamily="18" charset="0"/>
                  </a:rPr>
                  <a:t>C</a:t>
                </a:r>
                <a:r>
                  <a:rPr lang="en-US" altLang="ja-JP" sz="2400" i="1" dirty="0" err="1">
                    <a:latin typeface="Times New Roman" panose="02020603050405020304" pitchFamily="18" charset="0"/>
                    <a:cs typeface="Times New Roman" panose="02020603050405020304" pitchFamily="18" charset="0"/>
                  </a:rPr>
                  <a:t>C</a:t>
                </a:r>
                <a:r>
                  <a:rPr lang="en-US" altLang="ja-JP" sz="2400" i="1" baseline="-25000" dirty="0" err="1">
                    <a:latin typeface="Times New Roman" panose="02020603050405020304" pitchFamily="18" charset="0"/>
                    <a:cs typeface="Times New Roman" panose="02020603050405020304" pitchFamily="18" charset="0"/>
                  </a:rPr>
                  <a:t>t</a:t>
                </a:r>
                <a:r>
                  <a:rPr lang="ja-JP" altLang="en-US" sz="2400" i="1" baseline="-25000" dirty="0">
                    <a:latin typeface="Times New Roman" panose="02020603050405020304" pitchFamily="18" charset="0"/>
                    <a:cs typeface="Times New Roman" panose="02020603050405020304" pitchFamily="18" charset="0"/>
                  </a:rPr>
                  <a:t> </a:t>
                </a:r>
                <a:r>
                  <a:rPr lang="el-GR" altLang="ja-JP" sz="2400" i="1" dirty="0">
                    <a:latin typeface="Times New Roman" panose="02020603050405020304" pitchFamily="18" charset="0"/>
                    <a:cs typeface="Times New Roman" panose="02020603050405020304" pitchFamily="18" charset="0"/>
                  </a:rPr>
                  <a:t>+ </a:t>
                </a:r>
                <a14:m>
                  <m:oMath xmlns:m="http://schemas.openxmlformats.org/officeDocument/2006/math">
                    <m:sSubSup>
                      <m:sSubSupPr>
                        <m:ctrlPr>
                          <a:rPr lang="ja-JP" altLang="ja-JP" sz="2400" i="1">
                            <a:latin typeface="Cambria Math" panose="02040503050406030204" pitchFamily="18" charset="0"/>
                          </a:rPr>
                        </m:ctrlPr>
                      </m:sSubSupPr>
                      <m:e>
                        <m:r>
                          <m:rPr>
                            <m:sty m:val="p"/>
                          </m:rPr>
                          <a:rPr lang="en-US" altLang="ja-JP" sz="2400">
                            <a:latin typeface="Cambria Math"/>
                          </a:rPr>
                          <m:t>D</m:t>
                        </m:r>
                      </m:e>
                      <m:sub>
                        <m:r>
                          <a:rPr lang="en-US" altLang="ja-JP" sz="2400" i="1">
                            <a:latin typeface="Cambria Math"/>
                          </a:rPr>
                          <m:t>𝑡</m:t>
                        </m:r>
                      </m:sub>
                      <m:sup>
                        <m:r>
                          <a:rPr lang="en-US" altLang="ja-JP" sz="2400" i="1">
                            <a:latin typeface="Cambria Math"/>
                          </a:rPr>
                          <m:t>′</m:t>
                        </m:r>
                      </m:sup>
                    </m:sSubSup>
                  </m:oMath>
                </a14:m>
                <a:r>
                  <a:rPr lang="el-GR" altLang="ja-JP" sz="2400" i="1" dirty="0" smtClean="0">
                    <a:latin typeface="Times New Roman" panose="02020603050405020304" pitchFamily="18" charset="0"/>
                    <a:cs typeface="Times New Roman" panose="02020603050405020304" pitchFamily="18" charset="0"/>
                  </a:rPr>
                  <a:t>β</a:t>
                </a:r>
                <a:r>
                  <a:rPr lang="en-US" altLang="ja-JP" sz="2400" i="1" baseline="-25000" dirty="0">
                    <a:latin typeface="Times New Roman" panose="02020603050405020304" pitchFamily="18" charset="0"/>
                    <a:cs typeface="Times New Roman" panose="02020603050405020304" pitchFamily="18" charset="0"/>
                  </a:rPr>
                  <a:t>D </a:t>
                </a:r>
                <a:r>
                  <a:rPr lang="en-US" altLang="ja-JP" sz="2400" dirty="0">
                    <a:latin typeface="Times New Roman" panose="02020603050405020304" pitchFamily="18" charset="0"/>
                    <a:cs typeface="Times New Roman" panose="02020603050405020304" pitchFamily="18" charset="0"/>
                  </a:rPr>
                  <a:t>+ </a:t>
                </a:r>
                <a14:m>
                  <m:oMath xmlns:m="http://schemas.openxmlformats.org/officeDocument/2006/math">
                    <m:sSubSup>
                      <m:sSubSupPr>
                        <m:ctrlPr>
                          <a:rPr lang="ja-JP" altLang="ja-JP" sz="2400" i="1">
                            <a:latin typeface="Cambria Math" panose="02040503050406030204" pitchFamily="18" charset="0"/>
                          </a:rPr>
                        </m:ctrlPr>
                      </m:sSubSupPr>
                      <m:e>
                        <m:r>
                          <m:rPr>
                            <m:sty m:val="p"/>
                          </m:rPr>
                          <a:rPr lang="en-US" altLang="ja-JP" sz="2400">
                            <a:latin typeface="Cambria Math"/>
                          </a:rPr>
                          <m:t>H</m:t>
                        </m:r>
                      </m:e>
                      <m:sub>
                        <m:r>
                          <a:rPr lang="en-US" altLang="ja-JP" sz="2400" i="1">
                            <a:latin typeface="Cambria Math"/>
                          </a:rPr>
                          <m:t>𝑡</m:t>
                        </m:r>
                      </m:sub>
                      <m:sup>
                        <m:r>
                          <a:rPr lang="en-US" altLang="ja-JP" sz="2400" i="1">
                            <a:latin typeface="Cambria Math"/>
                          </a:rPr>
                          <m:t>′</m:t>
                        </m:r>
                      </m:sup>
                    </m:sSubSup>
                  </m:oMath>
                </a14:m>
                <a:r>
                  <a:rPr lang="el-GR" altLang="ja-JP" sz="2400" i="1" dirty="0">
                    <a:latin typeface="Times New Roman" panose="02020603050405020304" pitchFamily="18" charset="0"/>
                    <a:cs typeface="Times New Roman" panose="02020603050405020304" pitchFamily="18" charset="0"/>
                  </a:rPr>
                  <a:t>β</a:t>
                </a:r>
                <a:r>
                  <a:rPr lang="en-US" altLang="ja-JP" sz="2400" i="1" baseline="-25000" dirty="0">
                    <a:latin typeface="Times New Roman" panose="02020603050405020304" pitchFamily="18" charset="0"/>
                    <a:cs typeface="Times New Roman" panose="02020603050405020304" pitchFamily="18" charset="0"/>
                  </a:rPr>
                  <a:t>H </a:t>
                </a:r>
                <a:r>
                  <a:rPr lang="en-US" altLang="ja-JP" sz="2400" dirty="0">
                    <a:latin typeface="Times New Roman" panose="02020603050405020304" pitchFamily="18" charset="0"/>
                    <a:cs typeface="Times New Roman" panose="02020603050405020304" pitchFamily="18" charset="0"/>
                  </a:rPr>
                  <a:t>+ </a:t>
                </a:r>
                <a14:m>
                  <m:oMath xmlns:m="http://schemas.openxmlformats.org/officeDocument/2006/math">
                    <m:sSubSup>
                      <m:sSubSupPr>
                        <m:ctrlPr>
                          <a:rPr lang="ja-JP" altLang="ja-JP" sz="2400" i="1">
                            <a:latin typeface="Cambria Math" panose="02040503050406030204" pitchFamily="18" charset="0"/>
                          </a:rPr>
                        </m:ctrlPr>
                      </m:sSubSupPr>
                      <m:e>
                        <m:r>
                          <m:rPr>
                            <m:sty m:val="p"/>
                          </m:rPr>
                          <a:rPr lang="en-US" altLang="ja-JP" sz="2400">
                            <a:latin typeface="Cambria Math"/>
                          </a:rPr>
                          <m:t>L</m:t>
                        </m:r>
                      </m:e>
                      <m:sub>
                        <m:r>
                          <a:rPr lang="en-US" altLang="ja-JP" sz="2400" i="1">
                            <a:latin typeface="Cambria Math"/>
                          </a:rPr>
                          <m:t>𝑡</m:t>
                        </m:r>
                      </m:sub>
                      <m:sup>
                        <m:r>
                          <a:rPr lang="en-US" altLang="ja-JP" sz="2400" i="1">
                            <a:latin typeface="Cambria Math"/>
                          </a:rPr>
                          <m:t>′</m:t>
                        </m:r>
                      </m:sup>
                    </m:sSubSup>
                  </m:oMath>
                </a14:m>
                <a:r>
                  <a:rPr lang="el-GR" altLang="ja-JP" sz="2400" i="1" dirty="0">
                    <a:latin typeface="Times New Roman" panose="02020603050405020304" pitchFamily="18" charset="0"/>
                    <a:cs typeface="Times New Roman" panose="02020603050405020304" pitchFamily="18" charset="0"/>
                  </a:rPr>
                  <a:t>β</a:t>
                </a:r>
                <a:r>
                  <a:rPr lang="en-US" altLang="ja-JP" sz="2400" i="1" baseline="-25000" dirty="0">
                    <a:latin typeface="Times New Roman" panose="02020603050405020304" pitchFamily="18" charset="0"/>
                    <a:cs typeface="Times New Roman" panose="02020603050405020304" pitchFamily="18" charset="0"/>
                  </a:rPr>
                  <a:t>L </a:t>
                </a:r>
                <a:r>
                  <a:rPr lang="en-US" altLang="ja-JP" sz="2400" dirty="0">
                    <a:latin typeface="Times New Roman" panose="02020603050405020304" pitchFamily="18" charset="0"/>
                    <a:cs typeface="Times New Roman" panose="02020603050405020304" pitchFamily="18" charset="0"/>
                  </a:rPr>
                  <a:t>+ </a:t>
                </a:r>
                <a:r>
                  <a:rPr lang="el-GR" altLang="ja-JP" sz="2400" i="1" dirty="0">
                    <a:latin typeface="Times New Roman" panose="02020603050405020304" pitchFamily="18" charset="0"/>
                    <a:cs typeface="Times New Roman" panose="02020603050405020304" pitchFamily="18" charset="0"/>
                  </a:rPr>
                  <a:t>β</a:t>
                </a:r>
                <a:r>
                  <a:rPr lang="en-US" altLang="ja-JP" sz="2400" i="1" baseline="-25000" dirty="0" err="1">
                    <a:latin typeface="Times New Roman" panose="02020603050405020304" pitchFamily="18" charset="0"/>
                    <a:cs typeface="Times New Roman" panose="02020603050405020304" pitchFamily="18" charset="0"/>
                  </a:rPr>
                  <a:t>S</a:t>
                </a:r>
                <a:r>
                  <a:rPr lang="en-US" altLang="ja-JP" sz="2400" i="1" dirty="0" err="1">
                    <a:latin typeface="Times New Roman" panose="02020603050405020304" pitchFamily="18" charset="0"/>
                    <a:cs typeface="Times New Roman" panose="02020603050405020304" pitchFamily="18" charset="0"/>
                  </a:rPr>
                  <a:t>S</a:t>
                </a:r>
                <a:r>
                  <a:rPr lang="en-US" altLang="ja-JP" sz="2400" i="1" baseline="-25000" dirty="0" err="1">
                    <a:latin typeface="Times New Roman" panose="02020603050405020304" pitchFamily="18" charset="0"/>
                    <a:cs typeface="Times New Roman" panose="02020603050405020304" pitchFamily="18" charset="0"/>
                  </a:rPr>
                  <a:t>t</a:t>
                </a:r>
                <a:r>
                  <a:rPr lang="ja-JP" altLang="en-US" sz="2400" i="1" dirty="0">
                    <a:latin typeface="Times New Roman" panose="02020603050405020304" pitchFamily="18" charset="0"/>
                    <a:cs typeface="Times New Roman" panose="02020603050405020304" pitchFamily="18" charset="0"/>
                  </a:rPr>
                  <a:t> </a:t>
                </a:r>
                <a:r>
                  <a:rPr lang="el-GR" altLang="ja-JP" sz="2400" dirty="0">
                    <a:latin typeface="Times New Roman" panose="02020603050405020304" pitchFamily="18" charset="0"/>
                    <a:cs typeface="Times New Roman" panose="02020603050405020304" pitchFamily="18" charset="0"/>
                  </a:rPr>
                  <a:t>+ </a:t>
                </a:r>
                <a:r>
                  <a:rPr lang="el-GR" altLang="ja-JP" sz="2400" i="1" dirty="0">
                    <a:latin typeface="Times New Roman" panose="02020603050405020304" pitchFamily="18" charset="0"/>
                    <a:cs typeface="Times New Roman" panose="02020603050405020304" pitchFamily="18" charset="0"/>
                  </a:rPr>
                  <a:t>β</a:t>
                </a:r>
                <a:r>
                  <a:rPr lang="en-US" altLang="ja-JP" sz="2400" i="1" baseline="-25000" dirty="0" err="1">
                    <a:latin typeface="Times New Roman" panose="02020603050405020304" pitchFamily="18" charset="0"/>
                    <a:cs typeface="Times New Roman" panose="02020603050405020304" pitchFamily="18" charset="0"/>
                  </a:rPr>
                  <a:t>W</a:t>
                </a:r>
                <a:r>
                  <a:rPr lang="en-US" altLang="ja-JP" sz="2400" i="1" dirty="0" err="1">
                    <a:latin typeface="Times New Roman" panose="02020603050405020304" pitchFamily="18" charset="0"/>
                    <a:cs typeface="Times New Roman" panose="02020603050405020304" pitchFamily="18" charset="0"/>
                  </a:rPr>
                  <a:t>W</a:t>
                </a:r>
                <a:r>
                  <a:rPr lang="en-US" altLang="ja-JP" sz="2400" i="1" baseline="-25000" dirty="0" err="1">
                    <a:latin typeface="Times New Roman" panose="02020603050405020304" pitchFamily="18" charset="0"/>
                    <a:cs typeface="Times New Roman" panose="02020603050405020304" pitchFamily="18" charset="0"/>
                  </a:rPr>
                  <a:t>t</a:t>
                </a:r>
                <a:r>
                  <a:rPr lang="ja-JP" altLang="en-US" sz="2400" i="1" dirty="0">
                    <a:latin typeface="Times New Roman" panose="02020603050405020304" pitchFamily="18" charset="0"/>
                    <a:cs typeface="Times New Roman" panose="02020603050405020304" pitchFamily="18" charset="0"/>
                  </a:rPr>
                  <a:t> </a:t>
                </a:r>
                <a:r>
                  <a:rPr lang="el-GR" altLang="ja-JP" sz="2400" dirty="0">
                    <a:latin typeface="Times New Roman" panose="02020603050405020304" pitchFamily="18" charset="0"/>
                    <a:cs typeface="Times New Roman" panose="02020603050405020304" pitchFamily="18" charset="0"/>
                  </a:rPr>
                  <a:t>+ </a:t>
                </a:r>
                <a14:m>
                  <m:oMath xmlns:m="http://schemas.openxmlformats.org/officeDocument/2006/math">
                    <m:sSubSup>
                      <m:sSubSupPr>
                        <m:ctrlPr>
                          <a:rPr lang="ja-JP" altLang="ja-JP" sz="2400" i="1">
                            <a:latin typeface="Cambria Math" panose="02040503050406030204" pitchFamily="18" charset="0"/>
                          </a:rPr>
                        </m:ctrlPr>
                      </m:sSubSupPr>
                      <m:e>
                        <m:r>
                          <m:rPr>
                            <m:sty m:val="p"/>
                          </m:rPr>
                          <a:rPr lang="en-US" altLang="ja-JP" sz="2400">
                            <a:latin typeface="Cambria Math"/>
                          </a:rPr>
                          <m:t>X</m:t>
                        </m:r>
                      </m:e>
                      <m:sub>
                        <m:r>
                          <a:rPr lang="en-US" altLang="ja-JP" sz="2400" i="1">
                            <a:latin typeface="Cambria Math"/>
                          </a:rPr>
                          <m:t>𝑡</m:t>
                        </m:r>
                      </m:sub>
                      <m:sup>
                        <m:r>
                          <a:rPr lang="en-US" altLang="ja-JP" sz="2400" i="1">
                            <a:latin typeface="Cambria Math"/>
                          </a:rPr>
                          <m:t>′</m:t>
                        </m:r>
                      </m:sup>
                    </m:sSubSup>
                  </m:oMath>
                </a14:m>
                <a:r>
                  <a:rPr lang="el-GR" altLang="ja-JP" sz="2400" i="1" dirty="0" smtClean="0">
                    <a:latin typeface="Times New Roman" panose="02020603050405020304" pitchFamily="18" charset="0"/>
                    <a:cs typeface="Times New Roman" panose="02020603050405020304" pitchFamily="18" charset="0"/>
                  </a:rPr>
                  <a:t>β</a:t>
                </a:r>
                <a:r>
                  <a:rPr lang="en-US" altLang="ja-JP" sz="2400" i="1" baseline="-25000" dirty="0">
                    <a:latin typeface="Times New Roman" panose="02020603050405020304" pitchFamily="18" charset="0"/>
                    <a:cs typeface="Times New Roman" panose="02020603050405020304" pitchFamily="18" charset="0"/>
                  </a:rPr>
                  <a:t>X</a:t>
                </a:r>
                <a:r>
                  <a:rPr lang="en-US" altLang="ja-JP" sz="2400" dirty="0">
                    <a:latin typeface="Times New Roman" panose="02020603050405020304" pitchFamily="18" charset="0"/>
                    <a:cs typeface="Times New Roman" panose="02020603050405020304" pitchFamily="18" charset="0"/>
                  </a:rPr>
                  <a:t>)</a:t>
                </a:r>
                <a:endParaRPr lang="ja-JP" altLang="en-US" sz="2400" dirty="0">
                  <a:latin typeface="Times New Roman" panose="02020603050405020304" pitchFamily="18" charset="0"/>
                  <a:cs typeface="Times New Roman" panose="02020603050405020304" pitchFamily="18" charset="0"/>
                </a:endParaRPr>
              </a:p>
            </p:txBody>
          </p:sp>
        </mc:Choice>
        <mc:Fallback xmlns="">
          <p:sp>
            <p:nvSpPr>
              <p:cNvPr id="5" name="正方形/長方形 4"/>
              <p:cNvSpPr>
                <a:spLocks noRot="1" noChangeAspect="1" noMove="1" noResize="1" noEditPoints="1" noAdjustHandles="1" noChangeArrowheads="1" noChangeShapeType="1" noTextEdit="1"/>
              </p:cNvSpPr>
              <p:nvPr/>
            </p:nvSpPr>
            <p:spPr>
              <a:xfrm>
                <a:off x="53752" y="1628800"/>
                <a:ext cx="9036496" cy="513795"/>
              </a:xfrm>
              <a:prstGeom prst="rect">
                <a:avLst/>
              </a:prstGeom>
              <a:blipFill rotWithShape="1">
                <a:blip r:embed="rId2"/>
                <a:stretch>
                  <a:fillRect t="-9524" b="-16667"/>
                </a:stretch>
              </a:blipFill>
            </p:spPr>
            <p:txBody>
              <a:bodyPr/>
              <a:lstStyle/>
              <a:p>
                <a:r>
                  <a:rPr lang="ja-JP" altLang="en-US">
                    <a:noFill/>
                  </a:rPr>
                  <a:t> </a:t>
                </a:r>
              </a:p>
            </p:txBody>
          </p:sp>
        </mc:Fallback>
      </mc:AlternateContent>
      <p:sp>
        <p:nvSpPr>
          <p:cNvPr id="6" name="正方形/長方形 5"/>
          <p:cNvSpPr/>
          <p:nvPr/>
        </p:nvSpPr>
        <p:spPr>
          <a:xfrm>
            <a:off x="395536" y="2348880"/>
            <a:ext cx="8352928" cy="2893100"/>
          </a:xfrm>
          <a:prstGeom prst="rect">
            <a:avLst/>
          </a:prstGeom>
        </p:spPr>
        <p:txBody>
          <a:bodyPr wrap="square">
            <a:spAutoFit/>
          </a:bodyPr>
          <a:lstStyle/>
          <a:p>
            <a:pPr algn="just"/>
            <a:r>
              <a:rPr lang="en-US" altLang="ja-JP" sz="2600" dirty="0">
                <a:latin typeface="Times New Roman" panose="02020603050405020304" pitchFamily="18" charset="0"/>
                <a:cs typeface="Times New Roman" panose="02020603050405020304" pitchFamily="18" charset="0"/>
              </a:rPr>
              <a:t>where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HC</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a measure of HCA,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C</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a measure of co-residential caregiving,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D'</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a vector of demographic variables,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H'</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a vector of the health status of caregivers,</a:t>
            </a:r>
            <a:r>
              <a:rPr lang="ja-JP" altLang="en-US" sz="2600" dirty="0">
                <a:latin typeface="Times New Roman" panose="02020603050405020304" pitchFamily="18" charset="0"/>
                <a:cs typeface="Times New Roman" panose="02020603050405020304" pitchFamily="18" charset="0"/>
              </a:rPr>
              <a:t>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L'</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a vector of lifestyle variables (e.g., alcohol use, physical activity,</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smoking),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S</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social relationships (having friends/acquaintances),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W</a:t>
            </a:r>
            <a:r>
              <a:rPr lang="ja-JP" altLang="en-US" sz="2600" dirty="0">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relative resources of caregivers, and </a:t>
            </a:r>
            <a:r>
              <a:rPr lang="en-US" altLang="ja-JP" sz="2600" i="1" dirty="0">
                <a:solidFill>
                  <a:schemeClr val="accent2">
                    <a:lumMod val="75000"/>
                  </a:schemeClr>
                </a:solidFill>
                <a:latin typeface="Times New Roman" panose="02020603050405020304" pitchFamily="18" charset="0"/>
                <a:cs typeface="Times New Roman" panose="02020603050405020304" pitchFamily="18" charset="0"/>
              </a:rPr>
              <a:t>X'</a:t>
            </a:r>
            <a:r>
              <a:rPr lang="ja-JP" altLang="en-US" sz="2600" dirty="0">
                <a:solidFill>
                  <a:schemeClr val="accent2">
                    <a:lumMod val="75000"/>
                  </a:schemeClr>
                </a:solidFill>
                <a:latin typeface="Times New Roman" panose="02020603050405020304" pitchFamily="18" charset="0"/>
                <a:cs typeface="Times New Roman" panose="02020603050405020304" pitchFamily="18" charset="0"/>
              </a:rPr>
              <a:t> </a:t>
            </a:r>
            <a:r>
              <a:rPr lang="en-US" altLang="ja-JP" sz="2600" dirty="0">
                <a:latin typeface="Times New Roman" panose="02020603050405020304" pitchFamily="18" charset="0"/>
                <a:cs typeface="Times New Roman" panose="02020603050405020304" pitchFamily="18" charset="0"/>
              </a:rPr>
              <a:t>is a vector of other socio-economic variables. </a:t>
            </a:r>
            <a:endParaRPr lang="ja-JP" alt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3834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b="1" dirty="0" smtClean="0"/>
              <a:t>Dynamic </a:t>
            </a:r>
            <a:r>
              <a:rPr lang="en-US" altLang="ja-JP" b="1" dirty="0"/>
              <a:t>random-effects </a:t>
            </a:r>
            <a:r>
              <a:rPr lang="en-US" altLang="ja-JP" b="1" dirty="0" err="1"/>
              <a:t>probit</a:t>
            </a:r>
            <a:r>
              <a:rPr lang="en-US" altLang="ja-JP" b="1" dirty="0"/>
              <a:t> </a:t>
            </a:r>
            <a:r>
              <a:rPr lang="en-US" altLang="ja-JP" b="1" dirty="0" smtClean="0"/>
              <a:t>model</a:t>
            </a:r>
            <a:endParaRPr kumimoji="1" lang="ja-JP" altLang="en-US" b="1" dirty="0"/>
          </a:p>
        </p:txBody>
      </p:sp>
      <p:sp>
        <p:nvSpPr>
          <p:cNvPr id="3" name="コンテンツ プレースホルダー 2"/>
          <p:cNvSpPr>
            <a:spLocks noGrp="1"/>
          </p:cNvSpPr>
          <p:nvPr>
            <p:ph idx="1"/>
          </p:nvPr>
        </p:nvSpPr>
        <p:spPr>
          <a:xfrm>
            <a:off x="457200" y="1600200"/>
            <a:ext cx="8229600" cy="4925144"/>
          </a:xfrm>
        </p:spPr>
        <p:txBody>
          <a:bodyPr>
            <a:normAutofit lnSpcReduction="10000"/>
          </a:bodyPr>
          <a:lstStyle/>
          <a:p>
            <a:pPr algn="just"/>
            <a:r>
              <a:rPr lang="en-US" altLang="ja-JP" sz="2800" dirty="0"/>
              <a:t>The treatment of initial conditions in a dynamic random-effects </a:t>
            </a:r>
            <a:r>
              <a:rPr lang="en-US" altLang="ja-JP" sz="2800" dirty="0" err="1"/>
              <a:t>probit</a:t>
            </a:r>
            <a:r>
              <a:rPr lang="en-US" altLang="ja-JP" sz="2800" dirty="0"/>
              <a:t> (DREP) model is crucial, since misspecification results in an inflated parameter of the lagged dependent variable term. </a:t>
            </a:r>
            <a:endParaRPr lang="en-US" altLang="ja-JP" sz="2800" dirty="0" smtClean="0"/>
          </a:p>
          <a:p>
            <a:pPr algn="just"/>
            <a:r>
              <a:rPr lang="en-US" altLang="ja-JP" sz="2800" dirty="0"/>
              <a:t>Utilizing the procedure described in Wooldridge (2005), </a:t>
            </a:r>
            <a:r>
              <a:rPr lang="en-US" altLang="ja-JP" sz="2800" dirty="0" err="1"/>
              <a:t>Kumagai</a:t>
            </a:r>
            <a:r>
              <a:rPr lang="en-US" altLang="ja-JP" sz="2800" dirty="0"/>
              <a:t> and Ogura (2014) estimated DREP models and revealed that there was moderate persistence in the dependence between previous health stock and current health stock</a:t>
            </a:r>
            <a:r>
              <a:rPr lang="en-US" altLang="ja-JP" sz="2800" dirty="0" smtClean="0"/>
              <a:t>.</a:t>
            </a:r>
          </a:p>
          <a:p>
            <a:pPr algn="just"/>
            <a:r>
              <a:rPr lang="en-US" altLang="ja-JP" sz="2800" dirty="0" err="1"/>
              <a:t>Maruotti</a:t>
            </a:r>
            <a:r>
              <a:rPr lang="en-US" altLang="ja-JP" sz="2800" dirty="0"/>
              <a:t> (2013) showed that </a:t>
            </a:r>
            <a:r>
              <a:rPr lang="en-US" altLang="ja-JP" sz="2800" b="1" i="1" dirty="0"/>
              <a:t>a discrete latent process</a:t>
            </a:r>
            <a:r>
              <a:rPr lang="en-US" altLang="ja-JP" sz="2800" dirty="0"/>
              <a:t> accounts for </a:t>
            </a:r>
            <a:r>
              <a:rPr lang="en-US" altLang="ja-JP" sz="2800" u="sng" dirty="0"/>
              <a:t>dependence between the observed process and the initial data mechanism</a:t>
            </a:r>
            <a:r>
              <a:rPr lang="en-US" altLang="ja-JP" sz="2800" dirty="0"/>
              <a:t>.</a:t>
            </a:r>
            <a:endParaRPr lang="en-US" altLang="ja-JP" sz="2800" dirty="0" smtClean="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18</a:t>
            </a:fld>
            <a:endParaRPr lang="ja-JP" altLang="en-US">
              <a:solidFill>
                <a:prstClr val="black">
                  <a:tint val="75000"/>
                </a:prstClr>
              </a:solidFill>
            </a:endParaRPr>
          </a:p>
        </p:txBody>
      </p:sp>
    </p:spTree>
    <p:extLst>
      <p:ext uri="{BB962C8B-B14F-4D97-AF65-F5344CB8AC3E}">
        <p14:creationId xmlns:p14="http://schemas.microsoft.com/office/powerpoint/2010/main" val="4160854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715" y="-14990"/>
            <a:ext cx="2658499" cy="2435878"/>
          </a:xfrm>
        </p:spPr>
        <p:txBody>
          <a:bodyPr>
            <a:normAutofit/>
          </a:bodyPr>
          <a:lstStyle/>
          <a:p>
            <a:r>
              <a:rPr lang="en-US" altLang="ja-JP" sz="4000" b="1" dirty="0" smtClean="0"/>
              <a:t>Distinct </a:t>
            </a:r>
            <a:r>
              <a:rPr lang="en-US" altLang="ja-JP" sz="4000" b="1" dirty="0"/>
              <a:t>impacts on HCA</a:t>
            </a:r>
            <a:endParaRPr kumimoji="1" lang="ja-JP" altLang="en-US" sz="4000" b="1" dirty="0"/>
          </a:p>
        </p:txBody>
      </p:sp>
      <p:sp>
        <p:nvSpPr>
          <p:cNvPr id="3" name="コンテンツ プレースホルダー 2"/>
          <p:cNvSpPr>
            <a:spLocks noGrp="1"/>
          </p:cNvSpPr>
          <p:nvPr>
            <p:ph idx="1"/>
          </p:nvPr>
        </p:nvSpPr>
        <p:spPr>
          <a:xfrm>
            <a:off x="3125" y="2209286"/>
            <a:ext cx="2627784" cy="4648714"/>
          </a:xfrm>
        </p:spPr>
        <p:txBody>
          <a:bodyPr>
            <a:noAutofit/>
          </a:bodyPr>
          <a:lstStyle/>
          <a:p>
            <a:pPr marL="0" indent="0">
              <a:buNone/>
            </a:pPr>
            <a:r>
              <a:rPr lang="en-US" altLang="ja-JP" sz="2400" b="1" i="1" dirty="0">
                <a:solidFill>
                  <a:srgbClr val="7030A0"/>
                </a:solidFill>
              </a:rPr>
              <a:t>Co-residential caregiving </a:t>
            </a:r>
            <a:r>
              <a:rPr lang="en-US" altLang="ja-JP" sz="2400" dirty="0">
                <a:solidFill>
                  <a:srgbClr val="7030A0"/>
                </a:solidFill>
              </a:rPr>
              <a:t>led to the change in HCA more than non-residential caregiving.</a:t>
            </a:r>
            <a:endParaRPr lang="en-US" altLang="ja-JP" sz="2400" dirty="0" smtClean="0">
              <a:solidFill>
                <a:srgbClr val="7030A0"/>
              </a:solidFill>
            </a:endParaRPr>
          </a:p>
          <a:p>
            <a:pPr marL="0" indent="0">
              <a:buNone/>
            </a:pPr>
            <a:r>
              <a:rPr lang="en-US" altLang="ja-JP" sz="2200" i="1" dirty="0" smtClean="0"/>
              <a:t>Considering </a:t>
            </a:r>
            <a:r>
              <a:rPr lang="en-US" altLang="ja-JP" sz="2200" b="1" i="1" dirty="0">
                <a:solidFill>
                  <a:srgbClr val="FF0000"/>
                </a:solidFill>
              </a:rPr>
              <a:t>the change in mental health</a:t>
            </a:r>
            <a:r>
              <a:rPr lang="en-US" altLang="ja-JP" sz="2200" b="1" i="1" dirty="0">
                <a:solidFill>
                  <a:srgbClr val="7030A0"/>
                </a:solidFill>
              </a:rPr>
              <a:t> </a:t>
            </a:r>
            <a:r>
              <a:rPr lang="en-US" altLang="ja-JP" sz="2200" dirty="0"/>
              <a:t>is very important when we analyze the impact of co-residential caregiving on HCA. </a:t>
            </a:r>
            <a:endParaRPr kumimoji="1" lang="ja-JP" altLang="en-US" sz="22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19</a:t>
            </a:fld>
            <a:endParaRPr lang="ja-JP" altLang="en-US">
              <a:solidFill>
                <a:prstClr val="black">
                  <a:tint val="75000"/>
                </a:prstClr>
              </a:solidFill>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14990"/>
            <a:ext cx="4464496" cy="5807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8110" y="-14990"/>
            <a:ext cx="1118628" cy="5807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5901342"/>
            <a:ext cx="4608512" cy="817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98110" y="5901342"/>
            <a:ext cx="1110904" cy="817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6084168" y="5998944"/>
            <a:ext cx="2294132" cy="7417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084167" y="3486018"/>
            <a:ext cx="1028785" cy="2306664"/>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6084167" y="260648"/>
            <a:ext cx="864097" cy="576064"/>
          </a:xfrm>
          <a:prstGeom prst="roundRect">
            <a:avLst/>
          </a:prstGeom>
          <a:noFill/>
          <a:ln>
            <a:solidFill>
              <a:srgbClr val="D600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44686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b="1" dirty="0" smtClean="0"/>
              <a:t>Background</a:t>
            </a:r>
            <a:endParaRPr kumimoji="1" lang="ja-JP" altLang="en-US" b="1" dirty="0"/>
          </a:p>
        </p:txBody>
      </p:sp>
      <p:sp>
        <p:nvSpPr>
          <p:cNvPr id="3" name="コンテンツ プレースホルダー 2"/>
          <p:cNvSpPr>
            <a:spLocks noGrp="1"/>
          </p:cNvSpPr>
          <p:nvPr>
            <p:ph idx="1"/>
          </p:nvPr>
        </p:nvSpPr>
        <p:spPr>
          <a:xfrm>
            <a:off x="467544" y="1556792"/>
            <a:ext cx="8136904" cy="5112568"/>
          </a:xfrm>
        </p:spPr>
        <p:txBody>
          <a:bodyPr>
            <a:noAutofit/>
          </a:bodyPr>
          <a:lstStyle/>
          <a:p>
            <a:pPr algn="just"/>
            <a:r>
              <a:rPr lang="en-US" altLang="ja-JP" sz="2800" dirty="0"/>
              <a:t>In Japan, as the number of frail older people has risen over time, </a:t>
            </a:r>
            <a:r>
              <a:rPr lang="en-US" altLang="ja-JP" sz="2800" dirty="0">
                <a:solidFill>
                  <a:srgbClr val="800000"/>
                </a:solidFill>
              </a:rPr>
              <a:t>informal care has come to serve as </a:t>
            </a:r>
            <a:r>
              <a:rPr lang="en-US" altLang="ja-JP" sz="2800" b="1" i="1" dirty="0">
                <a:solidFill>
                  <a:srgbClr val="800000"/>
                </a:solidFill>
              </a:rPr>
              <a:t>a substitute</a:t>
            </a:r>
            <a:r>
              <a:rPr lang="en-US" altLang="ja-JP" sz="2800" dirty="0">
                <a:solidFill>
                  <a:srgbClr val="800000"/>
                </a:solidFill>
              </a:rPr>
              <a:t> </a:t>
            </a:r>
            <a:r>
              <a:rPr lang="en-US" altLang="ja-JP" sz="2800" dirty="0"/>
              <a:t>for formal long-term care insurance services</a:t>
            </a:r>
            <a:r>
              <a:rPr lang="en-US" altLang="ja-JP" sz="2800" dirty="0" smtClean="0"/>
              <a:t>.</a:t>
            </a:r>
          </a:p>
          <a:p>
            <a:pPr algn="just"/>
            <a:endParaRPr lang="en-US" altLang="ja-JP" sz="2000" b="1" i="1" dirty="0" smtClean="0"/>
          </a:p>
          <a:p>
            <a:pPr marL="0" indent="0" algn="just">
              <a:buNone/>
            </a:pPr>
            <a:r>
              <a:rPr lang="en-US" altLang="ja-JP" sz="2200" dirty="0" smtClean="0"/>
              <a:t>-- The government estimates that the nation will need 2.5 million nursing care workers in 2025 when all of the postwar baby boomer generation will have turned 75 or older.</a:t>
            </a:r>
          </a:p>
          <a:p>
            <a:pPr marL="0" indent="0" algn="just">
              <a:buNone/>
            </a:pPr>
            <a:endParaRPr lang="en-US" altLang="ja-JP" sz="2200" dirty="0"/>
          </a:p>
          <a:p>
            <a:pPr algn="just"/>
            <a:r>
              <a:rPr lang="en-US" altLang="ja-JP" sz="2800" dirty="0"/>
              <a:t>However, owing to demographic factors, family members’ ability to provide informal care is expected to decrease in the coming decade. </a:t>
            </a:r>
          </a:p>
          <a:p>
            <a:pPr algn="just"/>
            <a:endParaRPr lang="en-US" altLang="ja-JP" sz="28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a:t>
            </a:fld>
            <a:endParaRPr lang="ja-JP" altLang="en-US">
              <a:solidFill>
                <a:prstClr val="black">
                  <a:tint val="75000"/>
                </a:prstClr>
              </a:solidFill>
            </a:endParaRPr>
          </a:p>
        </p:txBody>
      </p:sp>
    </p:spTree>
    <p:extLst>
      <p:ext uri="{BB962C8B-B14F-4D97-AF65-F5344CB8AC3E}">
        <p14:creationId xmlns:p14="http://schemas.microsoft.com/office/powerpoint/2010/main" val="24921028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Results</a:t>
            </a:r>
            <a:endParaRPr kumimoji="1" lang="ja-JP" altLang="en-US" b="1" dirty="0"/>
          </a:p>
        </p:txBody>
      </p:sp>
      <p:sp>
        <p:nvSpPr>
          <p:cNvPr id="3" name="コンテンツ プレースホルダー 2"/>
          <p:cNvSpPr>
            <a:spLocks noGrp="1"/>
          </p:cNvSpPr>
          <p:nvPr>
            <p:ph idx="1"/>
          </p:nvPr>
        </p:nvSpPr>
        <p:spPr>
          <a:xfrm>
            <a:off x="323528" y="1412776"/>
            <a:ext cx="8496944" cy="3880230"/>
          </a:xfrm>
        </p:spPr>
        <p:txBody>
          <a:bodyPr>
            <a:noAutofit/>
          </a:bodyPr>
          <a:lstStyle/>
          <a:p>
            <a:pPr algn="just"/>
            <a:r>
              <a:rPr lang="en-US" altLang="ja-JP" sz="2600" dirty="0"/>
              <a:t>This study uncovered </a:t>
            </a:r>
            <a:r>
              <a:rPr lang="en-US" altLang="ja-JP" sz="2600" b="1" dirty="0">
                <a:solidFill>
                  <a:srgbClr val="0070C0"/>
                </a:solidFill>
              </a:rPr>
              <a:t>four</a:t>
            </a:r>
            <a:r>
              <a:rPr lang="en-US" altLang="ja-JP" sz="2600" dirty="0"/>
              <a:t> major findings. </a:t>
            </a:r>
            <a:r>
              <a:rPr lang="en-US" altLang="ja-JP" sz="2600" b="1" dirty="0" smtClean="0">
                <a:solidFill>
                  <a:srgbClr val="0070C0"/>
                </a:solidFill>
              </a:rPr>
              <a:t>《1》</a:t>
            </a:r>
            <a:r>
              <a:rPr lang="en-US" altLang="ja-JP" sz="2600" dirty="0" smtClean="0"/>
              <a:t> </a:t>
            </a:r>
            <a:r>
              <a:rPr lang="en-US" altLang="ja-JP" sz="2600" dirty="0"/>
              <a:t>T</a:t>
            </a:r>
            <a:r>
              <a:rPr lang="en-US" altLang="ja-JP" sz="2600" dirty="0" smtClean="0"/>
              <a:t>here </a:t>
            </a:r>
            <a:r>
              <a:rPr lang="en-US" altLang="ja-JP" sz="2600" dirty="0"/>
              <a:t>are </a:t>
            </a:r>
            <a:r>
              <a:rPr lang="en-US" altLang="ja-JP" sz="2600" b="1" i="1" dirty="0"/>
              <a:t>distinct impacts of informal caregiving on HCA</a:t>
            </a:r>
            <a:r>
              <a:rPr lang="en-US" altLang="ja-JP" sz="2600" dirty="0"/>
              <a:t>. </a:t>
            </a:r>
            <a:r>
              <a:rPr lang="en-US" altLang="ja-JP" sz="2600" dirty="0" smtClean="0"/>
              <a:t>Almost </a:t>
            </a:r>
            <a:r>
              <a:rPr lang="en-US" altLang="ja-JP" sz="2600" b="1" dirty="0">
                <a:solidFill>
                  <a:schemeClr val="accent6">
                    <a:lumMod val="75000"/>
                  </a:schemeClr>
                </a:solidFill>
              </a:rPr>
              <a:t>40%</a:t>
            </a:r>
            <a:r>
              <a:rPr lang="en-US" altLang="ja-JP" sz="2600" dirty="0"/>
              <a:t> of the probability of HCA was reduced by co-residential caregiving in females and males. </a:t>
            </a:r>
            <a:endParaRPr lang="en-US" altLang="ja-JP" sz="2600" dirty="0" smtClean="0"/>
          </a:p>
          <a:p>
            <a:pPr algn="just"/>
            <a:r>
              <a:rPr lang="en-US" altLang="ja-JP" sz="2600" b="1" dirty="0" smtClean="0">
                <a:solidFill>
                  <a:srgbClr val="0070C0"/>
                </a:solidFill>
              </a:rPr>
              <a:t>《2》 </a:t>
            </a:r>
            <a:r>
              <a:rPr lang="en-US" altLang="ja-JP" sz="2600" dirty="0" smtClean="0"/>
              <a:t>There </a:t>
            </a:r>
            <a:r>
              <a:rPr lang="en-US" altLang="ja-JP" sz="2600" dirty="0"/>
              <a:t>was </a:t>
            </a:r>
            <a:r>
              <a:rPr lang="en-US" altLang="ja-JP" sz="2600" b="1" dirty="0">
                <a:solidFill>
                  <a:srgbClr val="FF0000"/>
                </a:solidFill>
              </a:rPr>
              <a:t>not</a:t>
            </a:r>
            <a:r>
              <a:rPr lang="en-US" altLang="ja-JP" sz="2600" dirty="0">
                <a:solidFill>
                  <a:srgbClr val="FF0000"/>
                </a:solidFill>
              </a:rPr>
              <a:t> </a:t>
            </a:r>
            <a:r>
              <a:rPr lang="en-US" altLang="ja-JP" sz="2600" dirty="0"/>
              <a:t>moderate persistence in HCA of most non-working caregivers such as </a:t>
            </a:r>
            <a:r>
              <a:rPr lang="en-US" altLang="ja-JP" sz="2600" dirty="0">
                <a:solidFill>
                  <a:srgbClr val="D60093"/>
                </a:solidFill>
              </a:rPr>
              <a:t>inactive persons</a:t>
            </a:r>
            <a:r>
              <a:rPr lang="en-US" altLang="ja-JP" sz="2600" dirty="0"/>
              <a:t>, although having hypertension or hyperlipidemia, medication or doctor’s consultation, and regular physical activity (RPA) had positive effects on caregivers’ HCA. </a:t>
            </a:r>
            <a:endParaRPr kumimoji="1" lang="ja-JP" altLang="en-US" sz="26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20</a:t>
            </a:fld>
            <a:endParaRPr lang="ja-JP" altLang="en-US">
              <a:solidFill>
                <a:prstClr val="black">
                  <a:tint val="75000"/>
                </a:prstClr>
              </a:solidFill>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5293006"/>
            <a:ext cx="8568952" cy="1492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 6"/>
          <p:cNvSpPr/>
          <p:nvPr/>
        </p:nvSpPr>
        <p:spPr>
          <a:xfrm>
            <a:off x="7020272" y="5293006"/>
            <a:ext cx="1224136" cy="368242"/>
          </a:xfrm>
          <a:prstGeom prst="roundRect">
            <a:avLst/>
          </a:prstGeom>
          <a:no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130083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Results </a:t>
            </a:r>
            <a:r>
              <a:rPr lang="en-US" altLang="ja-JP" sz="2400" b="1" i="1" dirty="0"/>
              <a:t>Cont</a:t>
            </a:r>
            <a:r>
              <a:rPr lang="en-US" altLang="ja-JP" sz="2400" b="1" dirty="0"/>
              <a:t>.</a:t>
            </a:r>
            <a:endParaRPr kumimoji="1" lang="ja-JP" altLang="en-US" dirty="0"/>
          </a:p>
        </p:txBody>
      </p:sp>
      <p:sp>
        <p:nvSpPr>
          <p:cNvPr id="3" name="コンテンツ プレースホルダー 2"/>
          <p:cNvSpPr>
            <a:spLocks noGrp="1"/>
          </p:cNvSpPr>
          <p:nvPr>
            <p:ph idx="1"/>
          </p:nvPr>
        </p:nvSpPr>
        <p:spPr>
          <a:xfrm>
            <a:off x="463638" y="1412776"/>
            <a:ext cx="8229600" cy="3456384"/>
          </a:xfrm>
        </p:spPr>
        <p:txBody>
          <a:bodyPr>
            <a:normAutofit/>
          </a:bodyPr>
          <a:lstStyle/>
          <a:p>
            <a:r>
              <a:rPr lang="en-US" altLang="ja-JP" sz="2600" b="1" dirty="0" smtClean="0"/>
              <a:t>The </a:t>
            </a:r>
            <a:r>
              <a:rPr lang="en-US" altLang="ja-JP" sz="2600" b="1" dirty="0"/>
              <a:t>averaged parameter </a:t>
            </a:r>
            <a:r>
              <a:rPr lang="en-US" altLang="ja-JP" sz="2600" dirty="0"/>
              <a:t>of lagged health checkups of female inactive caregivers was </a:t>
            </a:r>
            <a:r>
              <a:rPr lang="en-US" altLang="ja-JP" sz="2600" dirty="0">
                <a:solidFill>
                  <a:srgbClr val="D60093"/>
                </a:solidFill>
              </a:rPr>
              <a:t>0.210 (0.305/1.4525</a:t>
            </a:r>
            <a:r>
              <a:rPr lang="en-US" altLang="ja-JP" sz="2600" dirty="0" smtClean="0">
                <a:solidFill>
                  <a:srgbClr val="D60093"/>
                </a:solidFill>
              </a:rPr>
              <a:t>)</a:t>
            </a:r>
            <a:r>
              <a:rPr lang="en-US" altLang="ja-JP" sz="2600" dirty="0" smtClean="0"/>
              <a:t>.</a:t>
            </a:r>
          </a:p>
          <a:p>
            <a:pPr algn="just"/>
            <a:r>
              <a:rPr lang="en-US" altLang="ja-JP" sz="2600" b="1" dirty="0" smtClean="0">
                <a:solidFill>
                  <a:srgbClr val="0070C0"/>
                </a:solidFill>
              </a:rPr>
              <a:t>《3》 </a:t>
            </a:r>
            <a:r>
              <a:rPr lang="en-US" altLang="ja-JP" sz="2600" b="1" dirty="0" smtClean="0"/>
              <a:t>C</a:t>
            </a:r>
            <a:r>
              <a:rPr lang="en-US" altLang="ja-JP" sz="2600" b="1" i="1" dirty="0" smtClean="0"/>
              <a:t>onsidering </a:t>
            </a:r>
            <a:r>
              <a:rPr lang="en-US" altLang="ja-JP" sz="2600" b="1" i="1" dirty="0"/>
              <a:t>the change in mental health </a:t>
            </a:r>
            <a:r>
              <a:rPr lang="en-US" altLang="ja-JP" sz="2600" dirty="0"/>
              <a:t>is very important when we analyze the impact of co-residential caregiving on HCA. </a:t>
            </a:r>
            <a:r>
              <a:rPr lang="en-US" altLang="ja-JP" sz="2600" i="1" dirty="0" smtClean="0">
                <a:solidFill>
                  <a:schemeClr val="accent6">
                    <a:lumMod val="50000"/>
                  </a:schemeClr>
                </a:solidFill>
              </a:rPr>
              <a:t>Almost </a:t>
            </a:r>
            <a:r>
              <a:rPr lang="en-US" altLang="ja-JP" sz="2600" i="1" dirty="0">
                <a:solidFill>
                  <a:schemeClr val="accent6">
                    <a:lumMod val="50000"/>
                  </a:schemeClr>
                </a:solidFill>
              </a:rPr>
              <a:t>75% of the probability of HCA was reduced by co-residential caregiving</a:t>
            </a:r>
            <a:r>
              <a:rPr lang="en-US" altLang="ja-JP" sz="2600" dirty="0">
                <a:solidFill>
                  <a:schemeClr val="accent6">
                    <a:lumMod val="50000"/>
                  </a:schemeClr>
                </a:solidFill>
              </a:rPr>
              <a:t> </a:t>
            </a:r>
            <a:r>
              <a:rPr lang="en-US" altLang="ja-JP" sz="2600" dirty="0"/>
              <a:t>in female inactive persons whose mental health was </a:t>
            </a:r>
            <a:r>
              <a:rPr lang="en-US" altLang="ja-JP" sz="2600" b="1" i="1" dirty="0">
                <a:solidFill>
                  <a:srgbClr val="C00000"/>
                </a:solidFill>
              </a:rPr>
              <a:t>deteriorated </a:t>
            </a:r>
            <a:r>
              <a:rPr lang="en-US" altLang="ja-JP" sz="2600" dirty="0"/>
              <a:t>during the past year. </a:t>
            </a:r>
            <a:endParaRPr lang="en-US" altLang="ja-JP" sz="2600" dirty="0" smtClean="0"/>
          </a:p>
          <a:p>
            <a:pPr algn="just"/>
            <a:endParaRPr lang="en-US" altLang="ja-JP" sz="2600" dirty="0"/>
          </a:p>
          <a:p>
            <a:endParaRPr lang="en-US" altLang="ja-JP" sz="2600" dirty="0" smtClean="0"/>
          </a:p>
          <a:p>
            <a:endParaRPr kumimoji="1" lang="ja-JP" altLang="en-US" sz="26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21</a:t>
            </a:fld>
            <a:endParaRPr lang="ja-JP" altLang="en-US">
              <a:solidFill>
                <a:prstClr val="black">
                  <a:tint val="75000"/>
                </a:prstClr>
              </a:solidFill>
            </a:endParaRP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4916905"/>
            <a:ext cx="6432988" cy="737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04" y="5544287"/>
            <a:ext cx="3246152" cy="7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1127" y="5773575"/>
            <a:ext cx="6422873" cy="553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角丸四角形 6"/>
          <p:cNvSpPr/>
          <p:nvPr/>
        </p:nvSpPr>
        <p:spPr>
          <a:xfrm>
            <a:off x="4283968" y="5353014"/>
            <a:ext cx="792088" cy="1008112"/>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7524328" y="5370198"/>
            <a:ext cx="792088" cy="990928"/>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879342" y="6488668"/>
            <a:ext cx="1662635" cy="430887"/>
          </a:xfrm>
          <a:prstGeom prst="rect">
            <a:avLst/>
          </a:prstGeom>
        </p:spPr>
        <p:txBody>
          <a:bodyPr wrap="none">
            <a:spAutoFit/>
          </a:bodyPr>
          <a:lstStyle/>
          <a:p>
            <a:r>
              <a:rPr lang="en-US" altLang="ja-JP" sz="2200" dirty="0">
                <a:solidFill>
                  <a:srgbClr val="D60093"/>
                </a:solidFill>
              </a:rPr>
              <a:t>-1.022/1.357</a:t>
            </a:r>
            <a:endParaRPr lang="ja-JP" altLang="en-US" sz="2200" dirty="0">
              <a:solidFill>
                <a:srgbClr val="D60093"/>
              </a:solidFill>
            </a:endParaRPr>
          </a:p>
        </p:txBody>
      </p:sp>
    </p:spTree>
    <p:extLst>
      <p:ext uri="{BB962C8B-B14F-4D97-AF65-F5344CB8AC3E}">
        <p14:creationId xmlns:p14="http://schemas.microsoft.com/office/powerpoint/2010/main" val="4179163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640960" cy="1143000"/>
          </a:xfrm>
        </p:spPr>
        <p:txBody>
          <a:bodyPr>
            <a:normAutofit fontScale="90000"/>
          </a:bodyPr>
          <a:lstStyle/>
          <a:p>
            <a:r>
              <a:rPr lang="en-US" altLang="ja-JP" b="1" dirty="0"/>
              <a:t>Effects of health checkup attendance on caregivers’ physical health</a:t>
            </a:r>
            <a:endParaRPr kumimoji="1" lang="ja-JP" altLang="en-US" dirty="0"/>
          </a:p>
        </p:txBody>
      </p:sp>
      <p:sp>
        <p:nvSpPr>
          <p:cNvPr id="3" name="コンテンツ プレースホルダー 2"/>
          <p:cNvSpPr>
            <a:spLocks noGrp="1"/>
          </p:cNvSpPr>
          <p:nvPr>
            <p:ph idx="1"/>
          </p:nvPr>
        </p:nvSpPr>
        <p:spPr>
          <a:xfrm>
            <a:off x="251520" y="1844824"/>
            <a:ext cx="8640960" cy="4680520"/>
          </a:xfrm>
        </p:spPr>
        <p:txBody>
          <a:bodyPr>
            <a:normAutofit/>
          </a:bodyPr>
          <a:lstStyle/>
          <a:p>
            <a:r>
              <a:rPr lang="en-US" altLang="ja-JP" sz="2800" dirty="0"/>
              <a:t>Sisk (2000) found that those perceiving lower subjective burden practice more health-promoting behaviors than those with higher subjective burden scores</a:t>
            </a:r>
            <a:r>
              <a:rPr lang="en-US" altLang="ja-JP" sz="2800" dirty="0" smtClean="0"/>
              <a:t>.</a:t>
            </a:r>
          </a:p>
          <a:p>
            <a:r>
              <a:rPr lang="en-US" altLang="ja-JP" sz="2800" dirty="0"/>
              <a:t>To estimate physical health functions, therefore, I used </a:t>
            </a:r>
            <a:r>
              <a:rPr lang="en-US" altLang="ja-JP" sz="2800" i="1" dirty="0"/>
              <a:t>the sub-samples defined by the change in mental health</a:t>
            </a:r>
            <a:r>
              <a:rPr lang="en-US" altLang="ja-JP" sz="2800" dirty="0"/>
              <a:t>. </a:t>
            </a:r>
            <a:endParaRPr lang="en-US" altLang="ja-JP" sz="2800" dirty="0" smtClean="0"/>
          </a:p>
          <a:p>
            <a:pPr marL="0" indent="0">
              <a:buNone/>
            </a:pPr>
            <a:endParaRPr lang="en-US" altLang="ja-JP" sz="1800" b="1" dirty="0" smtClean="0">
              <a:solidFill>
                <a:srgbClr val="FF3300"/>
              </a:solidFill>
            </a:endParaRPr>
          </a:p>
          <a:p>
            <a:pPr marL="0" indent="0">
              <a:buNone/>
            </a:pPr>
            <a:r>
              <a:rPr lang="en-US" altLang="ja-JP" sz="2800" b="1" dirty="0" smtClean="0">
                <a:solidFill>
                  <a:srgbClr val="FF3300"/>
                </a:solidFill>
              </a:rPr>
              <a:t>Female </a:t>
            </a:r>
            <a:r>
              <a:rPr lang="en-US" altLang="ja-JP" sz="2800" b="1" dirty="0">
                <a:solidFill>
                  <a:srgbClr val="FF3300"/>
                </a:solidFill>
              </a:rPr>
              <a:t>inactive persons and irregular employees</a:t>
            </a:r>
            <a:endParaRPr lang="en-US" altLang="ja-JP" sz="2800" b="1" dirty="0" smtClean="0">
              <a:solidFill>
                <a:srgbClr val="FF3300"/>
              </a:solidFill>
            </a:endParaRPr>
          </a:p>
          <a:p>
            <a:r>
              <a:rPr lang="en-US" altLang="ja-JP" sz="2800" b="1" dirty="0" smtClean="0">
                <a:solidFill>
                  <a:srgbClr val="C00000"/>
                </a:solidFill>
              </a:rPr>
              <a:t>HCA</a:t>
            </a:r>
            <a:r>
              <a:rPr lang="ja-JP" altLang="ja-JP" sz="2800" b="1" dirty="0">
                <a:solidFill>
                  <a:srgbClr val="C00000"/>
                </a:solidFill>
              </a:rPr>
              <a:t>×</a:t>
            </a:r>
            <a:r>
              <a:rPr lang="en-US" altLang="ja-JP" sz="2800" b="1" dirty="0">
                <a:solidFill>
                  <a:srgbClr val="C00000"/>
                </a:solidFill>
              </a:rPr>
              <a:t>RPA </a:t>
            </a:r>
            <a:r>
              <a:rPr lang="en-US" altLang="ja-JP" sz="2800" dirty="0"/>
              <a:t>were negative significant at the 5 percent level when those caregivers’ mental health status was </a:t>
            </a:r>
            <a:r>
              <a:rPr lang="en-US" altLang="ja-JP" sz="2800" b="1" i="1" dirty="0"/>
              <a:t>unchanged</a:t>
            </a:r>
            <a:r>
              <a:rPr lang="en-US" altLang="ja-JP" sz="2800" dirty="0"/>
              <a:t> during the past year (</a:t>
            </a:r>
            <a:r>
              <a:rPr lang="en-US" altLang="ja-JP" sz="2800" i="1" dirty="0"/>
              <a:t>N</a:t>
            </a:r>
            <a:r>
              <a:rPr lang="en-US" altLang="ja-JP" sz="2800" dirty="0"/>
              <a:t>=28081). </a:t>
            </a:r>
            <a:endParaRPr kumimoji="1" lang="ja-JP" altLang="en-US" sz="28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22</a:t>
            </a:fld>
            <a:endParaRPr lang="ja-JP" altLang="en-US">
              <a:solidFill>
                <a:prstClr val="black">
                  <a:tint val="75000"/>
                </a:prstClr>
              </a:solidFill>
            </a:endParaRPr>
          </a:p>
        </p:txBody>
      </p:sp>
    </p:spTree>
    <p:extLst>
      <p:ext uri="{BB962C8B-B14F-4D97-AF65-F5344CB8AC3E}">
        <p14:creationId xmlns:p14="http://schemas.microsoft.com/office/powerpoint/2010/main" val="868814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Results </a:t>
            </a:r>
            <a:r>
              <a:rPr lang="en-US" altLang="ja-JP" sz="2400" b="1" i="1" dirty="0" smtClean="0"/>
              <a:t>Cont</a:t>
            </a:r>
            <a:r>
              <a:rPr lang="en-US" altLang="ja-JP" sz="2400" b="1" dirty="0" smtClean="0"/>
              <a:t>.</a:t>
            </a:r>
            <a:endParaRPr kumimoji="1" lang="ja-JP" altLang="en-US" sz="2400" dirty="0"/>
          </a:p>
        </p:txBody>
      </p:sp>
      <p:sp>
        <p:nvSpPr>
          <p:cNvPr id="3" name="コンテンツ プレースホルダー 2"/>
          <p:cNvSpPr>
            <a:spLocks noGrp="1"/>
          </p:cNvSpPr>
          <p:nvPr>
            <p:ph idx="1"/>
          </p:nvPr>
        </p:nvSpPr>
        <p:spPr>
          <a:xfrm>
            <a:off x="0" y="1318456"/>
            <a:ext cx="3563888" cy="5539544"/>
          </a:xfrm>
        </p:spPr>
        <p:txBody>
          <a:bodyPr>
            <a:noAutofit/>
          </a:bodyPr>
          <a:lstStyle/>
          <a:p>
            <a:pPr marL="0" indent="0">
              <a:buNone/>
            </a:pPr>
            <a:r>
              <a:rPr lang="en-US" altLang="ja-JP" sz="2500" b="1" dirty="0">
                <a:solidFill>
                  <a:srgbClr val="0070C0"/>
                </a:solidFill>
              </a:rPr>
              <a:t>《</a:t>
            </a:r>
            <a:r>
              <a:rPr lang="en-US" altLang="ja-JP" sz="2500" b="1" dirty="0" smtClean="0">
                <a:solidFill>
                  <a:srgbClr val="0070C0"/>
                </a:solidFill>
              </a:rPr>
              <a:t>4》 </a:t>
            </a:r>
            <a:r>
              <a:rPr lang="en-US" altLang="ja-JP" sz="2500" dirty="0" smtClean="0"/>
              <a:t>Health </a:t>
            </a:r>
            <a:r>
              <a:rPr lang="en-US" altLang="ja-JP" sz="2500" dirty="0"/>
              <a:t>promotion behaviors such as HCA and RPA </a:t>
            </a:r>
            <a:r>
              <a:rPr lang="en-US" altLang="ja-JP" sz="2500" u="sng" dirty="0"/>
              <a:t>reduce the risk of future poor physical health</a:t>
            </a:r>
            <a:r>
              <a:rPr lang="en-US" altLang="ja-JP" sz="2500" dirty="0"/>
              <a:t> of female inactive persons and irregular employees. </a:t>
            </a:r>
            <a:endParaRPr lang="en-US" altLang="ja-JP" sz="2500" dirty="0" smtClean="0"/>
          </a:p>
          <a:p>
            <a:pPr marL="0" indent="0">
              <a:buNone/>
            </a:pPr>
            <a:r>
              <a:rPr lang="en-US" altLang="ja-JP" sz="2500" dirty="0"/>
              <a:t>However, </a:t>
            </a:r>
            <a:r>
              <a:rPr lang="en-US" altLang="ja-JP" sz="2500" b="1" i="1" dirty="0"/>
              <a:t>the positive effect</a:t>
            </a:r>
            <a:r>
              <a:rPr lang="en-US" altLang="ja-JP" sz="2500" dirty="0"/>
              <a:t> of health promotion behaviors on future physical health </a:t>
            </a:r>
            <a:r>
              <a:rPr lang="en-US" altLang="ja-JP" sz="2500" b="1" i="1" dirty="0">
                <a:solidFill>
                  <a:srgbClr val="FF3300"/>
                </a:solidFill>
              </a:rPr>
              <a:t>did not exceed </a:t>
            </a:r>
            <a:r>
              <a:rPr lang="en-US" altLang="ja-JP" sz="2500" b="1" i="1" dirty="0"/>
              <a:t>the negative effect of caregiving.</a:t>
            </a:r>
            <a:r>
              <a:rPr lang="en-US" altLang="ja-JP" sz="2500" b="1" i="1" dirty="0">
                <a:solidFill>
                  <a:srgbClr val="FF3300"/>
                </a:solidFill>
              </a:rPr>
              <a:t> </a:t>
            </a:r>
            <a:endParaRPr lang="en-US" altLang="ja-JP" sz="2500" b="1" i="1" dirty="0" smtClean="0">
              <a:solidFill>
                <a:srgbClr val="FF3300"/>
              </a:solidFill>
            </a:endParaRPr>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23</a:t>
            </a:fld>
            <a:endParaRPr lang="ja-JP" altLang="en-US">
              <a:solidFill>
                <a:prstClr val="black">
                  <a:tint val="75000"/>
                </a:prstClr>
              </a:solidFill>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1412776"/>
            <a:ext cx="5564295"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角丸四角形 4"/>
          <p:cNvSpPr/>
          <p:nvPr/>
        </p:nvSpPr>
        <p:spPr>
          <a:xfrm>
            <a:off x="6064120" y="4797152"/>
            <a:ext cx="1008112" cy="1656184"/>
          </a:xfrm>
          <a:prstGeom prst="roundRect">
            <a:avLst/>
          </a:prstGeom>
          <a:noFill/>
          <a:ln w="9525">
            <a:solidFill>
              <a:srgbClr val="FF3300"/>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6062834" y="2510521"/>
            <a:ext cx="1008112" cy="1638559"/>
          </a:xfrm>
          <a:prstGeom prst="roundRect">
            <a:avLst/>
          </a:prstGeom>
          <a:noFill/>
          <a:ln w="9525">
            <a:solidFill>
              <a:srgbClr val="FF3300"/>
            </a:solid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4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9706" y="6569526"/>
            <a:ext cx="5564294" cy="288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正方形/長方形 8"/>
          <p:cNvSpPr/>
          <p:nvPr/>
        </p:nvSpPr>
        <p:spPr>
          <a:xfrm>
            <a:off x="6135898" y="672455"/>
            <a:ext cx="2909194" cy="369332"/>
          </a:xfrm>
          <a:prstGeom prst="rect">
            <a:avLst/>
          </a:prstGeom>
        </p:spPr>
        <p:txBody>
          <a:bodyPr wrap="none">
            <a:spAutoFit/>
          </a:bodyPr>
          <a:lstStyle/>
          <a:p>
            <a:r>
              <a:rPr lang="ja-JP" altLang="ja-JP" dirty="0"/>
              <a:t> </a:t>
            </a:r>
            <a:r>
              <a:rPr lang="en-US" altLang="ja-JP" i="1" dirty="0" smtClean="0">
                <a:latin typeface="Times New Roman" panose="02020603050405020304" pitchFamily="18" charset="0"/>
                <a:cs typeface="Times New Roman" panose="02020603050405020304" pitchFamily="18" charset="0"/>
              </a:rPr>
              <a:t>Random-effects </a:t>
            </a:r>
            <a:r>
              <a:rPr lang="en-US" altLang="ja-JP" i="1" dirty="0" err="1">
                <a:latin typeface="Times New Roman" panose="02020603050405020304" pitchFamily="18" charset="0"/>
                <a:cs typeface="Times New Roman" panose="02020603050405020304" pitchFamily="18" charset="0"/>
              </a:rPr>
              <a:t>probit</a:t>
            </a:r>
            <a:r>
              <a:rPr lang="en-US" altLang="ja-JP" i="1" dirty="0">
                <a:latin typeface="Times New Roman" panose="02020603050405020304" pitchFamily="18" charset="0"/>
                <a:cs typeface="Times New Roman" panose="02020603050405020304" pitchFamily="18" charset="0"/>
              </a:rPr>
              <a:t> </a:t>
            </a:r>
            <a:r>
              <a:rPr lang="en-US" altLang="ja-JP" i="1" dirty="0" smtClean="0">
                <a:latin typeface="Times New Roman" panose="02020603050405020304" pitchFamily="18" charset="0"/>
                <a:cs typeface="Times New Roman" panose="02020603050405020304" pitchFamily="18" charset="0"/>
              </a:rPr>
              <a:t>model</a:t>
            </a:r>
            <a:endParaRPr lang="ja-JP" altLang="en-US" i="1" dirty="0">
              <a:latin typeface="Times New Roman" panose="02020603050405020304" pitchFamily="18" charset="0"/>
              <a:cs typeface="Times New Roman" panose="02020603050405020304" pitchFamily="18" charset="0"/>
            </a:endParaRPr>
          </a:p>
        </p:txBody>
      </p:sp>
      <p:sp>
        <p:nvSpPr>
          <p:cNvPr id="6" name="正方形/長方形 5"/>
          <p:cNvSpPr/>
          <p:nvPr/>
        </p:nvSpPr>
        <p:spPr>
          <a:xfrm>
            <a:off x="5665163" y="1043237"/>
            <a:ext cx="3478837" cy="338554"/>
          </a:xfrm>
          <a:prstGeom prst="rect">
            <a:avLst/>
          </a:prstGeom>
        </p:spPr>
        <p:txBody>
          <a:bodyPr wrap="none">
            <a:spAutoFit/>
          </a:bodyPr>
          <a:lstStyle/>
          <a:p>
            <a:r>
              <a:rPr lang="en-US" altLang="ja-JP" sz="1600" i="1" dirty="0">
                <a:latin typeface="Times New Roman" panose="02020603050405020304" pitchFamily="18" charset="0"/>
                <a:cs typeface="Times New Roman" panose="02020603050405020304" pitchFamily="18" charset="0"/>
              </a:rPr>
              <a:t>for Difficulty in daily life activities(t)=0</a:t>
            </a:r>
            <a:endParaRPr lang="ja-JP" altLang="en-U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9811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Results </a:t>
            </a:r>
            <a:r>
              <a:rPr lang="en-US" altLang="ja-JP" sz="2400" b="1" i="1" dirty="0"/>
              <a:t>Cont</a:t>
            </a:r>
            <a:r>
              <a:rPr lang="en-US" altLang="ja-JP" sz="2400" b="1" dirty="0"/>
              <a:t>.</a:t>
            </a:r>
            <a:endParaRPr kumimoji="1" lang="ja-JP" altLang="en-US" sz="2400" dirty="0"/>
          </a:p>
        </p:txBody>
      </p:sp>
      <p:sp>
        <p:nvSpPr>
          <p:cNvPr id="3" name="コンテンツ プレースホルダー 2"/>
          <p:cNvSpPr>
            <a:spLocks noGrp="1"/>
          </p:cNvSpPr>
          <p:nvPr>
            <p:ph idx="1"/>
          </p:nvPr>
        </p:nvSpPr>
        <p:spPr>
          <a:xfrm>
            <a:off x="467544" y="1700808"/>
            <a:ext cx="8229600" cy="3096344"/>
          </a:xfrm>
        </p:spPr>
        <p:txBody>
          <a:bodyPr>
            <a:normAutofit/>
          </a:bodyPr>
          <a:lstStyle/>
          <a:p>
            <a:pPr algn="just"/>
            <a:r>
              <a:rPr lang="en-US" altLang="ja-JP" sz="2800" dirty="0" smtClean="0"/>
              <a:t>In </a:t>
            </a:r>
            <a:r>
              <a:rPr lang="en-US" altLang="ja-JP" sz="2800" dirty="0"/>
              <a:t>addition to health promotion behaviors, </a:t>
            </a:r>
            <a:r>
              <a:rPr lang="en-US" altLang="ja-JP" sz="2800" b="1" i="1" dirty="0">
                <a:solidFill>
                  <a:schemeClr val="accent6">
                    <a:lumMod val="50000"/>
                  </a:schemeClr>
                </a:solidFill>
              </a:rPr>
              <a:t>having friends </a:t>
            </a:r>
            <a:r>
              <a:rPr lang="en-US" altLang="ja-JP" sz="2800" dirty="0">
                <a:solidFill>
                  <a:schemeClr val="accent6">
                    <a:lumMod val="50000"/>
                  </a:schemeClr>
                </a:solidFill>
              </a:rPr>
              <a:t>is important</a:t>
            </a:r>
            <a:r>
              <a:rPr lang="en-US" altLang="ja-JP" sz="2800" dirty="0"/>
              <a:t>. The effect of having friends on future poor physical health was negative significant at the 1 percent level in females and males. </a:t>
            </a:r>
            <a:endParaRPr lang="en-US" altLang="ja-JP" sz="2800" dirty="0" smtClean="0"/>
          </a:p>
          <a:p>
            <a:pPr algn="just"/>
            <a:r>
              <a:rPr lang="en-US" altLang="ja-JP" sz="2800" dirty="0" smtClean="0"/>
              <a:t>The </a:t>
            </a:r>
            <a:r>
              <a:rPr lang="en-US" altLang="ja-JP" sz="2800" dirty="0"/>
              <a:t>effect of RPA on future physical health </a:t>
            </a:r>
            <a:r>
              <a:rPr lang="en-US" altLang="ja-JP" sz="2800" i="1" dirty="0">
                <a:solidFill>
                  <a:srgbClr val="C00000"/>
                </a:solidFill>
              </a:rPr>
              <a:t>may be cancelled out by caregivers’ mental health distress</a:t>
            </a:r>
            <a:r>
              <a:rPr lang="en-US" altLang="ja-JP" sz="2800" dirty="0"/>
              <a:t>. </a:t>
            </a:r>
            <a:endParaRPr lang="en-US" altLang="ja-JP" sz="2800" dirty="0" smtClean="0"/>
          </a:p>
          <a:p>
            <a:pPr algn="just"/>
            <a:endParaRPr lang="ja-JP" altLang="en-US" sz="2800" dirty="0"/>
          </a:p>
          <a:p>
            <a:pPr algn="just"/>
            <a:endParaRPr kumimoji="1" lang="ja-JP" altLang="en-US" sz="28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24</a:t>
            </a:fld>
            <a:endParaRPr lang="ja-JP" altLang="en-US">
              <a:solidFill>
                <a:prstClr val="black">
                  <a:tint val="75000"/>
                </a:prstClr>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5618786"/>
            <a:ext cx="7519694" cy="610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4653136"/>
            <a:ext cx="7519694" cy="891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36" y="5589240"/>
            <a:ext cx="3452544" cy="33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3204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Results </a:t>
            </a:r>
            <a:r>
              <a:rPr lang="en-US" altLang="ja-JP" sz="2400" b="1" i="1" dirty="0"/>
              <a:t>Cont</a:t>
            </a:r>
            <a:r>
              <a:rPr lang="en-US" altLang="ja-JP" sz="2400" b="1" dirty="0"/>
              <a:t>.</a:t>
            </a:r>
            <a:endParaRPr kumimoji="1" lang="ja-JP" altLang="en-US" dirty="0"/>
          </a:p>
        </p:txBody>
      </p:sp>
      <p:sp>
        <p:nvSpPr>
          <p:cNvPr id="3" name="コンテンツ プレースホルダー 2"/>
          <p:cNvSpPr>
            <a:spLocks noGrp="1"/>
          </p:cNvSpPr>
          <p:nvPr>
            <p:ph idx="1"/>
          </p:nvPr>
        </p:nvSpPr>
        <p:spPr>
          <a:xfrm>
            <a:off x="251520" y="1592731"/>
            <a:ext cx="5328592" cy="3226759"/>
          </a:xfrm>
        </p:spPr>
        <p:txBody>
          <a:bodyPr>
            <a:normAutofit/>
          </a:bodyPr>
          <a:lstStyle/>
          <a:p>
            <a:pPr algn="just"/>
            <a:r>
              <a:rPr lang="en-US" altLang="ja-JP" sz="2800" dirty="0" smtClean="0"/>
              <a:t>Male </a:t>
            </a:r>
            <a:r>
              <a:rPr lang="en-US" altLang="ja-JP" sz="2800" dirty="0"/>
              <a:t>caregivers having stroke did not attend health checkup and tended to have future poor physical health. </a:t>
            </a:r>
            <a:endParaRPr lang="en-US" altLang="ja-JP" sz="2800" dirty="0" smtClean="0"/>
          </a:p>
          <a:p>
            <a:r>
              <a:rPr lang="en-US" altLang="ja-JP" sz="2800" i="1" dirty="0" smtClean="0"/>
              <a:t>Why not </a:t>
            </a:r>
            <a:r>
              <a:rPr lang="en-US" altLang="ja-JP" sz="2800" i="1" dirty="0"/>
              <a:t>HCA and RPA </a:t>
            </a:r>
            <a:r>
              <a:rPr lang="en-US" altLang="ja-JP" sz="2800" i="1" dirty="0" smtClean="0"/>
              <a:t>reduce </a:t>
            </a:r>
            <a:r>
              <a:rPr lang="en-US" altLang="ja-JP" sz="2800" i="1" dirty="0"/>
              <a:t>the risk of future poor physical health </a:t>
            </a:r>
            <a:r>
              <a:rPr lang="en-US" altLang="ja-JP" sz="2800" i="1" dirty="0" smtClean="0"/>
              <a:t>of males</a:t>
            </a:r>
            <a:r>
              <a:rPr lang="en-US" altLang="ja-JP" sz="2800" dirty="0" smtClean="0"/>
              <a:t>?</a:t>
            </a:r>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25</a:t>
            </a:fld>
            <a:endParaRPr lang="ja-JP" altLang="en-US">
              <a:solidFill>
                <a:prstClr val="black">
                  <a:tint val="75000"/>
                </a:prst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9490" y="1525455"/>
            <a:ext cx="1124998" cy="329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4128" y="1834087"/>
            <a:ext cx="2664296" cy="2985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251520" y="4830226"/>
            <a:ext cx="8712968" cy="1938992"/>
          </a:xfrm>
          <a:prstGeom prst="rect">
            <a:avLst/>
          </a:prstGeom>
        </p:spPr>
        <p:txBody>
          <a:bodyPr wrap="square">
            <a:spAutoFit/>
          </a:bodyPr>
          <a:lstStyle/>
          <a:p>
            <a:pPr algn="just"/>
            <a:r>
              <a:rPr lang="en-US" altLang="ja-JP" sz="2400" dirty="0"/>
              <a:t>----- Using bivariate </a:t>
            </a:r>
            <a:r>
              <a:rPr lang="en-US" altLang="ja-JP" sz="2400" dirty="0" err="1"/>
              <a:t>probit</a:t>
            </a:r>
            <a:r>
              <a:rPr lang="en-US" altLang="ja-JP" sz="2400" dirty="0"/>
              <a:t> models, I confirmed that HCA reduced the probability of future poor physical health in males excluding inactive persons. </a:t>
            </a:r>
            <a:r>
              <a:rPr lang="en-US" altLang="ja-JP" sz="2400" i="1" u="sng" dirty="0"/>
              <a:t>Males with higher income </a:t>
            </a:r>
            <a:r>
              <a:rPr lang="en-US" altLang="ja-JP" sz="2400" i="1" dirty="0"/>
              <a:t>engaged in moderate or vigorous physical activity, and tended to have </a:t>
            </a:r>
            <a:r>
              <a:rPr lang="en-US" altLang="ja-JP" sz="2400" i="1" u="sng" dirty="0"/>
              <a:t>lower probability of future poor physical health</a:t>
            </a:r>
            <a:r>
              <a:rPr lang="en-US" altLang="ja-JP" sz="2400" i="1" dirty="0"/>
              <a:t>.  -&gt; The other specification might be examined.</a:t>
            </a:r>
            <a:endParaRPr lang="ja-JP" altLang="en-US" sz="2400" i="1" dirty="0"/>
          </a:p>
        </p:txBody>
      </p:sp>
    </p:spTree>
    <p:extLst>
      <p:ext uri="{BB962C8B-B14F-4D97-AF65-F5344CB8AC3E}">
        <p14:creationId xmlns:p14="http://schemas.microsoft.com/office/powerpoint/2010/main" val="14139637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Policy Implications</a:t>
            </a:r>
            <a:endParaRPr kumimoji="1" lang="ja-JP" altLang="en-US" b="1" dirty="0"/>
          </a:p>
        </p:txBody>
      </p:sp>
      <p:sp>
        <p:nvSpPr>
          <p:cNvPr id="3" name="コンテンツ プレースホルダー 2"/>
          <p:cNvSpPr>
            <a:spLocks noGrp="1"/>
          </p:cNvSpPr>
          <p:nvPr>
            <p:ph idx="1"/>
          </p:nvPr>
        </p:nvSpPr>
        <p:spPr>
          <a:xfrm>
            <a:off x="323528" y="1412776"/>
            <a:ext cx="8424936" cy="5445224"/>
          </a:xfrm>
        </p:spPr>
        <p:txBody>
          <a:bodyPr>
            <a:normAutofit lnSpcReduction="10000"/>
          </a:bodyPr>
          <a:lstStyle/>
          <a:p>
            <a:pPr algn="just"/>
            <a:r>
              <a:rPr lang="en-US" altLang="ja-JP" sz="2800" dirty="0"/>
              <a:t>Compared to non-caregivers, female caregivers did not tend to select HCA. </a:t>
            </a:r>
            <a:endParaRPr lang="en-US" altLang="ja-JP" sz="2800" dirty="0" smtClean="0"/>
          </a:p>
          <a:p>
            <a:pPr algn="just"/>
            <a:r>
              <a:rPr lang="en-US" altLang="ja-JP" sz="2800" dirty="0" smtClean="0"/>
              <a:t>Because </a:t>
            </a:r>
            <a:r>
              <a:rPr lang="en-US" altLang="ja-JP" sz="2800" dirty="0"/>
              <a:t>of the potential negative effects of informal caregiving on caregivers’ health, </a:t>
            </a:r>
            <a:r>
              <a:rPr lang="en-US" altLang="ja-JP" sz="2800" i="1" u="sng" dirty="0"/>
              <a:t>the support of informal caregivers combined with regular health checks </a:t>
            </a:r>
            <a:r>
              <a:rPr lang="en-US" altLang="ja-JP" sz="2800" dirty="0"/>
              <a:t>is an important public health issue. </a:t>
            </a:r>
            <a:endParaRPr lang="en-US" altLang="ja-JP" sz="2800" dirty="0" smtClean="0"/>
          </a:p>
          <a:p>
            <a:pPr algn="just"/>
            <a:r>
              <a:rPr lang="en-US" altLang="ja-JP" sz="2800" dirty="0" smtClean="0"/>
              <a:t>The </a:t>
            </a:r>
            <a:r>
              <a:rPr lang="en-US" altLang="ja-JP" sz="2800" dirty="0"/>
              <a:t>estimation results suggested that </a:t>
            </a:r>
            <a:r>
              <a:rPr lang="en-US" altLang="ja-JP" sz="2800" b="1" i="1" dirty="0"/>
              <a:t>female inactive persons and irregular employees may benefit from HCA</a:t>
            </a:r>
            <a:r>
              <a:rPr lang="en-US" altLang="ja-JP" sz="2800" dirty="0"/>
              <a:t>. </a:t>
            </a:r>
            <a:endParaRPr lang="en-US" altLang="ja-JP" sz="2800" dirty="0" smtClean="0"/>
          </a:p>
          <a:p>
            <a:pPr algn="just"/>
            <a:r>
              <a:rPr lang="en-US" altLang="ja-JP" sz="2800" dirty="0" smtClean="0"/>
              <a:t>When </a:t>
            </a:r>
            <a:r>
              <a:rPr lang="en-US" altLang="ja-JP" sz="2800" dirty="0"/>
              <a:t>providing preventive intervention to stay caregivers healthy, the primary doctor should </a:t>
            </a:r>
            <a:r>
              <a:rPr lang="en-US" altLang="ja-JP" sz="2800" i="1" u="sng" dirty="0"/>
              <a:t>pay attention to mental health status and lifestyle</a:t>
            </a:r>
            <a:r>
              <a:rPr lang="en-US" altLang="ja-JP" sz="2800" i="1" dirty="0"/>
              <a:t> </a:t>
            </a:r>
            <a:r>
              <a:rPr lang="en-US" altLang="ja-JP" sz="2800" dirty="0"/>
              <a:t>of informal caregivers. </a:t>
            </a:r>
          </a:p>
          <a:p>
            <a:pPr algn="just"/>
            <a:endParaRPr lang="en-US" altLang="ja-JP" sz="2800" dirty="0" smtClean="0"/>
          </a:p>
          <a:p>
            <a:pPr algn="just"/>
            <a:endParaRPr kumimoji="1" lang="ja-JP" altLang="en-US" sz="28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26</a:t>
            </a:fld>
            <a:endParaRPr lang="ja-JP" altLang="en-US">
              <a:solidFill>
                <a:prstClr val="black">
                  <a:tint val="75000"/>
                </a:prstClr>
              </a:solidFill>
            </a:endParaRPr>
          </a:p>
        </p:txBody>
      </p:sp>
    </p:spTree>
    <p:extLst>
      <p:ext uri="{BB962C8B-B14F-4D97-AF65-F5344CB8AC3E}">
        <p14:creationId xmlns:p14="http://schemas.microsoft.com/office/powerpoint/2010/main" val="526917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smtClean="0"/>
              <a:t>Background </a:t>
            </a:r>
            <a:r>
              <a:rPr lang="en-US" altLang="ja-JP" sz="2400" b="1" i="1" dirty="0" smtClean="0"/>
              <a:t>cont.</a:t>
            </a:r>
            <a:endParaRPr kumimoji="1" lang="ja-JP" altLang="en-US" sz="2400" i="1" dirty="0"/>
          </a:p>
        </p:txBody>
      </p:sp>
      <p:sp>
        <p:nvSpPr>
          <p:cNvPr id="3" name="コンテンツ プレースホルダー 2"/>
          <p:cNvSpPr>
            <a:spLocks noGrp="1"/>
          </p:cNvSpPr>
          <p:nvPr>
            <p:ph idx="1"/>
          </p:nvPr>
        </p:nvSpPr>
        <p:spPr>
          <a:xfrm>
            <a:off x="539552" y="1772816"/>
            <a:ext cx="8208912" cy="4669979"/>
          </a:xfrm>
        </p:spPr>
        <p:txBody>
          <a:bodyPr>
            <a:normAutofit lnSpcReduction="10000"/>
          </a:bodyPr>
          <a:lstStyle/>
          <a:p>
            <a:pPr marL="0" indent="0" algn="just">
              <a:buNone/>
            </a:pPr>
            <a:r>
              <a:rPr lang="en-US" altLang="ja-JP" sz="2800" b="1" i="1" dirty="0"/>
              <a:t>Who will look after Japan's elderly?  </a:t>
            </a:r>
            <a:r>
              <a:rPr lang="en-US" altLang="ja-JP" sz="1400" b="1" u="sng" dirty="0"/>
              <a:t>BBC News, Japan </a:t>
            </a:r>
            <a:r>
              <a:rPr lang="en-US" altLang="ja-JP" sz="1400" u="sng" dirty="0"/>
              <a:t>16 March 2015</a:t>
            </a:r>
          </a:p>
          <a:p>
            <a:pPr marL="0" indent="0" algn="just">
              <a:buNone/>
            </a:pPr>
            <a:r>
              <a:rPr lang="en-US" altLang="ja-JP" sz="2000" dirty="0"/>
              <a:t>-- </a:t>
            </a:r>
            <a:r>
              <a:rPr lang="en-US" altLang="ja-JP" sz="2000" i="1" dirty="0">
                <a:latin typeface="Times New Roman" panose="02020603050405020304" pitchFamily="18" charset="0"/>
                <a:cs typeface="Times New Roman" panose="02020603050405020304" pitchFamily="18" charset="0"/>
              </a:rPr>
              <a:t>Today, more than a quarter of Japan's population is aged over 65. This is set to increase to 40% by 2055, when the population will have shrunk from the current 127 million to 90 million. The Ministry of Health, </a:t>
            </a:r>
            <a:r>
              <a:rPr lang="en-US" altLang="ja-JP" sz="2000" i="1" dirty="0" err="1">
                <a:latin typeface="Times New Roman" panose="02020603050405020304" pitchFamily="18" charset="0"/>
                <a:cs typeface="Times New Roman" panose="02020603050405020304" pitchFamily="18" charset="0"/>
              </a:rPr>
              <a:t>Labour</a:t>
            </a:r>
            <a:r>
              <a:rPr lang="en-US" altLang="ja-JP" sz="2000" i="1" dirty="0">
                <a:latin typeface="Times New Roman" panose="02020603050405020304" pitchFamily="18" charset="0"/>
                <a:cs typeface="Times New Roman" panose="02020603050405020304" pitchFamily="18" charset="0"/>
              </a:rPr>
              <a:t> and Welfare has warned that Japan will need to add one million nurses and care workers by 2025.</a:t>
            </a:r>
          </a:p>
          <a:p>
            <a:pPr algn="just"/>
            <a:endParaRPr lang="en-US" altLang="ja-JP" sz="2000" dirty="0"/>
          </a:p>
          <a:p>
            <a:pPr algn="just"/>
            <a:r>
              <a:rPr lang="en-US" altLang="ja-JP" sz="2800" dirty="0"/>
              <a:t>Poor physical health status is more likely in informal caregivers given the roles of living conditions. </a:t>
            </a:r>
          </a:p>
          <a:p>
            <a:pPr algn="just"/>
            <a:r>
              <a:rPr lang="en-US" altLang="ja-JP" sz="2800" dirty="0"/>
              <a:t>Caregivers feeling the strain of the role of caregiving responsibility </a:t>
            </a:r>
            <a:r>
              <a:rPr lang="en-US" altLang="ja-JP" sz="2800" b="1" i="1" dirty="0">
                <a:solidFill>
                  <a:schemeClr val="accent6">
                    <a:lumMod val="50000"/>
                  </a:schemeClr>
                </a:solidFill>
              </a:rPr>
              <a:t>may not participate in health promotion activities</a:t>
            </a:r>
            <a:r>
              <a:rPr lang="en-US" altLang="ja-JP" sz="2800" dirty="0">
                <a:solidFill>
                  <a:schemeClr val="accent6">
                    <a:lumMod val="50000"/>
                  </a:schemeClr>
                </a:solidFill>
              </a:rPr>
              <a:t> </a:t>
            </a:r>
            <a:r>
              <a:rPr lang="en-US" altLang="ja-JP" sz="2800" dirty="0"/>
              <a:t>to maintain their own health.</a:t>
            </a:r>
            <a:endParaRPr lang="ja-JP" altLang="en-US" sz="28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3</a:t>
            </a:fld>
            <a:endParaRPr lang="ja-JP" altLang="en-US">
              <a:solidFill>
                <a:prstClr val="black">
                  <a:tint val="75000"/>
                </a:prstClr>
              </a:solidFill>
            </a:endParaRPr>
          </a:p>
        </p:txBody>
      </p:sp>
    </p:spTree>
    <p:extLst>
      <p:ext uri="{BB962C8B-B14F-4D97-AF65-F5344CB8AC3E}">
        <p14:creationId xmlns:p14="http://schemas.microsoft.com/office/powerpoint/2010/main" val="96693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Objectives</a:t>
            </a:r>
            <a:endParaRPr kumimoji="1" lang="ja-JP" altLang="en-US" b="1" dirty="0"/>
          </a:p>
        </p:txBody>
      </p:sp>
      <p:sp>
        <p:nvSpPr>
          <p:cNvPr id="3" name="コンテンツ プレースホルダー 2"/>
          <p:cNvSpPr>
            <a:spLocks noGrp="1"/>
          </p:cNvSpPr>
          <p:nvPr>
            <p:ph idx="1"/>
          </p:nvPr>
        </p:nvSpPr>
        <p:spPr>
          <a:xfrm>
            <a:off x="467544" y="1556792"/>
            <a:ext cx="8208912" cy="5112568"/>
          </a:xfrm>
        </p:spPr>
        <p:txBody>
          <a:bodyPr>
            <a:normAutofit/>
          </a:bodyPr>
          <a:lstStyle/>
          <a:p>
            <a:pPr algn="just"/>
            <a:r>
              <a:rPr lang="en-US" altLang="ja-JP" sz="2800" b="1" i="1" dirty="0">
                <a:cs typeface="Times New Roman" panose="02020603050405020304" pitchFamily="18" charset="0"/>
              </a:rPr>
              <a:t>Does </a:t>
            </a:r>
            <a:r>
              <a:rPr lang="en-US" altLang="ja-JP" sz="2800" b="1" i="1" dirty="0">
                <a:solidFill>
                  <a:srgbClr val="C00000"/>
                </a:solidFill>
                <a:cs typeface="Times New Roman" panose="02020603050405020304" pitchFamily="18" charset="0"/>
              </a:rPr>
              <a:t>health checkup attendance (HCA) </a:t>
            </a:r>
            <a:r>
              <a:rPr lang="en-US" altLang="ja-JP" sz="2800" b="1" i="1" dirty="0">
                <a:cs typeface="Times New Roman" panose="02020603050405020304" pitchFamily="18" charset="0"/>
              </a:rPr>
              <a:t>prevent future poor physical health status of caregivers and if yes, how strong are these dynamics? </a:t>
            </a:r>
            <a:endParaRPr lang="en-US" altLang="ja-JP" sz="2800" b="1" i="1" dirty="0" smtClean="0">
              <a:cs typeface="Times New Roman" panose="02020603050405020304" pitchFamily="18" charset="0"/>
            </a:endParaRPr>
          </a:p>
          <a:p>
            <a:pPr algn="just"/>
            <a:endParaRPr lang="en-US" altLang="ja-JP" sz="1600" b="1" i="1" dirty="0" smtClean="0">
              <a:cs typeface="Times New Roman" panose="02020603050405020304" pitchFamily="18" charset="0"/>
            </a:endParaRPr>
          </a:p>
          <a:p>
            <a:pPr algn="just"/>
            <a:r>
              <a:rPr lang="en-US" altLang="ja-JP" sz="2800" dirty="0" smtClean="0">
                <a:cs typeface="Times New Roman" panose="02020603050405020304" pitchFamily="18" charset="0"/>
              </a:rPr>
              <a:t>Using </a:t>
            </a:r>
            <a:r>
              <a:rPr lang="en-US" altLang="ja-JP" sz="2800" dirty="0">
                <a:cs typeface="Times New Roman" panose="02020603050405020304" pitchFamily="18" charset="0"/>
              </a:rPr>
              <a:t>nationally representative longitudinal data, I quantified </a:t>
            </a:r>
            <a:r>
              <a:rPr lang="en-US" altLang="ja-JP" sz="2800" u="sng" dirty="0">
                <a:cs typeface="Times New Roman" panose="02020603050405020304" pitchFamily="18" charset="0"/>
              </a:rPr>
              <a:t>the degree of persistence in HCA</a:t>
            </a:r>
            <a:r>
              <a:rPr lang="en-US" altLang="ja-JP" sz="2800" dirty="0">
                <a:cs typeface="Times New Roman" panose="02020603050405020304" pitchFamily="18" charset="0"/>
              </a:rPr>
              <a:t>. </a:t>
            </a:r>
            <a:endParaRPr lang="en-US" altLang="ja-JP" sz="2800" dirty="0" smtClean="0">
              <a:cs typeface="Times New Roman" panose="02020603050405020304" pitchFamily="18" charset="0"/>
            </a:endParaRPr>
          </a:p>
          <a:p>
            <a:pPr algn="just"/>
            <a:r>
              <a:rPr lang="en-US" altLang="ja-JP" sz="2800" dirty="0" smtClean="0">
                <a:cs typeface="Times New Roman" panose="02020603050405020304" pitchFamily="18" charset="0"/>
              </a:rPr>
              <a:t>Drawing </a:t>
            </a:r>
            <a:r>
              <a:rPr lang="en-US" altLang="ja-JP" sz="2800" dirty="0">
                <a:cs typeface="Times New Roman" panose="02020603050405020304" pitchFamily="18" charset="0"/>
              </a:rPr>
              <a:t>on Grossman’s model of healthcare demand, this study explored </a:t>
            </a:r>
            <a:r>
              <a:rPr lang="en-US" altLang="ja-JP" sz="2800" u="sng" dirty="0">
                <a:cs typeface="Times New Roman" panose="02020603050405020304" pitchFamily="18" charset="0"/>
              </a:rPr>
              <a:t>the determinants of HCA </a:t>
            </a:r>
            <a:r>
              <a:rPr lang="en-US" altLang="ja-JP" sz="2800" dirty="0">
                <a:cs typeface="Times New Roman" panose="02020603050405020304" pitchFamily="18" charset="0"/>
              </a:rPr>
              <a:t>among informal caregivers in Japan and analyzed </a:t>
            </a:r>
            <a:r>
              <a:rPr lang="en-US" altLang="ja-JP" sz="2800" u="sng" dirty="0">
                <a:cs typeface="Times New Roman" panose="02020603050405020304" pitchFamily="18" charset="0"/>
              </a:rPr>
              <a:t>the effect of HCA on caregivers’ physical health</a:t>
            </a:r>
            <a:r>
              <a:rPr lang="en-US" altLang="ja-JP" sz="2800" dirty="0">
                <a:cs typeface="Times New Roman" panose="02020603050405020304" pitchFamily="18" charset="0"/>
              </a:rPr>
              <a:t>.</a:t>
            </a:r>
            <a:endParaRPr lang="ja-JP" altLang="ja-JP" sz="2800" dirty="0">
              <a:cs typeface="Times New Roman" panose="02020603050405020304" pitchFamily="18" charset="0"/>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4</a:t>
            </a:fld>
            <a:endParaRPr lang="ja-JP" altLang="en-US">
              <a:solidFill>
                <a:prstClr val="black">
                  <a:tint val="75000"/>
                </a:prstClr>
              </a:solidFill>
            </a:endParaRPr>
          </a:p>
        </p:txBody>
      </p:sp>
      <p:sp>
        <p:nvSpPr>
          <p:cNvPr id="5" name="正方形/長方形 4"/>
          <p:cNvSpPr/>
          <p:nvPr/>
        </p:nvSpPr>
        <p:spPr>
          <a:xfrm>
            <a:off x="363623" y="6075788"/>
            <a:ext cx="8856984" cy="400110"/>
          </a:xfrm>
          <a:prstGeom prst="rect">
            <a:avLst/>
          </a:prstGeom>
        </p:spPr>
        <p:txBody>
          <a:bodyPr wrap="square">
            <a:spAutoFit/>
          </a:bodyPr>
          <a:lstStyle/>
          <a:p>
            <a:r>
              <a:rPr lang="en-US" altLang="ja-JP" sz="2000" b="1" dirty="0">
                <a:solidFill>
                  <a:srgbClr val="FF3300"/>
                </a:solidFill>
              </a:rPr>
              <a:t>Keywords</a:t>
            </a:r>
            <a:r>
              <a:rPr lang="en-US" altLang="ja-JP" dirty="0"/>
              <a:t> health checkup; informal caregiver; Japan; mental health; state dependence</a:t>
            </a:r>
            <a:endParaRPr lang="ja-JP" altLang="ja-JP" dirty="0"/>
          </a:p>
        </p:txBody>
      </p:sp>
    </p:spTree>
    <p:extLst>
      <p:ext uri="{BB962C8B-B14F-4D97-AF65-F5344CB8AC3E}">
        <p14:creationId xmlns:p14="http://schemas.microsoft.com/office/powerpoint/2010/main" val="2589394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b="1" dirty="0"/>
              <a:t>Data and </a:t>
            </a:r>
            <a:r>
              <a:rPr lang="en-US" altLang="ja-JP" b="1" dirty="0" smtClean="0"/>
              <a:t>Methods</a:t>
            </a:r>
            <a:endParaRPr kumimoji="1" lang="ja-JP" altLang="en-US" b="1" dirty="0"/>
          </a:p>
        </p:txBody>
      </p:sp>
      <p:sp>
        <p:nvSpPr>
          <p:cNvPr id="3" name="コンテンツ プレースホルダー 2"/>
          <p:cNvSpPr>
            <a:spLocks noGrp="1"/>
          </p:cNvSpPr>
          <p:nvPr>
            <p:ph idx="1"/>
          </p:nvPr>
        </p:nvSpPr>
        <p:spPr>
          <a:xfrm>
            <a:off x="251520" y="1628800"/>
            <a:ext cx="8712968" cy="4968552"/>
          </a:xfrm>
        </p:spPr>
        <p:txBody>
          <a:bodyPr>
            <a:noAutofit/>
          </a:bodyPr>
          <a:lstStyle/>
          <a:p>
            <a:pPr algn="just"/>
            <a:r>
              <a:rPr lang="en-US" altLang="ja-JP" sz="2600" dirty="0"/>
              <a:t>Six waves of the Longitudinal Survey of Middle-aged and Elderly Persons (2005 –2010) conducted by the Japanese Ministry of Health, Labor and Welfare were used. </a:t>
            </a:r>
            <a:endParaRPr lang="en-US" altLang="ja-JP" sz="2600" dirty="0" smtClean="0"/>
          </a:p>
          <a:p>
            <a:pPr algn="just"/>
            <a:r>
              <a:rPr lang="en-US" altLang="ja-JP" sz="2600" b="1" i="1" dirty="0" smtClean="0">
                <a:solidFill>
                  <a:srgbClr val="002060"/>
                </a:solidFill>
              </a:rPr>
              <a:t>Having </a:t>
            </a:r>
            <a:r>
              <a:rPr lang="en-US" altLang="ja-JP" sz="2600" b="1" i="1" dirty="0">
                <a:solidFill>
                  <a:srgbClr val="002060"/>
                </a:solidFill>
              </a:rPr>
              <a:t>difficulty in daily life activities </a:t>
            </a:r>
            <a:r>
              <a:rPr lang="en-US" altLang="ja-JP" sz="2600" dirty="0"/>
              <a:t>was used as physical health measures. </a:t>
            </a:r>
            <a:endParaRPr lang="en-US" altLang="ja-JP" sz="2600" dirty="0" smtClean="0"/>
          </a:p>
          <a:p>
            <a:pPr algn="just"/>
            <a:r>
              <a:rPr lang="en-US" altLang="ja-JP" sz="2600" b="1" i="1" dirty="0" smtClean="0">
                <a:solidFill>
                  <a:srgbClr val="FF0000"/>
                </a:solidFill>
              </a:rPr>
              <a:t>The </a:t>
            </a:r>
            <a:r>
              <a:rPr lang="en-US" altLang="ja-JP" sz="2600" b="1" i="1" dirty="0">
                <a:solidFill>
                  <a:srgbClr val="FF0000"/>
                </a:solidFill>
              </a:rPr>
              <a:t>Kessler 6 non-specific distress scale </a:t>
            </a:r>
            <a:r>
              <a:rPr lang="en-US" altLang="ja-JP" sz="2600" dirty="0"/>
              <a:t>was used as mental health </a:t>
            </a:r>
            <a:r>
              <a:rPr lang="en-US" altLang="ja-JP" sz="2600" dirty="0" smtClean="0"/>
              <a:t>measures. The </a:t>
            </a:r>
            <a:r>
              <a:rPr lang="en-US" altLang="ja-JP" sz="2600" dirty="0"/>
              <a:t>K6 questionnaire of the LSMEP asked respondents how frequently they experienced the following six symptoms - “During the past 30 days, about how often did you feel a) nervous, b) hopeless, c) restless or fidgety, d) so depressed that nothing could cheer you up, e) that everything was an effort, and f) worthless?” </a:t>
            </a:r>
          </a:p>
          <a:p>
            <a:pPr algn="just"/>
            <a:endParaRPr kumimoji="1" lang="ja-JP" altLang="en-US" sz="24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5</a:t>
            </a:fld>
            <a:endParaRPr lang="ja-JP" altLang="en-US">
              <a:solidFill>
                <a:prstClr val="black">
                  <a:tint val="75000"/>
                </a:prstClr>
              </a:solidFill>
            </a:endParaRPr>
          </a:p>
        </p:txBody>
      </p:sp>
    </p:spTree>
    <p:extLst>
      <p:ext uri="{BB962C8B-B14F-4D97-AF65-F5344CB8AC3E}">
        <p14:creationId xmlns:p14="http://schemas.microsoft.com/office/powerpoint/2010/main" val="3534849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Data and Methods </a:t>
            </a:r>
            <a:r>
              <a:rPr lang="en-US" altLang="ja-JP" sz="2400" b="1" i="1" dirty="0"/>
              <a:t>Cont.</a:t>
            </a:r>
            <a:endParaRPr kumimoji="1" lang="ja-JP" altLang="en-US" dirty="0"/>
          </a:p>
        </p:txBody>
      </p:sp>
      <p:sp>
        <p:nvSpPr>
          <p:cNvPr id="3" name="コンテンツ プレースホルダー 2"/>
          <p:cNvSpPr>
            <a:spLocks noGrp="1"/>
          </p:cNvSpPr>
          <p:nvPr>
            <p:ph idx="1"/>
          </p:nvPr>
        </p:nvSpPr>
        <p:spPr>
          <a:xfrm>
            <a:off x="395536" y="1700808"/>
            <a:ext cx="8424936" cy="4968552"/>
          </a:xfrm>
        </p:spPr>
        <p:txBody>
          <a:bodyPr>
            <a:noAutofit/>
          </a:bodyPr>
          <a:lstStyle/>
          <a:p>
            <a:pPr marL="0" indent="0" algn="just">
              <a:buNone/>
            </a:pPr>
            <a:r>
              <a:rPr lang="en-US" altLang="ja-JP" sz="2800" b="1" dirty="0" smtClean="0"/>
              <a:t>K6</a:t>
            </a:r>
          </a:p>
          <a:p>
            <a:pPr algn="just"/>
            <a:r>
              <a:rPr lang="en-US" altLang="ja-JP" sz="2800" dirty="0" smtClean="0"/>
              <a:t>For </a:t>
            </a:r>
            <a:r>
              <a:rPr lang="en-US" altLang="ja-JP" sz="2800" dirty="0"/>
              <a:t>each question, a value of zero, one, two, three, or four was assigned to the answer: “none of the time”, “a little of the time”, “some of the time”, “most of the time”, or “all of the time”, respectively. </a:t>
            </a:r>
          </a:p>
          <a:p>
            <a:pPr algn="just"/>
            <a:r>
              <a:rPr lang="en-US" altLang="ja-JP" sz="2800" dirty="0"/>
              <a:t>Responses to the six items were summed to yield a K6 score between 0 and 24, with </a:t>
            </a:r>
            <a:r>
              <a:rPr lang="en-US" altLang="ja-JP" sz="2800" b="1" i="1" dirty="0">
                <a:solidFill>
                  <a:srgbClr val="66458B"/>
                </a:solidFill>
              </a:rPr>
              <a:t>higher scores indicating a greater tendency towards mental illness</a:t>
            </a:r>
            <a:r>
              <a:rPr lang="en-US" altLang="ja-JP" sz="2800" dirty="0"/>
              <a:t>. </a:t>
            </a:r>
          </a:p>
          <a:p>
            <a:pPr algn="just"/>
            <a:r>
              <a:rPr lang="en-US" altLang="ja-JP" sz="2800" dirty="0"/>
              <a:t>A K6 cut-off point of </a:t>
            </a:r>
            <a:r>
              <a:rPr lang="en-US" altLang="ja-JP" sz="2800" dirty="0">
                <a:solidFill>
                  <a:srgbClr val="FF0000"/>
                </a:solidFill>
              </a:rPr>
              <a:t>13</a:t>
            </a:r>
            <a:r>
              <a:rPr lang="en-US" altLang="ja-JP" sz="2800" dirty="0"/>
              <a:t> was established to operationalize the definition of serious mental illness. Moderate mental distress was defined as </a:t>
            </a:r>
            <a:r>
              <a:rPr lang="en-US" altLang="ja-JP" sz="2800" dirty="0">
                <a:solidFill>
                  <a:srgbClr val="FF0000"/>
                </a:solidFill>
              </a:rPr>
              <a:t>5 ≤ K6 &lt; 13</a:t>
            </a:r>
            <a:r>
              <a:rPr lang="en-US" altLang="ja-JP" sz="2800" dirty="0"/>
              <a:t>.</a:t>
            </a:r>
            <a:endParaRPr lang="ja-JP" altLang="en-US" sz="2800" dirty="0"/>
          </a:p>
          <a:p>
            <a:endParaRPr kumimoji="1" lang="ja-JP" altLang="en-US" sz="28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6</a:t>
            </a:fld>
            <a:endParaRPr lang="ja-JP" altLang="en-US" dirty="0">
              <a:solidFill>
                <a:prstClr val="black">
                  <a:tint val="75000"/>
                </a:prstClr>
              </a:solidFill>
            </a:endParaRPr>
          </a:p>
        </p:txBody>
      </p:sp>
    </p:spTree>
    <p:extLst>
      <p:ext uri="{BB962C8B-B14F-4D97-AF65-F5344CB8AC3E}">
        <p14:creationId xmlns:p14="http://schemas.microsoft.com/office/powerpoint/2010/main" val="1500914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Data and </a:t>
            </a:r>
            <a:r>
              <a:rPr lang="en-US" altLang="ja-JP" b="1" dirty="0" smtClean="0"/>
              <a:t>Methods </a:t>
            </a:r>
            <a:r>
              <a:rPr lang="en-US" altLang="ja-JP" sz="2400" b="1" i="1" dirty="0" smtClean="0"/>
              <a:t>Cont.</a:t>
            </a:r>
            <a:endParaRPr kumimoji="1" lang="ja-JP" altLang="en-US" sz="2400" i="1" dirty="0"/>
          </a:p>
        </p:txBody>
      </p:sp>
      <p:sp>
        <p:nvSpPr>
          <p:cNvPr id="3" name="コンテンツ プレースホルダー 2"/>
          <p:cNvSpPr>
            <a:spLocks noGrp="1"/>
          </p:cNvSpPr>
          <p:nvPr>
            <p:ph idx="1"/>
          </p:nvPr>
        </p:nvSpPr>
        <p:spPr>
          <a:xfrm>
            <a:off x="457200" y="1600200"/>
            <a:ext cx="8003232" cy="5069160"/>
          </a:xfrm>
        </p:spPr>
        <p:txBody>
          <a:bodyPr>
            <a:normAutofit fontScale="92500" lnSpcReduction="10000"/>
          </a:bodyPr>
          <a:lstStyle/>
          <a:p>
            <a:pPr algn="just"/>
            <a:r>
              <a:rPr lang="en-US" altLang="ja-JP" sz="3000" i="1" dirty="0">
                <a:solidFill>
                  <a:schemeClr val="accent6">
                    <a:lumMod val="50000"/>
                  </a:schemeClr>
                </a:solidFill>
              </a:rPr>
              <a:t>Deterioration of mental health during the past year has </a:t>
            </a:r>
            <a:r>
              <a:rPr lang="en-US" altLang="ja-JP" sz="3000" i="1" dirty="0">
                <a:solidFill>
                  <a:srgbClr val="FF0000"/>
                </a:solidFill>
              </a:rPr>
              <a:t>negative effects </a:t>
            </a:r>
            <a:r>
              <a:rPr lang="en-US" altLang="ja-JP" sz="3000" i="1" dirty="0">
                <a:solidFill>
                  <a:schemeClr val="accent6">
                    <a:lumMod val="50000"/>
                  </a:schemeClr>
                </a:solidFill>
              </a:rPr>
              <a:t>on HCA</a:t>
            </a:r>
            <a:r>
              <a:rPr lang="en-US" altLang="ja-JP" sz="3000" dirty="0"/>
              <a:t>, but the endogenous causation that </a:t>
            </a:r>
            <a:r>
              <a:rPr lang="en-US" altLang="ja-JP" sz="3000" i="1" dirty="0"/>
              <a:t>mental distress due to informal caregiving</a:t>
            </a:r>
            <a:r>
              <a:rPr lang="en-US" altLang="ja-JP" sz="3000" dirty="0"/>
              <a:t> may exists. </a:t>
            </a:r>
            <a:endParaRPr lang="en-US" altLang="ja-JP" sz="3000" dirty="0" smtClean="0"/>
          </a:p>
          <a:p>
            <a:pPr algn="just"/>
            <a:r>
              <a:rPr lang="en-US" altLang="ja-JP" sz="3000" i="1" dirty="0" smtClean="0">
                <a:solidFill>
                  <a:srgbClr val="002060"/>
                </a:solidFill>
              </a:rPr>
              <a:t>To </a:t>
            </a:r>
            <a:r>
              <a:rPr lang="en-US" altLang="ja-JP" sz="3000" i="1" dirty="0">
                <a:solidFill>
                  <a:srgbClr val="002060"/>
                </a:solidFill>
              </a:rPr>
              <a:t>measure the precise impact of the caregiving on HCA</a:t>
            </a:r>
            <a:r>
              <a:rPr lang="en-US" altLang="ja-JP" sz="3000" dirty="0"/>
              <a:t>, using </a:t>
            </a:r>
            <a:r>
              <a:rPr lang="en-US" altLang="ja-JP" sz="3000" u="sng" dirty="0"/>
              <a:t>the sub-samples defined by the change in mental health</a:t>
            </a:r>
            <a:r>
              <a:rPr lang="en-US" altLang="ja-JP" sz="3000" dirty="0"/>
              <a:t>, </a:t>
            </a:r>
            <a:r>
              <a:rPr lang="en-US" altLang="ja-JP" sz="3000" b="1" i="1" dirty="0"/>
              <a:t>correlated random effects approaches</a:t>
            </a:r>
            <a:r>
              <a:rPr lang="en-US" altLang="ja-JP" sz="3000" dirty="0"/>
              <a:t> were applied to health checkup functions. </a:t>
            </a:r>
            <a:endParaRPr lang="en-US" altLang="ja-JP" sz="3000" dirty="0" smtClean="0"/>
          </a:p>
          <a:p>
            <a:pPr algn="just"/>
            <a:r>
              <a:rPr lang="en-US" altLang="ja-JP" sz="3000" dirty="0" smtClean="0"/>
              <a:t>I </a:t>
            </a:r>
            <a:r>
              <a:rPr lang="en-US" altLang="ja-JP" sz="3000" dirty="0"/>
              <a:t>also estimated the physical health functions. Caregivers with regular work were classified as reference category.</a:t>
            </a:r>
            <a:endParaRPr lang="ja-JP" altLang="ja-JP" sz="30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7</a:t>
            </a:fld>
            <a:endParaRPr lang="ja-JP" altLang="en-US">
              <a:solidFill>
                <a:prstClr val="black">
                  <a:tint val="75000"/>
                </a:prstClr>
              </a:solidFill>
            </a:endParaRPr>
          </a:p>
        </p:txBody>
      </p:sp>
    </p:spTree>
    <p:extLst>
      <p:ext uri="{BB962C8B-B14F-4D97-AF65-F5344CB8AC3E}">
        <p14:creationId xmlns:p14="http://schemas.microsoft.com/office/powerpoint/2010/main" val="3002124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Health checkup system in Japan</a:t>
            </a:r>
            <a:endParaRPr kumimoji="1" lang="ja-JP" altLang="en-US" b="1" dirty="0"/>
          </a:p>
        </p:txBody>
      </p:sp>
      <p:sp>
        <p:nvSpPr>
          <p:cNvPr id="3" name="コンテンツ プレースホルダー 2"/>
          <p:cNvSpPr>
            <a:spLocks noGrp="1"/>
          </p:cNvSpPr>
          <p:nvPr>
            <p:ph idx="1"/>
          </p:nvPr>
        </p:nvSpPr>
        <p:spPr>
          <a:xfrm>
            <a:off x="251520" y="1662134"/>
            <a:ext cx="8640960" cy="5184576"/>
          </a:xfrm>
        </p:spPr>
        <p:txBody>
          <a:bodyPr>
            <a:noAutofit/>
          </a:bodyPr>
          <a:lstStyle/>
          <a:p>
            <a:r>
              <a:rPr lang="en-US" altLang="ja-JP" sz="2600" dirty="0" smtClean="0"/>
              <a:t>An occupational-based or regional-based (community-based</a:t>
            </a:r>
            <a:r>
              <a:rPr lang="en-US" altLang="ja-JP" sz="2600" dirty="0"/>
              <a:t>) health insurance </a:t>
            </a:r>
            <a:r>
              <a:rPr lang="en-US" altLang="ja-JP" sz="2600" dirty="0" smtClean="0"/>
              <a:t>system. </a:t>
            </a:r>
          </a:p>
          <a:p>
            <a:pPr algn="just"/>
            <a:r>
              <a:rPr lang="en-US" altLang="ja-JP" sz="2600" dirty="0" smtClean="0"/>
              <a:t>Self-employed </a:t>
            </a:r>
            <a:r>
              <a:rPr lang="en-US" altLang="ja-JP" sz="2600" dirty="0"/>
              <a:t>individuals, farmers, and retired employees are all enrolled in the National </a:t>
            </a:r>
            <a:r>
              <a:rPr lang="en-US" altLang="ja-JP" sz="2600" dirty="0" smtClean="0"/>
              <a:t>Health Insurance (</a:t>
            </a:r>
            <a:r>
              <a:rPr lang="en-US" altLang="ja-JP" sz="2600" dirty="0" smtClean="0">
                <a:solidFill>
                  <a:srgbClr val="C00000"/>
                </a:solidFill>
              </a:rPr>
              <a:t>NHI)</a:t>
            </a:r>
            <a:r>
              <a:rPr lang="en-US" altLang="ja-JP" sz="2600" dirty="0" smtClean="0"/>
              <a:t>, </a:t>
            </a:r>
            <a:r>
              <a:rPr lang="en-US" altLang="ja-JP" sz="2600" dirty="0"/>
              <a:t>and municipalities are the insurers of these </a:t>
            </a:r>
            <a:r>
              <a:rPr lang="en-US" altLang="ja-JP" sz="2600" dirty="0" smtClean="0"/>
              <a:t>individuals.</a:t>
            </a:r>
          </a:p>
          <a:p>
            <a:pPr algn="just"/>
            <a:r>
              <a:rPr lang="en-US" altLang="ja-JP" sz="2600" dirty="0" smtClean="0"/>
              <a:t>Individuals </a:t>
            </a:r>
            <a:r>
              <a:rPr lang="en-US" altLang="ja-JP" sz="2600" dirty="0"/>
              <a:t>who are not enrolled in health insurance through their job must enroll in the </a:t>
            </a:r>
            <a:r>
              <a:rPr lang="en-US" altLang="ja-JP" sz="2600" dirty="0">
                <a:solidFill>
                  <a:srgbClr val="C00000"/>
                </a:solidFill>
              </a:rPr>
              <a:t>NHI</a:t>
            </a:r>
            <a:r>
              <a:rPr lang="en-US" altLang="ja-JP" sz="2600" dirty="0"/>
              <a:t> </a:t>
            </a:r>
            <a:r>
              <a:rPr lang="en-US" altLang="ja-JP" sz="2600" dirty="0" smtClean="0"/>
              <a:t>.</a:t>
            </a:r>
            <a:endParaRPr lang="en-US" altLang="ja-JP" sz="2600" dirty="0" smtClean="0">
              <a:solidFill>
                <a:srgbClr val="C00000"/>
              </a:solidFill>
            </a:endParaRPr>
          </a:p>
          <a:p>
            <a:r>
              <a:rPr lang="en-US" altLang="ja-JP" sz="2600" dirty="0" smtClean="0">
                <a:solidFill>
                  <a:srgbClr val="C00000"/>
                </a:solidFill>
              </a:rPr>
              <a:t>NHI</a:t>
            </a:r>
            <a:r>
              <a:rPr lang="en-US" altLang="ja-JP" sz="2600" dirty="0" smtClean="0"/>
              <a:t> </a:t>
            </a:r>
            <a:r>
              <a:rPr lang="en-US" altLang="ja-JP" sz="2600" dirty="0"/>
              <a:t>provides various types of health checkups to local residents</a:t>
            </a:r>
            <a:r>
              <a:rPr lang="en-US" altLang="ja-JP" sz="2600" dirty="0" smtClean="0"/>
              <a:t>.</a:t>
            </a:r>
            <a:r>
              <a:rPr lang="en-US" altLang="ja-JP" sz="2600" dirty="0"/>
              <a:t> </a:t>
            </a:r>
            <a:r>
              <a:rPr lang="en-US" altLang="ja-JP" sz="2600" dirty="0" smtClean="0"/>
              <a:t> [General </a:t>
            </a:r>
            <a:r>
              <a:rPr lang="en-US" altLang="ja-JP" sz="2600" dirty="0"/>
              <a:t>health </a:t>
            </a:r>
            <a:r>
              <a:rPr lang="en-US" altLang="ja-JP" sz="2600" dirty="0" smtClean="0"/>
              <a:t>checkups -&gt; </a:t>
            </a:r>
            <a:r>
              <a:rPr lang="en-US" altLang="ja-JP" sz="2600" i="1" dirty="0" smtClean="0"/>
              <a:t>Next slide</a:t>
            </a:r>
            <a:r>
              <a:rPr lang="en-US" altLang="ja-JP" sz="2600" dirty="0" smtClean="0"/>
              <a:t>]</a:t>
            </a:r>
          </a:p>
          <a:p>
            <a:r>
              <a:rPr lang="en-US" altLang="ja-JP" sz="2600" i="1" dirty="0" smtClean="0"/>
              <a:t>The </a:t>
            </a:r>
            <a:r>
              <a:rPr lang="en-US" altLang="ja-JP" sz="2600" i="1" dirty="0"/>
              <a:t>Industrial Safety and Health Law </a:t>
            </a:r>
            <a:r>
              <a:rPr lang="en-US" altLang="ja-JP" sz="2600" dirty="0"/>
              <a:t>require that </a:t>
            </a:r>
            <a:r>
              <a:rPr lang="en-US" altLang="ja-JP" sz="2600" u="sng" dirty="0"/>
              <a:t>all workers undergo annual health checkups </a:t>
            </a:r>
            <a:r>
              <a:rPr lang="en-US" altLang="ja-JP" sz="2600" dirty="0"/>
              <a:t>in their workplaces. </a:t>
            </a:r>
            <a:endParaRPr kumimoji="1" lang="ja-JP" altLang="en-US" sz="2600"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2110525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dirty="0"/>
              <a:t>General health checkups</a:t>
            </a:r>
            <a:endParaRPr kumimoji="1" lang="ja-JP" altLang="en-US" b="1" dirty="0"/>
          </a:p>
        </p:txBody>
      </p:sp>
      <p:sp>
        <p:nvSpPr>
          <p:cNvPr id="3" name="コンテンツ プレースホルダー 2"/>
          <p:cNvSpPr>
            <a:spLocks noGrp="1"/>
          </p:cNvSpPr>
          <p:nvPr>
            <p:ph idx="1"/>
          </p:nvPr>
        </p:nvSpPr>
        <p:spPr>
          <a:xfrm>
            <a:off x="457200" y="1600200"/>
            <a:ext cx="8147248" cy="4997152"/>
          </a:xfrm>
        </p:spPr>
        <p:txBody>
          <a:bodyPr>
            <a:normAutofit fontScale="92500"/>
          </a:bodyPr>
          <a:lstStyle/>
          <a:p>
            <a:pPr algn="just"/>
            <a:r>
              <a:rPr lang="en-US" altLang="ja-JP" sz="3000" dirty="0"/>
              <a:t>General health checkups include the following items: [a] medical history; [b] self-evaluation and objective evaluation of medical symptoms; [c] height, weight, hearing, and vision measurements; [d] chest x-ray radiography; [e] blood pressure measurement; [f] blood lipids test. </a:t>
            </a:r>
          </a:p>
          <a:p>
            <a:pPr algn="just"/>
            <a:endParaRPr lang="en-US" altLang="ja-JP" sz="1900" dirty="0"/>
          </a:p>
          <a:p>
            <a:pPr algn="just"/>
            <a:r>
              <a:rPr lang="en-US" altLang="ja-JP" sz="3000" dirty="0"/>
              <a:t>The programs of </a:t>
            </a:r>
            <a:r>
              <a:rPr lang="en-US" altLang="ja-JP" sz="3000" b="1" dirty="0">
                <a:solidFill>
                  <a:srgbClr val="FF0000"/>
                </a:solidFill>
              </a:rPr>
              <a:t>basic health checkups </a:t>
            </a:r>
            <a:r>
              <a:rPr lang="en-US" altLang="ja-JP" sz="3000" dirty="0"/>
              <a:t>are inclusive of a health promotion program containing not only health checkups, but also health counseling and health education (Fukuda </a:t>
            </a:r>
            <a:r>
              <a:rPr lang="en-US" altLang="ja-JP" sz="3000" i="1" dirty="0"/>
              <a:t>et al</a:t>
            </a:r>
            <a:r>
              <a:rPr lang="en-US" altLang="ja-JP" sz="3000" dirty="0"/>
              <a:t>. 2004). </a:t>
            </a:r>
          </a:p>
          <a:p>
            <a:endParaRPr kumimoji="1" lang="ja-JP" altLang="en-US" dirty="0"/>
          </a:p>
        </p:txBody>
      </p:sp>
      <p:sp>
        <p:nvSpPr>
          <p:cNvPr id="4" name="スライド番号プレースホルダー 3"/>
          <p:cNvSpPr>
            <a:spLocks noGrp="1"/>
          </p:cNvSpPr>
          <p:nvPr>
            <p:ph type="sldNum" sz="quarter" idx="12"/>
          </p:nvPr>
        </p:nvSpPr>
        <p:spPr/>
        <p:txBody>
          <a:bodyPr/>
          <a:lstStyle/>
          <a:p>
            <a:fld id="{FFC91F21-CCDA-4ECA-8F22-262698A3842D}" type="slidenum">
              <a:rPr lang="ja-JP" altLang="en-US" smtClean="0">
                <a:solidFill>
                  <a:prstClr val="black">
                    <a:tint val="75000"/>
                  </a:prstClr>
                </a:solidFill>
              </a:rPr>
              <a:pPr/>
              <a:t>9</a:t>
            </a:fld>
            <a:endParaRPr lang="ja-JP" altLang="en-US">
              <a:solidFill>
                <a:prstClr val="black">
                  <a:tint val="75000"/>
                </a:prstClr>
              </a:solidFill>
            </a:endParaRPr>
          </a:p>
        </p:txBody>
      </p:sp>
    </p:spTree>
    <p:extLst>
      <p:ext uri="{BB962C8B-B14F-4D97-AF65-F5344CB8AC3E}">
        <p14:creationId xmlns:p14="http://schemas.microsoft.com/office/powerpoint/2010/main" val="2932856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2070</Words>
  <Application>Microsoft Office PowerPoint</Application>
  <PresentationFormat>On-screen Show (4:3)</PresentationFormat>
  <Paragraphs>134</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ＭＳ 明朝</vt:lpstr>
      <vt:lpstr>ＭＳ Ｐゴシック</vt:lpstr>
      <vt:lpstr>Arial</vt:lpstr>
      <vt:lpstr>Calibri</vt:lpstr>
      <vt:lpstr>Cambria Math</vt:lpstr>
      <vt:lpstr>Times New Roman</vt:lpstr>
      <vt:lpstr>1_Office ​​テーマ</vt:lpstr>
      <vt:lpstr>Effects of Health Checkup Attendance on  Caregivers’ Physical Health</vt:lpstr>
      <vt:lpstr>Background</vt:lpstr>
      <vt:lpstr>Background cont.</vt:lpstr>
      <vt:lpstr>Objectives</vt:lpstr>
      <vt:lpstr>Data and Methods</vt:lpstr>
      <vt:lpstr>Data and Methods Cont.</vt:lpstr>
      <vt:lpstr>Data and Methods Cont.</vt:lpstr>
      <vt:lpstr>Health checkup system in Japan</vt:lpstr>
      <vt:lpstr>General health checkups</vt:lpstr>
      <vt:lpstr>Samples</vt:lpstr>
      <vt:lpstr>Samples Cont.</vt:lpstr>
      <vt:lpstr>Descriptive statistics  caregivers versus non-caregivers</vt:lpstr>
      <vt:lpstr>Descriptive statistics  female caregivers versus male caregivers</vt:lpstr>
      <vt:lpstr>Descriptive statistics cont. female caregivers versus male caregivers</vt:lpstr>
      <vt:lpstr>Heterogeneity</vt:lpstr>
      <vt:lpstr>Health checkup function</vt:lpstr>
      <vt:lpstr>Health checkup function cont.</vt:lpstr>
      <vt:lpstr>Dynamic random-effects probit model</vt:lpstr>
      <vt:lpstr>Distinct impacts on HCA</vt:lpstr>
      <vt:lpstr>Results</vt:lpstr>
      <vt:lpstr>Results Cont.</vt:lpstr>
      <vt:lpstr>Effects of health checkup attendance on caregivers’ physical health</vt:lpstr>
      <vt:lpstr>Results Cont.</vt:lpstr>
      <vt:lpstr>Results Cont.</vt:lpstr>
      <vt:lpstr>Results Cont.</vt:lpstr>
      <vt:lpstr>Policy Implications</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Effects of Health Checkup Attendance on  Caregivers’ Physical Health</dc:title>
  <dc:creator>Narimasa KUMAGAI</dc:creator>
  <cp:lastModifiedBy>Joasia Marczak</cp:lastModifiedBy>
  <cp:revision>100</cp:revision>
  <cp:lastPrinted>2016-08-31T04:58:20Z</cp:lastPrinted>
  <dcterms:created xsi:type="dcterms:W3CDTF">2016-08-25T09:25:39Z</dcterms:created>
  <dcterms:modified xsi:type="dcterms:W3CDTF">2016-09-03T15:42:31Z</dcterms:modified>
</cp:coreProperties>
</file>