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9" r:id="rId5"/>
    <p:sldId id="259" r:id="rId6"/>
    <p:sldId id="260" r:id="rId7"/>
    <p:sldId id="261" r:id="rId8"/>
    <p:sldId id="262" r:id="rId9"/>
    <p:sldId id="263" r:id="rId10"/>
    <p:sldId id="267" r:id="rId11"/>
    <p:sldId id="269" r:id="rId12"/>
    <p:sldId id="270" r:id="rId13"/>
    <p:sldId id="271" r:id="rId14"/>
    <p:sldId id="275" r:id="rId15"/>
    <p:sldId id="264" r:id="rId16"/>
    <p:sldId id="272" r:id="rId17"/>
    <p:sldId id="273" r:id="rId18"/>
    <p:sldId id="274" r:id="rId19"/>
    <p:sldId id="276" r:id="rId20"/>
    <p:sldId id="265" r:id="rId21"/>
    <p:sldId id="266" r:id="rId22"/>
    <p:sldId id="277"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1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E0C18E7B-E07D-4EBA-9F0F-4BC214D0D337}" type="datetimeFigureOut">
              <a:rPr lang="es-ES" smtClean="0"/>
              <a:t>03/09/2016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949807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0C18E7B-E07D-4EBA-9F0F-4BC214D0D337}" type="datetimeFigureOut">
              <a:rPr lang="es-ES" smtClean="0"/>
              <a:t>03/09/2016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3052159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07757" y="365125"/>
            <a:ext cx="1478756"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71488" y="365125"/>
            <a:ext cx="4321969"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0C18E7B-E07D-4EBA-9F0F-4BC214D0D337}" type="datetimeFigureOut">
              <a:rPr lang="es-ES" smtClean="0"/>
              <a:t>03/09/2016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254943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0C18E7B-E07D-4EBA-9F0F-4BC214D0D337}" type="datetimeFigureOut">
              <a:rPr lang="es-ES" smtClean="0"/>
              <a:t>03/09/2016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365872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0C18E7B-E07D-4EBA-9F0F-4BC214D0D337}" type="datetimeFigureOut">
              <a:rPr lang="es-ES" smtClean="0"/>
              <a:t>03/09/2016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2060914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71487" y="1825625"/>
            <a:ext cx="2900363"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3486150" y="1825625"/>
            <a:ext cx="2900363"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0C18E7B-E07D-4EBA-9F0F-4BC214D0D337}" type="datetimeFigureOut">
              <a:rPr lang="es-ES" smtClean="0"/>
              <a:t>03/09/2016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92853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0C18E7B-E07D-4EBA-9F0F-4BC214D0D337}" type="datetimeFigureOut">
              <a:rPr lang="es-ES" smtClean="0"/>
              <a:t>03/09/2016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319141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0C18E7B-E07D-4EBA-9F0F-4BC214D0D337}" type="datetimeFigureOut">
              <a:rPr lang="es-ES" smtClean="0"/>
              <a:t>03/09/2016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350703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C18E7B-E07D-4EBA-9F0F-4BC214D0D337}" type="datetimeFigureOut">
              <a:rPr lang="es-ES" smtClean="0"/>
              <a:t>03/09/2016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393627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0C18E7B-E07D-4EBA-9F0F-4BC214D0D337}" type="datetimeFigureOut">
              <a:rPr lang="es-ES" smtClean="0"/>
              <a:t>03/09/2016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140025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0C18E7B-E07D-4EBA-9F0F-4BC214D0D337}" type="datetimeFigureOut">
              <a:rPr lang="es-ES" smtClean="0"/>
              <a:t>03/09/2016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7B86D10-F208-48B8-A241-DCEC57FE6819}" type="slidenum">
              <a:rPr lang="es-ES" smtClean="0"/>
              <a:t>‹#›</a:t>
            </a:fld>
            <a:endParaRPr lang="es-ES"/>
          </a:p>
        </p:txBody>
      </p:sp>
    </p:spTree>
    <p:extLst>
      <p:ext uri="{BB962C8B-B14F-4D97-AF65-F5344CB8AC3E}">
        <p14:creationId xmlns:p14="http://schemas.microsoft.com/office/powerpoint/2010/main" val="314889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0C18E7B-E07D-4EBA-9F0F-4BC214D0D337}" type="datetimeFigureOut">
              <a:rPr lang="es-ES" smtClean="0"/>
              <a:t>03/09/2016</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B86D10-F208-48B8-A241-DCEC57FE6819}" type="slidenum">
              <a:rPr lang="es-ES" smtClean="0"/>
              <a:t>‹#›</a:t>
            </a:fld>
            <a:endParaRPr lang="es-ES"/>
          </a:p>
        </p:txBody>
      </p:sp>
    </p:spTree>
    <p:extLst>
      <p:ext uri="{BB962C8B-B14F-4D97-AF65-F5344CB8AC3E}">
        <p14:creationId xmlns:p14="http://schemas.microsoft.com/office/powerpoint/2010/main" val="352975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uzmaria.pena@uclm.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oogle.es/url?sa=i&amp;rct=j&amp;q=&amp;esrc=s&amp;source=images&amp;cd=&amp;cad=rja&amp;uact=8&amp;ved=0CAcQjRw&amp;url=http://malastardesproducciones.blogspot.com/2015/01/dios-contesta-pregunta-estupidas-parte.html&amp;ei=JUpoVZ7EEYSOU_DCgZgE&amp;bvm=bv.94455598,d.d24&amp;psig=AFQjCNFwhab8CjKuKGwRnV8p9g4LNX9Tpg&amp;ust=1432984449440484" TargetMode="Externa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25745" y="1290346"/>
            <a:ext cx="6858000" cy="2387600"/>
          </a:xfrm>
        </p:spPr>
        <p:txBody>
          <a:bodyPr/>
          <a:lstStyle/>
          <a:p>
            <a:r>
              <a:rPr lang="es-ES" dirty="0" err="1" smtClean="0">
                <a:solidFill>
                  <a:schemeClr val="tx2">
                    <a:lumMod val="50000"/>
                  </a:schemeClr>
                </a:solidFill>
              </a:rPr>
              <a:t>An</a:t>
            </a:r>
            <a:r>
              <a:rPr lang="es-ES" dirty="0" smtClean="0">
                <a:solidFill>
                  <a:schemeClr val="tx2">
                    <a:lumMod val="50000"/>
                  </a:schemeClr>
                </a:solidFill>
              </a:rPr>
              <a:t> </a:t>
            </a:r>
            <a:r>
              <a:rPr lang="es-ES" dirty="0" err="1" smtClean="0">
                <a:solidFill>
                  <a:schemeClr val="tx2">
                    <a:lumMod val="50000"/>
                  </a:schemeClr>
                </a:solidFill>
              </a:rPr>
              <a:t>estimation</a:t>
            </a:r>
            <a:r>
              <a:rPr lang="es-ES" dirty="0" smtClean="0">
                <a:solidFill>
                  <a:schemeClr val="tx2">
                    <a:lumMod val="50000"/>
                  </a:schemeClr>
                </a:solidFill>
              </a:rPr>
              <a:t> of </a:t>
            </a:r>
            <a:r>
              <a:rPr lang="es-ES" dirty="0" err="1" smtClean="0">
                <a:solidFill>
                  <a:schemeClr val="tx2">
                    <a:lumMod val="50000"/>
                  </a:schemeClr>
                </a:solidFill>
              </a:rPr>
              <a:t>the</a:t>
            </a:r>
            <a:r>
              <a:rPr lang="es-ES" dirty="0" smtClean="0">
                <a:solidFill>
                  <a:schemeClr val="tx2">
                    <a:lumMod val="50000"/>
                  </a:schemeClr>
                </a:solidFill>
              </a:rPr>
              <a:t> </a:t>
            </a:r>
            <a:r>
              <a:rPr lang="es-ES" dirty="0" err="1" smtClean="0">
                <a:solidFill>
                  <a:schemeClr val="tx2">
                    <a:lumMod val="50000"/>
                  </a:schemeClr>
                </a:solidFill>
              </a:rPr>
              <a:t>value</a:t>
            </a:r>
            <a:r>
              <a:rPr lang="es-ES" dirty="0" smtClean="0">
                <a:solidFill>
                  <a:schemeClr val="tx2">
                    <a:lumMod val="50000"/>
                  </a:schemeClr>
                </a:solidFill>
              </a:rPr>
              <a:t> and </a:t>
            </a:r>
            <a:r>
              <a:rPr lang="es-ES" dirty="0" err="1" smtClean="0">
                <a:solidFill>
                  <a:schemeClr val="tx2">
                    <a:lumMod val="50000"/>
                  </a:schemeClr>
                </a:solidFill>
              </a:rPr>
              <a:t>the</a:t>
            </a:r>
            <a:r>
              <a:rPr lang="es-ES" dirty="0" smtClean="0">
                <a:solidFill>
                  <a:schemeClr val="tx2">
                    <a:lumMod val="50000"/>
                  </a:schemeClr>
                </a:solidFill>
              </a:rPr>
              <a:t> </a:t>
            </a:r>
            <a:r>
              <a:rPr lang="es-ES" dirty="0" err="1" smtClean="0">
                <a:solidFill>
                  <a:schemeClr val="tx2">
                    <a:lumMod val="50000"/>
                  </a:schemeClr>
                </a:solidFill>
              </a:rPr>
              <a:t>hidden</a:t>
            </a:r>
            <a:r>
              <a:rPr lang="es-ES" dirty="0" smtClean="0">
                <a:solidFill>
                  <a:schemeClr val="tx2">
                    <a:lumMod val="50000"/>
                  </a:schemeClr>
                </a:solidFill>
              </a:rPr>
              <a:t> social </a:t>
            </a:r>
            <a:r>
              <a:rPr lang="es-ES" dirty="0" err="1" smtClean="0">
                <a:solidFill>
                  <a:schemeClr val="tx2">
                    <a:lumMod val="50000"/>
                  </a:schemeClr>
                </a:solidFill>
              </a:rPr>
              <a:t>cost</a:t>
            </a:r>
            <a:r>
              <a:rPr lang="es-ES" dirty="0" smtClean="0">
                <a:solidFill>
                  <a:schemeClr val="tx2">
                    <a:lumMod val="50000"/>
                  </a:schemeClr>
                </a:solidFill>
              </a:rPr>
              <a:t> of informal </a:t>
            </a:r>
            <a:r>
              <a:rPr lang="es-ES" dirty="0" err="1" smtClean="0">
                <a:solidFill>
                  <a:schemeClr val="tx2">
                    <a:lumMod val="50000"/>
                  </a:schemeClr>
                </a:solidFill>
              </a:rPr>
              <a:t>caregiving</a:t>
            </a:r>
            <a:r>
              <a:rPr lang="es-ES" dirty="0" smtClean="0">
                <a:solidFill>
                  <a:schemeClr val="tx2">
                    <a:lumMod val="50000"/>
                  </a:schemeClr>
                </a:solidFill>
              </a:rPr>
              <a:t> in </a:t>
            </a:r>
            <a:r>
              <a:rPr lang="es-ES" dirty="0" err="1" smtClean="0">
                <a:solidFill>
                  <a:schemeClr val="tx2">
                    <a:lumMod val="50000"/>
                  </a:schemeClr>
                </a:solidFill>
              </a:rPr>
              <a:t>Spain</a:t>
            </a:r>
            <a:endParaRPr lang="es-ES" dirty="0">
              <a:solidFill>
                <a:schemeClr val="tx2">
                  <a:lumMod val="50000"/>
                </a:schemeClr>
              </a:solidFill>
            </a:endParaRPr>
          </a:p>
        </p:txBody>
      </p:sp>
      <p:sp>
        <p:nvSpPr>
          <p:cNvPr id="3" name="Subtítulo 2"/>
          <p:cNvSpPr>
            <a:spLocks noGrp="1"/>
          </p:cNvSpPr>
          <p:nvPr>
            <p:ph type="subTitle" idx="1"/>
          </p:nvPr>
        </p:nvSpPr>
        <p:spPr>
          <a:xfrm>
            <a:off x="1285873" y="4321990"/>
            <a:ext cx="6858000" cy="1655762"/>
          </a:xfrm>
        </p:spPr>
        <p:txBody>
          <a:bodyPr/>
          <a:lstStyle/>
          <a:p>
            <a:r>
              <a:rPr lang="es-ES" dirty="0" smtClean="0"/>
              <a:t>Luz María Peña-Longobardo &amp; Juan Oliva-Moreno</a:t>
            </a:r>
          </a:p>
          <a:p>
            <a:r>
              <a:rPr lang="es-ES" dirty="0" err="1" smtClean="0"/>
              <a:t>University</a:t>
            </a:r>
            <a:r>
              <a:rPr lang="es-ES" dirty="0" smtClean="0"/>
              <a:t> of Castilla-La Mancha</a:t>
            </a:r>
          </a:p>
          <a:p>
            <a:endParaRPr lang="es-ES" dirty="0"/>
          </a:p>
        </p:txBody>
      </p:sp>
      <p:sp>
        <p:nvSpPr>
          <p:cNvPr id="4" name="CuadroTexto 3"/>
          <p:cNvSpPr txBox="1"/>
          <p:nvPr/>
        </p:nvSpPr>
        <p:spPr>
          <a:xfrm>
            <a:off x="2799272" y="6494838"/>
            <a:ext cx="4097547" cy="253916"/>
          </a:xfrm>
          <a:prstGeom prst="rect">
            <a:avLst/>
          </a:prstGeom>
          <a:noFill/>
        </p:spPr>
        <p:txBody>
          <a:bodyPr wrap="square" rtlCol="0">
            <a:spAutoFit/>
          </a:bodyPr>
          <a:lstStyle/>
          <a:p>
            <a:pPr algn="ctr"/>
            <a:r>
              <a:rPr lang="es-ES" sz="1050" dirty="0" smtClean="0"/>
              <a:t>London, 5-7 </a:t>
            </a:r>
            <a:r>
              <a:rPr lang="es-ES" sz="1050" dirty="0" err="1" smtClean="0"/>
              <a:t>September</a:t>
            </a:r>
            <a:r>
              <a:rPr lang="es-ES" sz="1050" dirty="0" smtClean="0"/>
              <a:t> 2016</a:t>
            </a:r>
            <a:endParaRPr lang="es-ES" sz="1050" dirty="0"/>
          </a:p>
        </p:txBody>
      </p:sp>
      <p:pic>
        <p:nvPicPr>
          <p:cNvPr id="5" name="Imagen 4"/>
          <p:cNvPicPr>
            <a:picLocks noChangeAspect="1"/>
          </p:cNvPicPr>
          <p:nvPr/>
        </p:nvPicPr>
        <p:blipFill>
          <a:blip r:embed="rId2"/>
          <a:stretch>
            <a:fillRect/>
          </a:stretch>
        </p:blipFill>
        <p:spPr>
          <a:xfrm>
            <a:off x="240999" y="146649"/>
            <a:ext cx="8471679" cy="1259457"/>
          </a:xfrm>
          <a:prstGeom prst="rect">
            <a:avLst/>
          </a:prstGeom>
        </p:spPr>
      </p:pic>
      <p:cxnSp>
        <p:nvCxnSpPr>
          <p:cNvPr id="6" name="Conector recto 5"/>
          <p:cNvCxnSpPr/>
          <p:nvPr/>
        </p:nvCxnSpPr>
        <p:spPr>
          <a:xfrm flipV="1">
            <a:off x="353682" y="1406106"/>
            <a:ext cx="8264106" cy="17253"/>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http://fundacionfamilia.net/wp-content/uploads/2013/12/universidad-cl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72332"/>
            <a:ext cx="2799272" cy="1744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65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Texto"/>
          <p:cNvSpPr txBox="1"/>
          <p:nvPr/>
        </p:nvSpPr>
        <p:spPr>
          <a:xfrm>
            <a:off x="188639" y="1865588"/>
            <a:ext cx="8622705" cy="4708981"/>
          </a:xfrm>
          <a:prstGeom prst="rect">
            <a:avLst/>
          </a:prstGeom>
          <a:noFill/>
        </p:spPr>
        <p:txBody>
          <a:bodyPr wrap="square" rtlCol="0">
            <a:spAutoFit/>
          </a:bodyPr>
          <a:lstStyle/>
          <a:p>
            <a:pPr algn="just">
              <a:lnSpc>
                <a:spcPct val="150000"/>
              </a:lnSpc>
            </a:pPr>
            <a:r>
              <a:rPr lang="es-ES" sz="2000" dirty="0" err="1" smtClean="0"/>
              <a:t>Probit</a:t>
            </a:r>
            <a:r>
              <a:rPr lang="es-ES" sz="2000" dirty="0" smtClean="0"/>
              <a:t> </a:t>
            </a:r>
            <a:r>
              <a:rPr lang="es-ES" sz="2000" dirty="0" err="1" smtClean="0"/>
              <a:t>Regression</a:t>
            </a:r>
            <a:r>
              <a:rPr lang="es-ES" sz="2000" dirty="0" smtClean="0"/>
              <a:t>: </a:t>
            </a:r>
            <a:r>
              <a:rPr lang="es-ES" sz="2000" dirty="0" err="1" smtClean="0"/>
              <a:t>Outcome</a:t>
            </a:r>
            <a:r>
              <a:rPr lang="es-ES" sz="2000" dirty="0" smtClean="0"/>
              <a:t>: </a:t>
            </a:r>
            <a:r>
              <a:rPr lang="es-ES" sz="2000" dirty="0" err="1" smtClean="0"/>
              <a:t>Probability</a:t>
            </a:r>
            <a:r>
              <a:rPr lang="es-ES" sz="2000" dirty="0" smtClean="0"/>
              <a:t> of </a:t>
            </a:r>
            <a:r>
              <a:rPr lang="es-ES" sz="2000" dirty="0" err="1" smtClean="0"/>
              <a:t>suffering</a:t>
            </a:r>
            <a:r>
              <a:rPr lang="es-ES" sz="2000" dirty="0" smtClean="0"/>
              <a:t> </a:t>
            </a:r>
            <a:r>
              <a:rPr lang="es-ES" sz="2000" dirty="0" err="1" smtClean="0"/>
              <a:t>from</a:t>
            </a:r>
            <a:r>
              <a:rPr lang="es-ES" sz="2000" dirty="0" smtClean="0"/>
              <a:t> </a:t>
            </a:r>
            <a:r>
              <a:rPr lang="es-ES" sz="2000" dirty="0" err="1" smtClean="0"/>
              <a:t>health</a:t>
            </a:r>
            <a:r>
              <a:rPr lang="es-ES" sz="2000" dirty="0" smtClean="0"/>
              <a:t>/</a:t>
            </a:r>
            <a:r>
              <a:rPr lang="es-ES" sz="2000" dirty="0" err="1" smtClean="0"/>
              <a:t>professional</a:t>
            </a:r>
            <a:r>
              <a:rPr lang="es-ES" sz="2000" dirty="0" smtClean="0"/>
              <a:t>/social </a:t>
            </a:r>
            <a:r>
              <a:rPr lang="es-ES" sz="2000" dirty="0" err="1" smtClean="0"/>
              <a:t>related</a:t>
            </a:r>
            <a:r>
              <a:rPr lang="es-ES" sz="2000" dirty="0" smtClean="0"/>
              <a:t> </a:t>
            </a:r>
            <a:r>
              <a:rPr lang="es-ES" sz="2000" dirty="0" err="1" smtClean="0"/>
              <a:t>problems</a:t>
            </a:r>
            <a:r>
              <a:rPr lang="es-ES" sz="2000" dirty="0" smtClean="0"/>
              <a:t>:</a:t>
            </a:r>
            <a:endParaRPr lang="es-ES" sz="2000" dirty="0"/>
          </a:p>
          <a:p>
            <a:pPr algn="just">
              <a:lnSpc>
                <a:spcPct val="150000"/>
              </a:lnSpc>
            </a:pPr>
            <a:endParaRPr lang="en-GB" sz="2000" dirty="0"/>
          </a:p>
          <a:p>
            <a:pPr algn="just">
              <a:lnSpc>
                <a:spcPct val="150000"/>
              </a:lnSpc>
            </a:pPr>
            <a:r>
              <a:rPr lang="en-GB" sz="2000" dirty="0" smtClean="0"/>
              <a:t>Where X is a vector for independent variables such as  age </a:t>
            </a:r>
            <a:r>
              <a:rPr lang="en-GB" sz="2000" dirty="0"/>
              <a:t>of </a:t>
            </a:r>
            <a:r>
              <a:rPr lang="en-GB" sz="2000" dirty="0" smtClean="0"/>
              <a:t>caregiver,  gender </a:t>
            </a:r>
            <a:r>
              <a:rPr lang="en-GB" sz="2000" dirty="0"/>
              <a:t>of </a:t>
            </a:r>
            <a:r>
              <a:rPr lang="en-GB" sz="2000" dirty="0" smtClean="0"/>
              <a:t>caregiver, </a:t>
            </a:r>
            <a:r>
              <a:rPr lang="en-GB" sz="2000" baseline="-25000" dirty="0" smtClean="0"/>
              <a:t> </a:t>
            </a:r>
            <a:r>
              <a:rPr lang="en-GB" sz="2000" dirty="0" smtClean="0"/>
              <a:t>educational </a:t>
            </a:r>
            <a:r>
              <a:rPr lang="en-GB" sz="2000" dirty="0"/>
              <a:t>level of </a:t>
            </a:r>
            <a:r>
              <a:rPr lang="en-GB" sz="2000" dirty="0" smtClean="0"/>
              <a:t>caregiver, marital </a:t>
            </a:r>
            <a:r>
              <a:rPr lang="en-GB" sz="2000" dirty="0"/>
              <a:t>status of </a:t>
            </a:r>
            <a:r>
              <a:rPr lang="en-GB" sz="2000" dirty="0" smtClean="0"/>
              <a:t>caregiver, economic </a:t>
            </a:r>
            <a:r>
              <a:rPr lang="en-GB" sz="2000" dirty="0"/>
              <a:t>activity of </a:t>
            </a:r>
            <a:r>
              <a:rPr lang="en-GB" sz="2000" dirty="0" smtClean="0"/>
              <a:t>caregiver, level </a:t>
            </a:r>
            <a:r>
              <a:rPr lang="en-GB" sz="2000" dirty="0"/>
              <a:t>of </a:t>
            </a:r>
            <a:r>
              <a:rPr lang="en-GB" sz="2000" dirty="0" smtClean="0"/>
              <a:t>income, degree </a:t>
            </a:r>
            <a:r>
              <a:rPr lang="en-GB" sz="2000" dirty="0"/>
              <a:t>of dependency of the person being cared </a:t>
            </a:r>
            <a:r>
              <a:rPr lang="en-GB" sz="2000" dirty="0" smtClean="0"/>
              <a:t>for, size </a:t>
            </a:r>
            <a:r>
              <a:rPr lang="en-GB" sz="2000" dirty="0"/>
              <a:t>of the municipality where the patient </a:t>
            </a:r>
            <a:r>
              <a:rPr lang="en-GB" sz="2000" dirty="0" smtClean="0"/>
              <a:t>resides, Autonomous </a:t>
            </a:r>
            <a:r>
              <a:rPr lang="en-GB" sz="2000" dirty="0"/>
              <a:t>Community where the patient </a:t>
            </a:r>
            <a:r>
              <a:rPr lang="en-GB" sz="2000" dirty="0" smtClean="0"/>
              <a:t>resides, formal </a:t>
            </a:r>
            <a:r>
              <a:rPr lang="en-GB" sz="2000" dirty="0"/>
              <a:t>in-home care received by the person being cared </a:t>
            </a:r>
            <a:r>
              <a:rPr lang="en-GB" sz="2000" dirty="0" smtClean="0"/>
              <a:t>for, formal </a:t>
            </a:r>
            <a:r>
              <a:rPr lang="en-GB" sz="2000" dirty="0"/>
              <a:t>out-of-home care received by the person being cared </a:t>
            </a:r>
            <a:r>
              <a:rPr lang="en-GB" sz="2000" dirty="0" smtClean="0"/>
              <a:t>for.</a:t>
            </a:r>
            <a:endParaRPr lang="es-ES" sz="2000" dirty="0"/>
          </a:p>
        </p:txBody>
      </p:sp>
      <p:sp>
        <p:nvSpPr>
          <p:cNvPr id="3" name="4 Llamada rectangular redondeada"/>
          <p:cNvSpPr/>
          <p:nvPr/>
        </p:nvSpPr>
        <p:spPr>
          <a:xfrm>
            <a:off x="588675" y="1382904"/>
            <a:ext cx="5229200" cy="402022"/>
          </a:xfrm>
          <a:prstGeom prst="wedgeRoundRectCallou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8 CuadroTexto"/>
          <p:cNvSpPr txBox="1"/>
          <p:nvPr/>
        </p:nvSpPr>
        <p:spPr>
          <a:xfrm>
            <a:off x="783973" y="1340954"/>
            <a:ext cx="6408712"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Empirical model for the caregivers 'burden</a:t>
            </a:r>
            <a:endParaRPr lang="en-US" b="1" dirty="0">
              <a:effectLst>
                <a:outerShdw blurRad="38100" dist="38100" dir="2700000" algn="tl">
                  <a:srgbClr val="000000">
                    <a:alpha val="43137"/>
                  </a:srgbClr>
                </a:outerShdw>
              </a:effectLst>
            </a:endParaRPr>
          </a:p>
        </p:txBody>
      </p:sp>
      <p:pic>
        <p:nvPicPr>
          <p:cNvPr id="6" name="Imagen 5"/>
          <p:cNvPicPr>
            <a:picLocks noChangeAspect="1"/>
          </p:cNvPicPr>
          <p:nvPr/>
        </p:nvPicPr>
        <p:blipFill>
          <a:blip r:embed="rId2"/>
          <a:stretch>
            <a:fillRect/>
          </a:stretch>
        </p:blipFill>
        <p:spPr>
          <a:xfrm>
            <a:off x="137483" y="108620"/>
            <a:ext cx="2571750" cy="800100"/>
          </a:xfrm>
          <a:prstGeom prst="rect">
            <a:avLst/>
          </a:prstGeom>
        </p:spPr>
      </p:pic>
      <p:cxnSp>
        <p:nvCxnSpPr>
          <p:cNvPr id="7" name="Conector recto 6"/>
          <p:cNvCxnSpPr/>
          <p:nvPr/>
        </p:nvCxnSpPr>
        <p:spPr>
          <a:xfrm flipV="1">
            <a:off x="281675" y="1050767"/>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8"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
        <p:nvSpPr>
          <p:cNvPr id="9" name="Title 1"/>
          <p:cNvSpPr txBox="1">
            <a:spLocks/>
          </p:cNvSpPr>
          <p:nvPr/>
        </p:nvSpPr>
        <p:spPr>
          <a:xfrm>
            <a:off x="3203275" y="291020"/>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Data and Methods</a:t>
            </a:r>
            <a:endParaRPr lang="es-ES_tradnl" sz="4000" dirty="0">
              <a:solidFill>
                <a:schemeClr val="accent1">
                  <a:lumMod val="50000"/>
                </a:schemeClr>
              </a:solidFill>
              <a:latin typeface="+mn-lt"/>
            </a:endParaRPr>
          </a:p>
        </p:txBody>
      </p:sp>
      <p:cxnSp>
        <p:nvCxnSpPr>
          <p:cNvPr id="10"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10 Rectángulo"/>
          <p:cNvSpPr/>
          <p:nvPr/>
        </p:nvSpPr>
        <p:spPr>
          <a:xfrm>
            <a:off x="3671899" y="2853856"/>
            <a:ext cx="1656184" cy="400110"/>
          </a:xfrm>
          <a:prstGeom prst="rect">
            <a:avLst/>
          </a:prstGeom>
        </p:spPr>
        <p:txBody>
          <a:bodyPr wrap="square">
            <a:spAutoFit/>
          </a:bodyPr>
          <a:lstStyle/>
          <a:p>
            <a:r>
              <a:rPr lang="es-ES" sz="2000" b="1" dirty="0"/>
              <a:t>Y</a:t>
            </a:r>
            <a:r>
              <a:rPr lang="es-ES" sz="2000" b="1" dirty="0" smtClean="0"/>
              <a:t>* </a:t>
            </a:r>
            <a:r>
              <a:rPr lang="es-ES" sz="2000" b="1" dirty="0"/>
              <a:t>= βX + ε </a:t>
            </a:r>
          </a:p>
        </p:txBody>
      </p:sp>
    </p:spTree>
    <p:extLst>
      <p:ext uri="{BB962C8B-B14F-4D97-AF65-F5344CB8AC3E}">
        <p14:creationId xmlns:p14="http://schemas.microsoft.com/office/powerpoint/2010/main" val="3133895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508871"/>
            <a:ext cx="14333864" cy="292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76105" y="4437112"/>
            <a:ext cx="8280920" cy="2123658"/>
          </a:xfrm>
          <a:prstGeom prst="rect">
            <a:avLst/>
          </a:prstGeom>
          <a:noFill/>
        </p:spPr>
        <p:txBody>
          <a:bodyPr wrap="square" rtlCol="0">
            <a:spAutoFit/>
          </a:bodyPr>
          <a:lstStyle/>
          <a:p>
            <a:pPr marL="285750" indent="-285750">
              <a:buFont typeface="Wingdings" pitchFamily="2" charset="2"/>
              <a:buChar char="Ø"/>
            </a:pPr>
            <a:r>
              <a:rPr lang="es-ES" sz="2200" dirty="0" err="1" smtClean="0"/>
              <a:t>It</a:t>
            </a:r>
            <a:r>
              <a:rPr lang="es-ES" sz="2200" dirty="0" smtClean="0"/>
              <a:t> has </a:t>
            </a:r>
            <a:r>
              <a:rPr lang="es-ES" sz="2200" dirty="0" err="1" smtClean="0"/>
              <a:t>been</a:t>
            </a:r>
            <a:r>
              <a:rPr lang="es-ES" sz="2200" dirty="0" smtClean="0"/>
              <a:t> </a:t>
            </a:r>
            <a:r>
              <a:rPr lang="es-ES" sz="2200" dirty="0" err="1" smtClean="0"/>
              <a:t>identified</a:t>
            </a:r>
            <a:r>
              <a:rPr lang="es-ES" sz="2200" dirty="0" smtClean="0"/>
              <a:t> 3,787,447 </a:t>
            </a:r>
            <a:r>
              <a:rPr lang="es-ES" sz="2200" dirty="0" err="1" smtClean="0"/>
              <a:t>disabled</a:t>
            </a:r>
            <a:r>
              <a:rPr lang="es-ES" sz="2200" dirty="0" smtClean="0"/>
              <a:t> </a:t>
            </a:r>
            <a:r>
              <a:rPr lang="es-ES" sz="2200" dirty="0" err="1" smtClean="0"/>
              <a:t>people</a:t>
            </a:r>
            <a:r>
              <a:rPr lang="es-ES" sz="2200" dirty="0" smtClean="0"/>
              <a:t> in </a:t>
            </a:r>
            <a:r>
              <a:rPr lang="es-ES" sz="2200" dirty="0" err="1" smtClean="0"/>
              <a:t>Spain</a:t>
            </a:r>
            <a:r>
              <a:rPr lang="es-ES" sz="2200" dirty="0" smtClean="0"/>
              <a:t> (8.2% of </a:t>
            </a:r>
            <a:r>
              <a:rPr lang="es-ES" sz="2200" dirty="0" err="1" smtClean="0"/>
              <a:t>the</a:t>
            </a:r>
            <a:r>
              <a:rPr lang="es-ES" sz="2200" dirty="0" smtClean="0"/>
              <a:t> total </a:t>
            </a:r>
            <a:r>
              <a:rPr lang="es-ES" sz="2200" dirty="0" err="1" smtClean="0"/>
              <a:t>Spanish</a:t>
            </a:r>
            <a:r>
              <a:rPr lang="es-ES" sz="2200" dirty="0" smtClean="0"/>
              <a:t> </a:t>
            </a:r>
            <a:r>
              <a:rPr lang="es-ES" sz="2200" dirty="0" err="1" smtClean="0"/>
              <a:t>population</a:t>
            </a:r>
            <a:r>
              <a:rPr lang="es-ES" sz="2200" dirty="0" smtClean="0"/>
              <a:t>) and 1,326,270 informal </a:t>
            </a:r>
            <a:r>
              <a:rPr lang="es-ES" sz="2200" dirty="0" err="1" smtClean="0"/>
              <a:t>caregivers</a:t>
            </a:r>
            <a:endParaRPr lang="es-ES" sz="2200" dirty="0" smtClean="0"/>
          </a:p>
          <a:p>
            <a:pPr marL="285750" indent="-285750">
              <a:buFont typeface="Wingdings" pitchFamily="2" charset="2"/>
              <a:buChar char="Ø"/>
            </a:pPr>
            <a:endParaRPr lang="es-ES" sz="2200" dirty="0" smtClean="0"/>
          </a:p>
          <a:p>
            <a:pPr marL="285750" indent="-285750">
              <a:buFont typeface="Wingdings" pitchFamily="2" charset="2"/>
              <a:buChar char="Ø"/>
            </a:pPr>
            <a:r>
              <a:rPr lang="es-ES" sz="2200" dirty="0" err="1" smtClean="0"/>
              <a:t>Almost</a:t>
            </a:r>
            <a:r>
              <a:rPr lang="es-ES" sz="2200" dirty="0" smtClean="0"/>
              <a:t> 75% of </a:t>
            </a:r>
            <a:r>
              <a:rPr lang="es-ES" sz="2200" dirty="0" err="1" smtClean="0"/>
              <a:t>caregivers</a:t>
            </a:r>
            <a:r>
              <a:rPr lang="es-ES" sz="2200" dirty="0" smtClean="0"/>
              <a:t> are </a:t>
            </a:r>
            <a:r>
              <a:rPr lang="es-ES" sz="2200" dirty="0" err="1" smtClean="0"/>
              <a:t>females</a:t>
            </a:r>
            <a:r>
              <a:rPr lang="es-ES" sz="2200" dirty="0" smtClean="0"/>
              <a:t> </a:t>
            </a:r>
          </a:p>
          <a:p>
            <a:pPr marL="285750" indent="-285750">
              <a:buFont typeface="Wingdings" pitchFamily="2" charset="2"/>
              <a:buChar char="Ø"/>
            </a:pPr>
            <a:endParaRPr lang="es-ES" sz="2200" dirty="0" smtClean="0"/>
          </a:p>
          <a:p>
            <a:pPr marL="285750" indent="-285750">
              <a:buFont typeface="Wingdings" pitchFamily="2" charset="2"/>
              <a:buChar char="Ø"/>
            </a:pPr>
            <a:r>
              <a:rPr lang="es-ES" sz="2200" dirty="0" err="1" smtClean="0"/>
              <a:t>The</a:t>
            </a:r>
            <a:r>
              <a:rPr lang="es-ES" sz="2200" dirty="0" smtClean="0"/>
              <a:t> </a:t>
            </a:r>
            <a:r>
              <a:rPr lang="es-ES" sz="2200" dirty="0" err="1" smtClean="0"/>
              <a:t>average</a:t>
            </a:r>
            <a:r>
              <a:rPr lang="es-ES" sz="2200" dirty="0" smtClean="0"/>
              <a:t> </a:t>
            </a:r>
            <a:r>
              <a:rPr lang="es-ES" sz="2200" dirty="0" err="1" smtClean="0"/>
              <a:t>age</a:t>
            </a:r>
            <a:r>
              <a:rPr lang="es-ES" sz="2200" dirty="0" smtClean="0"/>
              <a:t> </a:t>
            </a:r>
            <a:r>
              <a:rPr lang="es-ES" sz="2200" dirty="0" err="1" smtClean="0"/>
              <a:t>is</a:t>
            </a:r>
            <a:r>
              <a:rPr lang="es-ES" sz="2200" dirty="0" smtClean="0"/>
              <a:t> </a:t>
            </a:r>
            <a:r>
              <a:rPr lang="es-ES" sz="2200" dirty="0" err="1" smtClean="0"/>
              <a:t>almost</a:t>
            </a:r>
            <a:r>
              <a:rPr lang="es-ES" sz="2200" dirty="0" smtClean="0"/>
              <a:t> 62 </a:t>
            </a:r>
            <a:r>
              <a:rPr lang="es-ES" sz="2200" dirty="0" err="1" smtClean="0"/>
              <a:t>years</a:t>
            </a:r>
            <a:r>
              <a:rPr lang="es-ES" sz="2200" dirty="0" smtClean="0"/>
              <a:t> </a:t>
            </a:r>
            <a:r>
              <a:rPr lang="es-ES" sz="2200" dirty="0" err="1" smtClean="0"/>
              <a:t>old</a:t>
            </a:r>
            <a:endParaRPr lang="es-ES" sz="2200" dirty="0"/>
          </a:p>
        </p:txBody>
      </p:sp>
      <p:sp>
        <p:nvSpPr>
          <p:cNvPr id="5" name="4 CuadroTexto"/>
          <p:cNvSpPr txBox="1"/>
          <p:nvPr/>
        </p:nvSpPr>
        <p:spPr>
          <a:xfrm>
            <a:off x="215812" y="1139539"/>
            <a:ext cx="8172611" cy="369332"/>
          </a:xfrm>
          <a:prstGeom prst="rect">
            <a:avLst/>
          </a:prstGeom>
          <a:noFill/>
        </p:spPr>
        <p:txBody>
          <a:bodyPr wrap="square" rtlCol="0">
            <a:spAutoFit/>
          </a:bodyPr>
          <a:lstStyle/>
          <a:p>
            <a:r>
              <a:rPr lang="es-ES" dirty="0" err="1" smtClean="0"/>
              <a:t>Table</a:t>
            </a:r>
            <a:r>
              <a:rPr lang="es-ES" dirty="0" smtClean="0"/>
              <a:t> </a:t>
            </a:r>
            <a:r>
              <a:rPr lang="es-ES" dirty="0"/>
              <a:t>1</a:t>
            </a:r>
            <a:r>
              <a:rPr lang="es-ES" dirty="0" smtClean="0"/>
              <a:t>. A </a:t>
            </a:r>
            <a:r>
              <a:rPr lang="es-ES" dirty="0" err="1" smtClean="0"/>
              <a:t>brief</a:t>
            </a:r>
            <a:r>
              <a:rPr lang="es-ES" dirty="0" smtClean="0"/>
              <a:t> </a:t>
            </a:r>
            <a:r>
              <a:rPr lang="es-ES" dirty="0" err="1" smtClean="0"/>
              <a:t>description</a:t>
            </a:r>
            <a:r>
              <a:rPr lang="es-ES" dirty="0" smtClean="0"/>
              <a:t> of </a:t>
            </a:r>
            <a:r>
              <a:rPr lang="es-ES" dirty="0" err="1" smtClean="0"/>
              <a:t>disabled</a:t>
            </a:r>
            <a:r>
              <a:rPr lang="es-ES" dirty="0" smtClean="0"/>
              <a:t> </a:t>
            </a:r>
            <a:r>
              <a:rPr lang="es-ES" dirty="0" err="1" smtClean="0"/>
              <a:t>people</a:t>
            </a:r>
            <a:r>
              <a:rPr lang="es-ES" dirty="0" smtClean="0"/>
              <a:t> and </a:t>
            </a:r>
            <a:r>
              <a:rPr lang="es-ES" dirty="0" err="1" smtClean="0"/>
              <a:t>their</a:t>
            </a:r>
            <a:r>
              <a:rPr lang="es-ES" dirty="0" smtClean="0"/>
              <a:t> informal </a:t>
            </a:r>
            <a:r>
              <a:rPr lang="es-ES" dirty="0" err="1" smtClean="0"/>
              <a:t>caregivers</a:t>
            </a:r>
            <a:r>
              <a:rPr lang="es-ES" dirty="0" smtClean="0"/>
              <a:t> in </a:t>
            </a:r>
            <a:r>
              <a:rPr lang="es-ES" dirty="0" err="1" smtClean="0"/>
              <a:t>Spain</a:t>
            </a:r>
            <a:endParaRPr lang="es-ES" dirty="0"/>
          </a:p>
        </p:txBody>
      </p:sp>
      <p:pic>
        <p:nvPicPr>
          <p:cNvPr id="11" name="Imagen 10"/>
          <p:cNvPicPr>
            <a:picLocks noChangeAspect="1"/>
          </p:cNvPicPr>
          <p:nvPr/>
        </p:nvPicPr>
        <p:blipFill>
          <a:blip r:embed="rId3"/>
          <a:stretch>
            <a:fillRect/>
          </a:stretch>
        </p:blipFill>
        <p:spPr>
          <a:xfrm>
            <a:off x="137483" y="108620"/>
            <a:ext cx="2571750" cy="800100"/>
          </a:xfrm>
          <a:prstGeom prst="rect">
            <a:avLst/>
          </a:prstGeom>
        </p:spPr>
      </p:pic>
      <p:cxnSp>
        <p:nvCxnSpPr>
          <p:cNvPr id="12" name="Conector recto 11"/>
          <p:cNvCxnSpPr/>
          <p:nvPr/>
        </p:nvCxnSpPr>
        <p:spPr>
          <a:xfrm flipV="1">
            <a:off x="281675" y="1050767"/>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cxnSp>
        <p:nvCxnSpPr>
          <p:cNvPr id="14"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830856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76" y="1605544"/>
            <a:ext cx="5621168" cy="4834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94576" y="1158273"/>
            <a:ext cx="7632848" cy="369332"/>
          </a:xfrm>
          <a:prstGeom prst="rect">
            <a:avLst/>
          </a:prstGeom>
          <a:noFill/>
        </p:spPr>
        <p:txBody>
          <a:bodyPr wrap="square" rtlCol="0">
            <a:spAutoFit/>
          </a:bodyPr>
          <a:lstStyle/>
          <a:p>
            <a:r>
              <a:rPr lang="es-ES" dirty="0" err="1" smtClean="0"/>
              <a:t>Table</a:t>
            </a:r>
            <a:r>
              <a:rPr lang="es-ES" dirty="0" smtClean="0"/>
              <a:t> 2. </a:t>
            </a:r>
            <a:r>
              <a:rPr lang="es-ES" dirty="0" err="1" smtClean="0"/>
              <a:t>Who</a:t>
            </a:r>
            <a:r>
              <a:rPr lang="es-ES" dirty="0" smtClean="0"/>
              <a:t> are </a:t>
            </a:r>
            <a:r>
              <a:rPr lang="es-ES" dirty="0" err="1" smtClean="0"/>
              <a:t>the</a:t>
            </a:r>
            <a:r>
              <a:rPr lang="es-ES" dirty="0" smtClean="0"/>
              <a:t> informal </a:t>
            </a:r>
            <a:r>
              <a:rPr lang="es-ES" dirty="0" err="1" smtClean="0"/>
              <a:t>caregivers</a:t>
            </a:r>
            <a:r>
              <a:rPr lang="es-ES" dirty="0" smtClean="0"/>
              <a:t> in </a:t>
            </a:r>
            <a:r>
              <a:rPr lang="es-ES" dirty="0" err="1" smtClean="0"/>
              <a:t>Spain</a:t>
            </a:r>
            <a:r>
              <a:rPr lang="es-ES" dirty="0" smtClean="0"/>
              <a:t>?</a:t>
            </a:r>
            <a:endParaRPr lang="es-ES" dirty="0"/>
          </a:p>
        </p:txBody>
      </p:sp>
      <p:sp>
        <p:nvSpPr>
          <p:cNvPr id="3" name="2 CuadroTexto"/>
          <p:cNvSpPr txBox="1"/>
          <p:nvPr/>
        </p:nvSpPr>
        <p:spPr>
          <a:xfrm>
            <a:off x="5715744" y="1387044"/>
            <a:ext cx="3198582" cy="5016758"/>
          </a:xfrm>
          <a:prstGeom prst="rect">
            <a:avLst/>
          </a:prstGeom>
          <a:noFill/>
        </p:spPr>
        <p:txBody>
          <a:bodyPr wrap="square" rtlCol="0">
            <a:spAutoFit/>
          </a:bodyPr>
          <a:lstStyle/>
          <a:p>
            <a:pPr marL="285750" indent="-285750">
              <a:buFont typeface="Wingdings" pitchFamily="2" charset="2"/>
              <a:buChar char="Ø"/>
            </a:pPr>
            <a:r>
              <a:rPr lang="es-ES" sz="2000" dirty="0" err="1" smtClean="0"/>
              <a:t>Almost</a:t>
            </a:r>
            <a:r>
              <a:rPr lang="es-ES" sz="2000" dirty="0" smtClean="0"/>
              <a:t> 54% of </a:t>
            </a:r>
            <a:r>
              <a:rPr lang="es-ES" sz="2000" dirty="0" err="1" smtClean="0"/>
              <a:t>the</a:t>
            </a:r>
            <a:r>
              <a:rPr lang="es-ES" sz="2000" dirty="0" smtClean="0"/>
              <a:t> </a:t>
            </a:r>
            <a:r>
              <a:rPr lang="es-ES" sz="2000" dirty="0" err="1" smtClean="0"/>
              <a:t>caregivers</a:t>
            </a:r>
            <a:r>
              <a:rPr lang="es-ES" sz="2000" dirty="0" smtClean="0"/>
              <a:t> are </a:t>
            </a:r>
            <a:r>
              <a:rPr lang="es-ES" sz="2000" dirty="0" err="1" smtClean="0"/>
              <a:t>the</a:t>
            </a:r>
            <a:r>
              <a:rPr lang="es-ES" sz="2000" dirty="0" smtClean="0"/>
              <a:t> </a:t>
            </a:r>
            <a:r>
              <a:rPr lang="es-ES" sz="2000" dirty="0" err="1" smtClean="0"/>
              <a:t>spouses</a:t>
            </a:r>
            <a:r>
              <a:rPr lang="es-ES" sz="2000" dirty="0" smtClean="0"/>
              <a:t> and 32% </a:t>
            </a:r>
            <a:r>
              <a:rPr lang="es-ES" sz="2000" dirty="0" err="1" smtClean="0"/>
              <a:t>the</a:t>
            </a:r>
            <a:r>
              <a:rPr lang="es-ES" sz="2000" dirty="0" smtClean="0"/>
              <a:t> </a:t>
            </a:r>
            <a:r>
              <a:rPr lang="es-ES" sz="2000" dirty="0" err="1" smtClean="0"/>
              <a:t>daughters</a:t>
            </a:r>
            <a:r>
              <a:rPr lang="es-ES" sz="2000" dirty="0" smtClean="0"/>
              <a:t>/son</a:t>
            </a:r>
          </a:p>
          <a:p>
            <a:pPr marL="285750" indent="-285750">
              <a:buFont typeface="Wingdings" pitchFamily="2" charset="2"/>
              <a:buChar char="Ø"/>
            </a:pPr>
            <a:endParaRPr lang="es-ES" sz="2000" dirty="0"/>
          </a:p>
          <a:p>
            <a:pPr marL="285750" indent="-285750">
              <a:buFont typeface="Wingdings" pitchFamily="2" charset="2"/>
              <a:buChar char="Ø"/>
            </a:pPr>
            <a:r>
              <a:rPr lang="es-ES" sz="2000" dirty="0" err="1" smtClean="0"/>
              <a:t>Father</a:t>
            </a:r>
            <a:r>
              <a:rPr lang="es-ES" sz="2000" dirty="0" smtClean="0"/>
              <a:t>/</a:t>
            </a:r>
            <a:r>
              <a:rPr lang="es-ES" sz="2000" dirty="0" err="1" smtClean="0"/>
              <a:t>mother</a:t>
            </a:r>
            <a:r>
              <a:rPr lang="es-ES" sz="2000" dirty="0" smtClean="0"/>
              <a:t> </a:t>
            </a:r>
            <a:r>
              <a:rPr lang="es-ES" sz="2000" dirty="0" err="1" smtClean="0"/>
              <a:t>represent</a:t>
            </a:r>
            <a:r>
              <a:rPr lang="es-ES" sz="2000" dirty="0" smtClean="0"/>
              <a:t> </a:t>
            </a:r>
            <a:r>
              <a:rPr lang="es-ES" sz="2000" dirty="0" err="1" smtClean="0"/>
              <a:t>almost</a:t>
            </a:r>
            <a:r>
              <a:rPr lang="es-ES" sz="2000" dirty="0" smtClean="0"/>
              <a:t> 7% of informal </a:t>
            </a:r>
            <a:r>
              <a:rPr lang="es-ES" sz="2000" dirty="0" err="1" smtClean="0"/>
              <a:t>caregivers</a:t>
            </a:r>
            <a:endParaRPr lang="es-ES" sz="2000" dirty="0" smtClean="0"/>
          </a:p>
          <a:p>
            <a:pPr marL="285750" indent="-285750">
              <a:buFont typeface="Wingdings" pitchFamily="2" charset="2"/>
              <a:buChar char="Ø"/>
            </a:pPr>
            <a:endParaRPr lang="es-ES" sz="2000" dirty="0"/>
          </a:p>
          <a:p>
            <a:pPr marL="285750" indent="-285750">
              <a:buFont typeface="Wingdings" pitchFamily="2" charset="2"/>
              <a:buChar char="Ø"/>
            </a:pPr>
            <a:r>
              <a:rPr lang="es-ES" sz="2000" dirty="0" err="1" smtClean="0"/>
              <a:t>Most</a:t>
            </a:r>
            <a:r>
              <a:rPr lang="es-ES" sz="2000" dirty="0" smtClean="0"/>
              <a:t> of </a:t>
            </a:r>
            <a:r>
              <a:rPr lang="es-ES" sz="2000" dirty="0" err="1" smtClean="0"/>
              <a:t>resident</a:t>
            </a:r>
            <a:r>
              <a:rPr lang="es-ES" sz="2000" dirty="0" smtClean="0"/>
              <a:t> </a:t>
            </a:r>
            <a:r>
              <a:rPr lang="es-ES" sz="2000" dirty="0" err="1" smtClean="0"/>
              <a:t>caregivers</a:t>
            </a:r>
            <a:r>
              <a:rPr lang="es-ES" sz="2000" dirty="0" smtClean="0"/>
              <a:t> are </a:t>
            </a:r>
            <a:r>
              <a:rPr lang="es-ES" sz="2000" dirty="0" err="1" smtClean="0"/>
              <a:t>spouse</a:t>
            </a:r>
            <a:r>
              <a:rPr lang="es-ES" sz="2000" dirty="0" smtClean="0"/>
              <a:t> (63%)</a:t>
            </a:r>
          </a:p>
          <a:p>
            <a:pPr marL="285750" indent="-285750">
              <a:buFont typeface="Wingdings" pitchFamily="2" charset="2"/>
              <a:buChar char="Ø"/>
            </a:pPr>
            <a:endParaRPr lang="es-ES" sz="2000" dirty="0"/>
          </a:p>
          <a:p>
            <a:pPr marL="285750" indent="-285750">
              <a:buFont typeface="Wingdings" pitchFamily="2" charset="2"/>
              <a:buChar char="Ø"/>
            </a:pPr>
            <a:r>
              <a:rPr lang="es-ES" sz="2000" dirty="0" err="1" smtClean="0"/>
              <a:t>Most</a:t>
            </a:r>
            <a:r>
              <a:rPr lang="es-ES" sz="2000" dirty="0" smtClean="0"/>
              <a:t> of non-</a:t>
            </a:r>
            <a:r>
              <a:rPr lang="es-ES" sz="2000" dirty="0" err="1" smtClean="0"/>
              <a:t>resident</a:t>
            </a:r>
            <a:r>
              <a:rPr lang="es-ES" sz="2000" dirty="0" smtClean="0"/>
              <a:t> </a:t>
            </a:r>
            <a:r>
              <a:rPr lang="es-ES" sz="2000" dirty="0" err="1" smtClean="0"/>
              <a:t>caregivers</a:t>
            </a:r>
            <a:r>
              <a:rPr lang="es-ES" sz="2000" dirty="0" smtClean="0"/>
              <a:t> are </a:t>
            </a:r>
            <a:r>
              <a:rPr lang="es-ES" sz="2000" dirty="0" err="1" smtClean="0"/>
              <a:t>daughter</a:t>
            </a:r>
            <a:r>
              <a:rPr lang="es-ES" sz="2000" dirty="0" smtClean="0"/>
              <a:t>/son (55%).</a:t>
            </a:r>
            <a:endParaRPr lang="es-ES" sz="2000" dirty="0"/>
          </a:p>
        </p:txBody>
      </p:sp>
      <p:pic>
        <p:nvPicPr>
          <p:cNvPr id="9" name="Imagen 8"/>
          <p:cNvPicPr>
            <a:picLocks noChangeAspect="1"/>
          </p:cNvPicPr>
          <p:nvPr/>
        </p:nvPicPr>
        <p:blipFill>
          <a:blip r:embed="rId3"/>
          <a:stretch>
            <a:fillRect/>
          </a:stretch>
        </p:blipFill>
        <p:spPr>
          <a:xfrm>
            <a:off x="137483" y="108620"/>
            <a:ext cx="2571750" cy="800100"/>
          </a:xfrm>
          <a:prstGeom prst="rect">
            <a:avLst/>
          </a:prstGeom>
        </p:spPr>
      </p:pic>
      <p:cxnSp>
        <p:nvCxnSpPr>
          <p:cNvPr id="10" name="Conector recto 9"/>
          <p:cNvCxnSpPr/>
          <p:nvPr/>
        </p:nvCxnSpPr>
        <p:spPr>
          <a:xfrm flipV="1">
            <a:off x="281675" y="1050767"/>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cxnSp>
        <p:nvCxnSpPr>
          <p:cNvPr id="12" name="6 Conector recto"/>
          <p:cNvCxnSpPr/>
          <p:nvPr/>
        </p:nvCxnSpPr>
        <p:spPr>
          <a:xfrm>
            <a:off x="741320" y="6522347"/>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3 Marcador de pie de página"/>
          <p:cNvSpPr>
            <a:spLocks noGrp="1"/>
          </p:cNvSpPr>
          <p:nvPr>
            <p:ph type="ftr" sz="quarter" idx="11"/>
          </p:nvPr>
        </p:nvSpPr>
        <p:spPr>
          <a:xfrm>
            <a:off x="1331640" y="6513556"/>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1582999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3270" y="4204637"/>
            <a:ext cx="4182306" cy="2451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6334" y="1134300"/>
            <a:ext cx="5177408" cy="369332"/>
          </a:xfrm>
          <a:prstGeom prst="rect">
            <a:avLst/>
          </a:prstGeom>
          <a:noFill/>
        </p:spPr>
        <p:txBody>
          <a:bodyPr wrap="square" rtlCol="0">
            <a:spAutoFit/>
          </a:bodyPr>
          <a:lstStyle/>
          <a:p>
            <a:r>
              <a:rPr lang="es-ES" dirty="0" smtClean="0"/>
              <a:t>Figure 1. </a:t>
            </a:r>
            <a:r>
              <a:rPr lang="es-ES" dirty="0" err="1" smtClean="0"/>
              <a:t>Level</a:t>
            </a:r>
            <a:r>
              <a:rPr lang="es-ES" dirty="0" smtClean="0"/>
              <a:t> of </a:t>
            </a:r>
            <a:r>
              <a:rPr lang="es-ES" dirty="0" err="1" smtClean="0"/>
              <a:t>education</a:t>
            </a:r>
            <a:endParaRPr lang="es-ES" dirty="0"/>
          </a:p>
        </p:txBody>
      </p:sp>
      <p:sp>
        <p:nvSpPr>
          <p:cNvPr id="5" name="4 CuadroTexto"/>
          <p:cNvSpPr txBox="1"/>
          <p:nvPr/>
        </p:nvSpPr>
        <p:spPr>
          <a:xfrm>
            <a:off x="4474528" y="1698036"/>
            <a:ext cx="3697872" cy="1446550"/>
          </a:xfrm>
          <a:prstGeom prst="rect">
            <a:avLst/>
          </a:prstGeom>
          <a:noFill/>
        </p:spPr>
        <p:txBody>
          <a:bodyPr wrap="square" rtlCol="0">
            <a:spAutoFit/>
          </a:bodyPr>
          <a:lstStyle/>
          <a:p>
            <a:pPr marL="285750" indent="-285750" algn="just">
              <a:buFont typeface="Wingdings" pitchFamily="2" charset="2"/>
              <a:buChar char="Ø"/>
            </a:pPr>
            <a:r>
              <a:rPr lang="es-ES" sz="2200" dirty="0" err="1" smtClean="0"/>
              <a:t>Most</a:t>
            </a:r>
            <a:r>
              <a:rPr lang="es-ES" sz="2200" dirty="0" smtClean="0"/>
              <a:t> of </a:t>
            </a:r>
            <a:r>
              <a:rPr lang="es-ES" sz="2200" dirty="0" err="1" smtClean="0"/>
              <a:t>caregivers</a:t>
            </a:r>
            <a:r>
              <a:rPr lang="es-ES" sz="2200" dirty="0" smtClean="0"/>
              <a:t> </a:t>
            </a:r>
            <a:r>
              <a:rPr lang="es-ES" sz="2200" dirty="0" err="1" smtClean="0"/>
              <a:t>had</a:t>
            </a:r>
            <a:r>
              <a:rPr lang="es-ES" sz="2200" dirty="0" smtClean="0"/>
              <a:t> </a:t>
            </a:r>
            <a:r>
              <a:rPr lang="es-ES" sz="2200" dirty="0" err="1" smtClean="0"/>
              <a:t>low</a:t>
            </a:r>
            <a:r>
              <a:rPr lang="es-ES" sz="2200" dirty="0" smtClean="0"/>
              <a:t> </a:t>
            </a:r>
            <a:r>
              <a:rPr lang="es-ES" sz="2200" dirty="0" err="1" smtClean="0"/>
              <a:t>level</a:t>
            </a:r>
            <a:r>
              <a:rPr lang="es-ES" sz="2200" dirty="0" smtClean="0"/>
              <a:t> of </a:t>
            </a:r>
            <a:r>
              <a:rPr lang="es-ES" sz="2200" dirty="0" err="1" smtClean="0"/>
              <a:t>education</a:t>
            </a:r>
            <a:endParaRPr lang="es-ES" sz="2200" dirty="0" smtClean="0"/>
          </a:p>
          <a:p>
            <a:pPr marL="285750" indent="-285750" algn="just">
              <a:buFont typeface="Wingdings" pitchFamily="2" charset="2"/>
              <a:buChar char="Ø"/>
            </a:pPr>
            <a:endParaRPr lang="es-ES" sz="2200" dirty="0"/>
          </a:p>
          <a:p>
            <a:pPr algn="just"/>
            <a:endParaRPr lang="es-ES" sz="2200" dirty="0"/>
          </a:p>
        </p:txBody>
      </p:sp>
      <p:sp>
        <p:nvSpPr>
          <p:cNvPr id="13" name="12 CuadroTexto"/>
          <p:cNvSpPr txBox="1"/>
          <p:nvPr/>
        </p:nvSpPr>
        <p:spPr>
          <a:xfrm>
            <a:off x="4588482" y="3835305"/>
            <a:ext cx="5177408" cy="369332"/>
          </a:xfrm>
          <a:prstGeom prst="rect">
            <a:avLst/>
          </a:prstGeom>
          <a:noFill/>
        </p:spPr>
        <p:txBody>
          <a:bodyPr wrap="square" rtlCol="0">
            <a:spAutoFit/>
          </a:bodyPr>
          <a:lstStyle/>
          <a:p>
            <a:r>
              <a:rPr lang="es-ES" dirty="0" smtClean="0"/>
              <a:t>Figure 2. </a:t>
            </a:r>
            <a:r>
              <a:rPr lang="es-ES" dirty="0" err="1" smtClean="0"/>
              <a:t>Daily</a:t>
            </a:r>
            <a:r>
              <a:rPr lang="es-ES" dirty="0" smtClean="0"/>
              <a:t> </a:t>
            </a:r>
            <a:r>
              <a:rPr lang="es-ES" dirty="0" err="1" smtClean="0"/>
              <a:t>caregiving</a:t>
            </a:r>
            <a:r>
              <a:rPr lang="es-ES" dirty="0" smtClean="0"/>
              <a:t> </a:t>
            </a:r>
            <a:r>
              <a:rPr lang="es-ES" dirty="0" err="1" smtClean="0"/>
              <a:t>hours</a:t>
            </a:r>
            <a:r>
              <a:rPr lang="es-ES" dirty="0" smtClean="0"/>
              <a:t> </a:t>
            </a:r>
            <a:r>
              <a:rPr lang="es-ES" dirty="0" err="1" smtClean="0"/>
              <a:t>provided</a:t>
            </a:r>
            <a:endParaRPr lang="es-ES" dirty="0"/>
          </a:p>
        </p:txBody>
      </p:sp>
      <p:sp>
        <p:nvSpPr>
          <p:cNvPr id="6" name="5 CuadroTexto"/>
          <p:cNvSpPr txBox="1"/>
          <p:nvPr/>
        </p:nvSpPr>
        <p:spPr>
          <a:xfrm>
            <a:off x="75064" y="4381498"/>
            <a:ext cx="4042164" cy="2123658"/>
          </a:xfrm>
          <a:prstGeom prst="rect">
            <a:avLst/>
          </a:prstGeom>
          <a:noFill/>
        </p:spPr>
        <p:txBody>
          <a:bodyPr wrap="square" rtlCol="0">
            <a:spAutoFit/>
          </a:bodyPr>
          <a:lstStyle/>
          <a:p>
            <a:pPr marL="285750" indent="-285750" algn="just">
              <a:buFont typeface="Wingdings" pitchFamily="2" charset="2"/>
              <a:buChar char="Ø"/>
            </a:pPr>
            <a:r>
              <a:rPr lang="es-ES" sz="2200" dirty="0" err="1" smtClean="0"/>
              <a:t>Caregivers</a:t>
            </a:r>
            <a:r>
              <a:rPr lang="es-ES" sz="2200" dirty="0" smtClean="0"/>
              <a:t> </a:t>
            </a:r>
            <a:r>
              <a:rPr lang="es-ES" sz="2200" dirty="0" err="1" smtClean="0"/>
              <a:t>caring</a:t>
            </a:r>
            <a:r>
              <a:rPr lang="es-ES" sz="2200" dirty="0" smtClean="0"/>
              <a:t> </a:t>
            </a:r>
            <a:r>
              <a:rPr lang="es-ES" sz="2200" dirty="0" err="1" smtClean="0"/>
              <a:t>for</a:t>
            </a:r>
            <a:r>
              <a:rPr lang="es-ES" sz="2200" dirty="0" smtClean="0"/>
              <a:t> full </a:t>
            </a:r>
            <a:r>
              <a:rPr lang="es-ES" sz="2200" dirty="0" err="1" smtClean="0"/>
              <a:t>dependents</a:t>
            </a:r>
            <a:r>
              <a:rPr lang="es-ES" sz="2200" dirty="0" smtClean="0"/>
              <a:t> </a:t>
            </a:r>
            <a:r>
              <a:rPr lang="es-ES" sz="2200" dirty="0" err="1" smtClean="0"/>
              <a:t>spend</a:t>
            </a:r>
            <a:r>
              <a:rPr lang="es-ES" sz="2200" dirty="0" smtClean="0"/>
              <a:t> more </a:t>
            </a:r>
            <a:r>
              <a:rPr lang="es-ES" sz="2200" dirty="0" err="1" smtClean="0"/>
              <a:t>than</a:t>
            </a:r>
            <a:r>
              <a:rPr lang="es-ES" sz="2200" dirty="0" smtClean="0"/>
              <a:t> 16 </a:t>
            </a:r>
            <a:r>
              <a:rPr lang="es-ES" sz="2200" dirty="0" err="1" smtClean="0"/>
              <a:t>caregiving</a:t>
            </a:r>
            <a:r>
              <a:rPr lang="es-ES" sz="2200" dirty="0" smtClean="0"/>
              <a:t> </a:t>
            </a:r>
            <a:r>
              <a:rPr lang="es-ES" sz="2200" dirty="0" err="1" smtClean="0"/>
              <a:t>hours</a:t>
            </a:r>
            <a:r>
              <a:rPr lang="es-ES" sz="2200" dirty="0" smtClean="0"/>
              <a:t> per </a:t>
            </a:r>
            <a:r>
              <a:rPr lang="es-ES" sz="2200" dirty="0" err="1" smtClean="0"/>
              <a:t>day</a:t>
            </a:r>
            <a:r>
              <a:rPr lang="es-ES" sz="2200" dirty="0" smtClean="0"/>
              <a:t> </a:t>
            </a:r>
          </a:p>
          <a:p>
            <a:pPr marL="285750" indent="-285750" algn="just">
              <a:buFont typeface="Wingdings" pitchFamily="2" charset="2"/>
              <a:buChar char="Ø"/>
            </a:pPr>
            <a:endParaRPr lang="es-ES" sz="2200" dirty="0"/>
          </a:p>
          <a:p>
            <a:pPr marL="285750" indent="-285750" algn="just">
              <a:buFont typeface="Wingdings" pitchFamily="2" charset="2"/>
              <a:buChar char="Ø"/>
            </a:pPr>
            <a:r>
              <a:rPr lang="es-ES" sz="2200" dirty="0" err="1" smtClean="0"/>
              <a:t>Those</a:t>
            </a:r>
            <a:r>
              <a:rPr lang="es-ES" sz="2200" dirty="0" smtClean="0"/>
              <a:t> </a:t>
            </a:r>
            <a:r>
              <a:rPr lang="es-ES" sz="2200" dirty="0" err="1" smtClean="0"/>
              <a:t>caring</a:t>
            </a:r>
            <a:r>
              <a:rPr lang="es-ES" sz="2200" dirty="0" smtClean="0"/>
              <a:t> </a:t>
            </a:r>
            <a:r>
              <a:rPr lang="es-ES" sz="2200" dirty="0" err="1" smtClean="0"/>
              <a:t>for</a:t>
            </a:r>
            <a:r>
              <a:rPr lang="es-ES" sz="2200" dirty="0" smtClean="0"/>
              <a:t> non-</a:t>
            </a:r>
            <a:r>
              <a:rPr lang="es-ES" sz="2200" dirty="0" err="1" smtClean="0"/>
              <a:t>eligible</a:t>
            </a:r>
            <a:r>
              <a:rPr lang="es-ES" sz="2200" dirty="0" smtClean="0"/>
              <a:t> </a:t>
            </a:r>
            <a:r>
              <a:rPr lang="es-ES" sz="2200" dirty="0" err="1" smtClean="0"/>
              <a:t>people</a:t>
            </a:r>
            <a:r>
              <a:rPr lang="es-ES" sz="2200" dirty="0" smtClean="0"/>
              <a:t> </a:t>
            </a:r>
            <a:r>
              <a:rPr lang="es-ES" sz="2200" dirty="0" err="1" smtClean="0"/>
              <a:t>spend</a:t>
            </a:r>
            <a:r>
              <a:rPr lang="es-ES" sz="2200" dirty="0" smtClean="0"/>
              <a:t> 8.5 horas per </a:t>
            </a:r>
            <a:r>
              <a:rPr lang="es-ES" sz="2200" dirty="0" err="1" smtClean="0"/>
              <a:t>day</a:t>
            </a:r>
            <a:endParaRPr lang="es-ES" sz="2200" dirty="0"/>
          </a:p>
        </p:txBody>
      </p:sp>
      <p:pic>
        <p:nvPicPr>
          <p:cNvPr id="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483" y="1586207"/>
            <a:ext cx="4117227"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Imagen 14"/>
          <p:cNvPicPr>
            <a:picLocks noChangeAspect="1"/>
          </p:cNvPicPr>
          <p:nvPr/>
        </p:nvPicPr>
        <p:blipFill>
          <a:blip r:embed="rId4"/>
          <a:stretch>
            <a:fillRect/>
          </a:stretch>
        </p:blipFill>
        <p:spPr>
          <a:xfrm>
            <a:off x="137483" y="108620"/>
            <a:ext cx="2571750" cy="800100"/>
          </a:xfrm>
          <a:prstGeom prst="rect">
            <a:avLst/>
          </a:prstGeom>
        </p:spPr>
      </p:pic>
      <p:cxnSp>
        <p:nvCxnSpPr>
          <p:cNvPr id="16" name="Conector recto 15"/>
          <p:cNvCxnSpPr/>
          <p:nvPr/>
        </p:nvCxnSpPr>
        <p:spPr>
          <a:xfrm flipV="1">
            <a:off x="281675" y="1050767"/>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spTree>
    <p:extLst>
      <p:ext uri="{BB962C8B-B14F-4D97-AF65-F5344CB8AC3E}">
        <p14:creationId xmlns:p14="http://schemas.microsoft.com/office/powerpoint/2010/main" val="3833265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4 Marcador de tabla"/>
          <p:cNvGraphicFramePr>
            <a:graphicFrameLocks/>
          </p:cNvGraphicFramePr>
          <p:nvPr>
            <p:extLst>
              <p:ext uri="{D42A27DB-BD31-4B8C-83A1-F6EECF244321}">
                <p14:modId xmlns:p14="http://schemas.microsoft.com/office/powerpoint/2010/main" val="589627551"/>
              </p:ext>
            </p:extLst>
          </p:nvPr>
        </p:nvGraphicFramePr>
        <p:xfrm>
          <a:off x="451017" y="1606447"/>
          <a:ext cx="8296167" cy="4943806"/>
        </p:xfrm>
        <a:graphic>
          <a:graphicData uri="http://schemas.openxmlformats.org/drawingml/2006/table">
            <a:tbl>
              <a:tblPr/>
              <a:tblGrid>
                <a:gridCol w="3401430"/>
                <a:gridCol w="1493310"/>
                <a:gridCol w="1709446"/>
                <a:gridCol w="1691981"/>
              </a:tblGrid>
              <a:tr h="360641">
                <a:tc>
                  <a:txBody>
                    <a:bodyPr/>
                    <a:lstStyle/>
                    <a:p>
                      <a:pPr algn="l">
                        <a:lnSpc>
                          <a:spcPct val="150000"/>
                        </a:lnSpc>
                        <a:spcAft>
                          <a:spcPts val="0"/>
                        </a:spcAft>
                      </a:pPr>
                      <a:endParaRPr lang="en-US" sz="1200" kern="50" dirty="0">
                        <a:latin typeface="Garamond" pitchFamily="18" charset="0"/>
                        <a:ea typeface="Times New Roman"/>
                        <a:cs typeface="Times New Roman"/>
                      </a:endParaRPr>
                    </a:p>
                  </a:txBody>
                  <a:tcPr marL="41907" marR="41907" marT="0" marB="0">
                    <a:lnL>
                      <a:noFill/>
                    </a:lnL>
                    <a:lnR>
                      <a:noFill/>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endParaRPr lang="es-ES" sz="1200" kern="50">
                        <a:latin typeface="Garamond" pitchFamily="18" charset="0"/>
                        <a:ea typeface="Times New Roman"/>
                        <a:cs typeface="Tahoma"/>
                      </a:endParaRPr>
                    </a:p>
                  </a:txBody>
                  <a:tcPr marL="41907" marR="41907" marT="0" marB="0">
                    <a:lnL>
                      <a:noFill/>
                    </a:lnL>
                    <a:lnR>
                      <a:noFill/>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200" b="1" kern="50" dirty="0">
                          <a:latin typeface="Garamond" pitchFamily="18" charset="0"/>
                          <a:ea typeface="Times New Roman"/>
                          <a:cs typeface="Times New Roman"/>
                        </a:rPr>
                        <a:t>Estimated </a:t>
                      </a:r>
                      <a:r>
                        <a:rPr lang="en-US" sz="1200" b="1" kern="50" dirty="0" smtClean="0">
                          <a:latin typeface="Garamond" pitchFamily="18" charset="0"/>
                          <a:ea typeface="Times New Roman"/>
                          <a:cs typeface="Times New Roman"/>
                        </a:rPr>
                        <a:t>value</a:t>
                      </a:r>
                      <a:endParaRPr lang="es-ES" sz="1200" kern="50" dirty="0">
                        <a:latin typeface="Garamond" pitchFamily="18" charset="0"/>
                        <a:ea typeface="Times New Roman"/>
                        <a:cs typeface="Tahoma"/>
                      </a:endParaRPr>
                    </a:p>
                  </a:txBody>
                  <a:tcPr marL="41907" marR="41907" marT="0" marB="0">
                    <a:lnL>
                      <a:noFill/>
                    </a:lnL>
                    <a:lnR>
                      <a:noFill/>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200" b="1" kern="50" dirty="0" smtClean="0">
                          <a:latin typeface="Garamond" pitchFamily="18" charset="0"/>
                          <a:ea typeface="Times New Roman"/>
                          <a:cs typeface="Times New Roman"/>
                        </a:rPr>
                        <a:t>% </a:t>
                      </a:r>
                      <a:r>
                        <a:rPr lang="en-US" sz="1200" b="1" kern="50" dirty="0">
                          <a:latin typeface="Garamond" pitchFamily="18" charset="0"/>
                          <a:ea typeface="Times New Roman"/>
                          <a:cs typeface="Times New Roman"/>
                        </a:rPr>
                        <a:t>GDP</a:t>
                      </a:r>
                      <a:endParaRPr lang="es-ES" sz="1200" kern="50" dirty="0">
                        <a:latin typeface="Garamond" pitchFamily="18" charset="0"/>
                        <a:ea typeface="Times New Roman"/>
                        <a:cs typeface="Tahoma"/>
                      </a:endParaRPr>
                    </a:p>
                  </a:txBody>
                  <a:tcPr marL="41907" marR="41907" marT="0" marB="0">
                    <a:lnL>
                      <a:noFill/>
                    </a:lnL>
                    <a:lnR>
                      <a:noFill/>
                    </a:lnR>
                    <a:lnT w="571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US" sz="1200" kern="50" dirty="0">
                          <a:latin typeface="Garamond" pitchFamily="18" charset="0"/>
                          <a:ea typeface="Times New Roman"/>
                          <a:cs typeface="Times New Roman"/>
                        </a:rPr>
                        <a:t>Proxy Good Method. Scenario 1 </a:t>
                      </a:r>
                      <a:endParaRPr lang="es-ES" sz="1200" kern="50" dirty="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b="1" kern="50" dirty="0">
                          <a:solidFill>
                            <a:srgbClr val="002060"/>
                          </a:solidFill>
                          <a:latin typeface="Garamond" pitchFamily="18" charset="0"/>
                          <a:ea typeface="Times New Roman"/>
                          <a:cs typeface="Times New Roman"/>
                        </a:rPr>
                        <a:t>53,299.02</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b="1" kern="50" dirty="0">
                          <a:solidFill>
                            <a:srgbClr val="002060"/>
                          </a:solidFill>
                          <a:latin typeface="Garamond" pitchFamily="18" charset="0"/>
                          <a:ea typeface="Times New Roman"/>
                          <a:cs typeface="Times New Roman"/>
                        </a:rPr>
                        <a:t>4.90%</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kern="50" dirty="0">
                          <a:solidFill>
                            <a:srgbClr val="000000"/>
                          </a:solidFill>
                          <a:latin typeface="Garamond" pitchFamily="18" charset="0"/>
                          <a:ea typeface="Times New Roman"/>
                          <a:cs typeface="Times New Roman"/>
                        </a:rPr>
                        <a:t>67,822.96</a:t>
                      </a:r>
                      <a:endParaRPr lang="es-ES" sz="1400" kern="50" dirty="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kern="50" dirty="0">
                          <a:latin typeface="Garamond" pitchFamily="18" charset="0"/>
                          <a:ea typeface="Times New Roman"/>
                          <a:cs typeface="Times New Roman"/>
                        </a:rPr>
                        <a:t>6.23%</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US" sz="1200" kern="50" dirty="0">
                          <a:latin typeface="Garamond" pitchFamily="18" charset="0"/>
                          <a:ea typeface="Times New Roman"/>
                          <a:cs typeface="Times New Roman"/>
                        </a:rPr>
                        <a:t>Proxy Good Method. Scenario 2</a:t>
                      </a:r>
                      <a:endParaRPr lang="es-ES" sz="1200" kern="50" dirty="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b="1" kern="50" dirty="0">
                          <a:solidFill>
                            <a:srgbClr val="002060"/>
                          </a:solidFill>
                          <a:latin typeface="Garamond" pitchFamily="18" charset="0"/>
                          <a:ea typeface="Times New Roman"/>
                          <a:cs typeface="Times New Roman"/>
                        </a:rPr>
                        <a:t>50,158.78</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4.61%</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427">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a:latin typeface="Garamond" pitchFamily="18" charset="0"/>
                          <a:ea typeface="Times New Roman"/>
                          <a:cs typeface="Times New Roman"/>
                        </a:rPr>
                        <a:t>63,866.86</a:t>
                      </a:r>
                      <a:endParaRPr lang="es-ES" sz="14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5.87%</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US" sz="1200" kern="50">
                          <a:latin typeface="Garamond" pitchFamily="18" charset="0"/>
                          <a:ea typeface="Times New Roman"/>
                          <a:cs typeface="Times New Roman"/>
                        </a:rPr>
                        <a:t>Proxy Good Method. Scenario  3</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b="1" kern="50" dirty="0">
                          <a:solidFill>
                            <a:srgbClr val="002060"/>
                          </a:solidFill>
                          <a:latin typeface="Garamond" pitchFamily="18" charset="0"/>
                          <a:ea typeface="Times New Roman"/>
                          <a:cs typeface="Times New Roman"/>
                        </a:rPr>
                        <a:t>32,163.92</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2.96%</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170">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a:solidFill>
                            <a:srgbClr val="000000"/>
                          </a:solidFill>
                          <a:latin typeface="Garamond" pitchFamily="18" charset="0"/>
                          <a:ea typeface="Times New Roman"/>
                          <a:cs typeface="Times New Roman"/>
                        </a:rPr>
                        <a:t>40,928.57</a:t>
                      </a:r>
                      <a:endParaRPr lang="es-ES" sz="14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3.76%</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US" sz="1200" kern="50">
                          <a:latin typeface="Garamond" pitchFamily="18" charset="0"/>
                          <a:ea typeface="Times New Roman"/>
                          <a:cs typeface="Times New Roman"/>
                        </a:rPr>
                        <a:t>Opportunity cost method. Scenario 1</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23,716.72</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2.18%</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170">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a:solidFill>
                            <a:srgbClr val="000000"/>
                          </a:solidFill>
                          <a:latin typeface="Garamond" pitchFamily="18" charset="0"/>
                          <a:ea typeface="Times New Roman"/>
                          <a:cs typeface="Times New Roman"/>
                        </a:rPr>
                        <a:t>29,077.48</a:t>
                      </a:r>
                      <a:endParaRPr lang="es-ES" sz="14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2.67%</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US" sz="1200" kern="50">
                          <a:latin typeface="Garamond" pitchFamily="18" charset="0"/>
                          <a:ea typeface="Times New Roman"/>
                          <a:cs typeface="Times New Roman"/>
                        </a:rPr>
                        <a:t>Opportunity cost method. Scenario 2</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24,114.67</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2.22%</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83">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a:solidFill>
                            <a:srgbClr val="000000"/>
                          </a:solidFill>
                          <a:latin typeface="Garamond" pitchFamily="18" charset="0"/>
                          <a:ea typeface="Times New Roman"/>
                          <a:cs typeface="Times New Roman"/>
                        </a:rPr>
                        <a:t>29,475.43</a:t>
                      </a:r>
                      <a:endParaRPr lang="es-ES" sz="14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2.71%</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US" sz="1200" kern="50">
                          <a:latin typeface="Garamond" pitchFamily="18" charset="0"/>
                          <a:ea typeface="Times New Roman"/>
                          <a:cs typeface="Times New Roman"/>
                        </a:rPr>
                        <a:t>Opportunity cost method. Scenario 3</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24,512.62</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2.25%</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170">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a:solidFill>
                            <a:srgbClr val="000000"/>
                          </a:solidFill>
                          <a:latin typeface="Garamond" pitchFamily="18" charset="0"/>
                          <a:ea typeface="Times New Roman"/>
                          <a:cs typeface="Times New Roman"/>
                        </a:rPr>
                        <a:t>29,873.38</a:t>
                      </a:r>
                      <a:endParaRPr lang="es-ES" sz="14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2.75%</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GB" sz="1200" kern="50">
                          <a:latin typeface="Garamond" pitchFamily="18" charset="0"/>
                          <a:ea typeface="Times New Roman"/>
                          <a:cs typeface="Times New Roman"/>
                        </a:rPr>
                        <a:t>Contingent Valuation method. Scenario 1</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b="1" kern="50" dirty="0">
                          <a:solidFill>
                            <a:srgbClr val="002060"/>
                          </a:solidFill>
                          <a:latin typeface="Garamond" pitchFamily="18" charset="0"/>
                          <a:ea typeface="Times New Roman"/>
                          <a:cs typeface="Times New Roman"/>
                        </a:rPr>
                        <a:t>18,870.62</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1.73%</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79">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a:solidFill>
                            <a:srgbClr val="000000"/>
                          </a:solidFill>
                          <a:latin typeface="Garamond" pitchFamily="18" charset="0"/>
                          <a:ea typeface="Times New Roman"/>
                          <a:cs typeface="Times New Roman"/>
                        </a:rPr>
                        <a:t>24,012.85</a:t>
                      </a:r>
                      <a:endParaRPr lang="es-ES" sz="14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2.21%</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GB" sz="1200" kern="50">
                          <a:latin typeface="Garamond" pitchFamily="18" charset="0"/>
                          <a:ea typeface="Times New Roman"/>
                          <a:cs typeface="Times New Roman"/>
                        </a:rPr>
                        <a:t>Contingent Valuation method. Scenario 2</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b="1" kern="50" dirty="0">
                          <a:solidFill>
                            <a:srgbClr val="002060"/>
                          </a:solidFill>
                          <a:latin typeface="Garamond" pitchFamily="18" charset="0"/>
                          <a:ea typeface="Times New Roman"/>
                          <a:cs typeface="Times New Roman"/>
                        </a:rPr>
                        <a:t>23,064.09</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2.12%</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962">
                <a:tc vMerge="1">
                  <a:txBody>
                    <a:bodyPr/>
                    <a:lstStyle/>
                    <a:p>
                      <a:endParaRPr lang="es-ES"/>
                    </a:p>
                  </a:txBody>
                  <a:tcPr/>
                </a:tc>
                <a:tc>
                  <a:txBody>
                    <a:bodyPr/>
                    <a:lstStyle/>
                    <a:p>
                      <a:pPr algn="r">
                        <a:lnSpc>
                          <a:spcPct val="115000"/>
                        </a:lnSpc>
                        <a:spcAft>
                          <a:spcPts val="0"/>
                        </a:spcAft>
                      </a:pPr>
                      <a:r>
                        <a:rPr lang="en-GB" sz="1200" kern="50">
                          <a:solidFill>
                            <a:srgbClr val="000000"/>
                          </a:solidFill>
                          <a:latin typeface="Garamond" pitchFamily="18" charset="0"/>
                          <a:ea typeface="Times New Roman"/>
                          <a:cs typeface="Times New Roman"/>
                        </a:rPr>
                        <a:t>No Restriction</a:t>
                      </a:r>
                      <a:endParaRPr lang="es-ES" sz="12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a:solidFill>
                            <a:srgbClr val="000000"/>
                          </a:solidFill>
                          <a:latin typeface="Garamond" pitchFamily="18" charset="0"/>
                          <a:ea typeface="Times New Roman"/>
                          <a:cs typeface="Times New Roman"/>
                        </a:rPr>
                        <a:t>29,349.04</a:t>
                      </a:r>
                      <a:endParaRPr lang="es-ES" sz="1400" kern="5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2.70%</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89">
                <a:tc rowSpan="2">
                  <a:txBody>
                    <a:bodyPr/>
                    <a:lstStyle/>
                    <a:p>
                      <a:pPr algn="l">
                        <a:lnSpc>
                          <a:spcPct val="115000"/>
                        </a:lnSpc>
                        <a:spcAft>
                          <a:spcPts val="0"/>
                        </a:spcAft>
                      </a:pPr>
                      <a:r>
                        <a:rPr lang="en-GB" sz="1200" kern="50" dirty="0">
                          <a:latin typeface="Garamond" pitchFamily="18" charset="0"/>
                          <a:ea typeface="Times New Roman"/>
                          <a:cs typeface="Times New Roman"/>
                        </a:rPr>
                        <a:t>Contingent Valuation method. Scenario 3</a:t>
                      </a:r>
                      <a:endParaRPr lang="es-ES" sz="1200" kern="50" dirty="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200" b="1" kern="50" dirty="0">
                          <a:solidFill>
                            <a:srgbClr val="002060"/>
                          </a:solidFill>
                          <a:latin typeface="Garamond" pitchFamily="18" charset="0"/>
                          <a:ea typeface="Times New Roman"/>
                          <a:cs typeface="Times New Roman"/>
                        </a:rPr>
                        <a:t>Restriction</a:t>
                      </a:r>
                      <a:endParaRPr lang="es-ES" sz="12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US" sz="1400" b="1" kern="50" dirty="0">
                          <a:solidFill>
                            <a:srgbClr val="002060"/>
                          </a:solidFill>
                          <a:latin typeface="Garamond" pitchFamily="18" charset="0"/>
                          <a:ea typeface="Times New Roman"/>
                          <a:cs typeface="Times New Roman"/>
                        </a:rPr>
                        <a:t>29,354.30</a:t>
                      </a:r>
                      <a:endParaRPr lang="es-ES" sz="1400" b="1" kern="50" dirty="0">
                        <a:solidFill>
                          <a:srgbClr val="002060"/>
                        </a:solidFill>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b="1" kern="50" dirty="0">
                          <a:solidFill>
                            <a:srgbClr val="002060"/>
                          </a:solidFill>
                          <a:latin typeface="Garamond" pitchFamily="18" charset="0"/>
                          <a:ea typeface="Times New Roman"/>
                          <a:cs typeface="Times New Roman"/>
                        </a:rPr>
                        <a:t>2.70%</a:t>
                      </a:r>
                      <a:endParaRPr lang="es-ES" sz="1400" b="1" kern="50" dirty="0">
                        <a:solidFill>
                          <a:srgbClr val="002060"/>
                        </a:solidFill>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348">
                <a:tc vMerge="1">
                  <a:txBody>
                    <a:bodyPr/>
                    <a:lstStyle/>
                    <a:p>
                      <a:endParaRPr lang="es-ES"/>
                    </a:p>
                  </a:txBody>
                  <a:tcPr/>
                </a:tc>
                <a:tc>
                  <a:txBody>
                    <a:bodyPr/>
                    <a:lstStyle/>
                    <a:p>
                      <a:pPr algn="r">
                        <a:lnSpc>
                          <a:spcPct val="115000"/>
                        </a:lnSpc>
                        <a:spcAft>
                          <a:spcPts val="0"/>
                        </a:spcAft>
                      </a:pPr>
                      <a:r>
                        <a:rPr lang="en-GB" sz="1200" kern="50" dirty="0">
                          <a:solidFill>
                            <a:srgbClr val="000000"/>
                          </a:solidFill>
                          <a:latin typeface="Garamond" pitchFamily="18" charset="0"/>
                          <a:ea typeface="Times New Roman"/>
                          <a:cs typeface="Times New Roman"/>
                        </a:rPr>
                        <a:t>No Restriction</a:t>
                      </a:r>
                      <a:endParaRPr lang="es-ES" sz="1200" kern="50" dirty="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solidFill>
                            <a:srgbClr val="000000"/>
                          </a:solidFill>
                          <a:latin typeface="Garamond" pitchFamily="18" charset="0"/>
                          <a:ea typeface="Times New Roman"/>
                          <a:cs typeface="Times New Roman"/>
                        </a:rPr>
                        <a:t>37,353.32</a:t>
                      </a:r>
                      <a:endParaRPr lang="es-ES" sz="1400" kern="50" dirty="0">
                        <a:latin typeface="Garamond" pitchFamily="18" charset="0"/>
                        <a:ea typeface="Times New Roman"/>
                        <a:cs typeface="Tahoma"/>
                      </a:endParaRPr>
                    </a:p>
                  </a:txBody>
                  <a:tcPr marL="41907" marR="41907" marT="0" marB="0">
                    <a:lnL>
                      <a:noFill/>
                    </a:lnL>
                    <a:lnR>
                      <a:noFill/>
                    </a:lnR>
                    <a:lnT w="127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400" kern="50" dirty="0">
                          <a:latin typeface="Garamond" pitchFamily="18" charset="0"/>
                          <a:ea typeface="Times New Roman"/>
                          <a:cs typeface="Times New Roman"/>
                        </a:rPr>
                        <a:t>3.43%</a:t>
                      </a:r>
                      <a:endParaRPr lang="es-ES" sz="1400" kern="50" dirty="0">
                        <a:latin typeface="Garamond" pitchFamily="18" charset="0"/>
                        <a:ea typeface="Times New Roman"/>
                        <a:cs typeface="Tahoma"/>
                      </a:endParaRPr>
                    </a:p>
                  </a:txBody>
                  <a:tcPr marL="41907" marR="41907" marT="0" marB="0" anchor="b">
                    <a:lnL>
                      <a:noFill/>
                    </a:lnL>
                    <a:lnR>
                      <a:noFill/>
                    </a:lnR>
                    <a:lnT w="12700" cap="flat" cmpd="sng" algn="ctr">
                      <a:solidFill>
                        <a:srgbClr val="000000"/>
                      </a:solidFill>
                      <a:prstDash val="solid"/>
                      <a:round/>
                      <a:headEnd type="none" w="med" len="med"/>
                      <a:tailEnd type="none" w="med" len="med"/>
                    </a:lnT>
                    <a:lnB w="57150" cap="flat" cmpd="sng" algn="ctr">
                      <a:solidFill>
                        <a:srgbClr val="000000"/>
                      </a:solidFill>
                      <a:prstDash val="solid"/>
                      <a:round/>
                      <a:headEnd type="none" w="med" len="med"/>
                      <a:tailEnd type="none" w="med" len="med"/>
                    </a:lnB>
                  </a:tcPr>
                </a:tc>
              </a:tr>
            </a:tbl>
          </a:graphicData>
        </a:graphic>
      </p:graphicFrame>
      <p:pic>
        <p:nvPicPr>
          <p:cNvPr id="4" name="Imagen 3"/>
          <p:cNvPicPr>
            <a:picLocks noChangeAspect="1"/>
          </p:cNvPicPr>
          <p:nvPr/>
        </p:nvPicPr>
        <p:blipFill>
          <a:blip r:embed="rId2"/>
          <a:stretch>
            <a:fillRect/>
          </a:stretch>
        </p:blipFill>
        <p:spPr>
          <a:xfrm>
            <a:off x="137483" y="108620"/>
            <a:ext cx="2571750" cy="800100"/>
          </a:xfrm>
          <a:prstGeom prst="rect">
            <a:avLst/>
          </a:prstGeom>
        </p:spPr>
      </p:pic>
      <p:cxnSp>
        <p:nvCxnSpPr>
          <p:cNvPr id="5" name="Conector recto 4"/>
          <p:cNvCxnSpPr/>
          <p:nvPr/>
        </p:nvCxnSpPr>
        <p:spPr>
          <a:xfrm flipV="1">
            <a:off x="281675" y="1050767"/>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sp>
        <p:nvSpPr>
          <p:cNvPr id="7" name="3 CuadroTexto"/>
          <p:cNvSpPr txBox="1"/>
          <p:nvPr/>
        </p:nvSpPr>
        <p:spPr>
          <a:xfrm>
            <a:off x="389541" y="1158273"/>
            <a:ext cx="6511589" cy="369332"/>
          </a:xfrm>
          <a:prstGeom prst="rect">
            <a:avLst/>
          </a:prstGeom>
          <a:noFill/>
        </p:spPr>
        <p:txBody>
          <a:bodyPr wrap="square" rtlCol="0">
            <a:spAutoFit/>
          </a:bodyPr>
          <a:lstStyle/>
          <a:p>
            <a:r>
              <a:rPr lang="en-US" dirty="0" smtClean="0"/>
              <a:t>Table 3. Total monetary value of informal care per year</a:t>
            </a:r>
            <a:endParaRPr lang="en-US" dirty="0"/>
          </a:p>
        </p:txBody>
      </p:sp>
    </p:spTree>
    <p:extLst>
      <p:ext uri="{BB962C8B-B14F-4D97-AF65-F5344CB8AC3E}">
        <p14:creationId xmlns:p14="http://schemas.microsoft.com/office/powerpoint/2010/main" val="4132216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83" y="1620174"/>
            <a:ext cx="576064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6119664" y="1561928"/>
            <a:ext cx="3024336" cy="4093428"/>
          </a:xfrm>
          <a:prstGeom prst="rect">
            <a:avLst/>
          </a:prstGeom>
        </p:spPr>
        <p:txBody>
          <a:bodyPr wrap="square">
            <a:spAutoFit/>
          </a:bodyPr>
          <a:lstStyle/>
          <a:p>
            <a:pPr marL="342900" indent="-342900">
              <a:buFont typeface="Courier New" pitchFamily="49" charset="0"/>
              <a:buChar char="o"/>
            </a:pPr>
            <a:r>
              <a:rPr lang="en-GB" sz="2000" dirty="0"/>
              <a:t>The total value of the informal </a:t>
            </a:r>
            <a:r>
              <a:rPr lang="en-GB" sz="2000" dirty="0" smtClean="0"/>
              <a:t>care equivalents at 2.12% of GDP (contingent valuation method) </a:t>
            </a:r>
          </a:p>
          <a:p>
            <a:pPr marL="342900" indent="-342900">
              <a:buFont typeface="Courier New" pitchFamily="49" charset="0"/>
              <a:buChar char="o"/>
            </a:pPr>
            <a:endParaRPr lang="en-GB" sz="2000" dirty="0" smtClean="0"/>
          </a:p>
          <a:p>
            <a:pPr marL="342900" indent="-342900">
              <a:buFont typeface="Courier New" pitchFamily="49" charset="0"/>
              <a:buChar char="o"/>
            </a:pPr>
            <a:r>
              <a:rPr lang="en-GB" sz="2000" dirty="0" smtClean="0"/>
              <a:t>2.22% </a:t>
            </a:r>
            <a:r>
              <a:rPr lang="en-GB" sz="2000" dirty="0"/>
              <a:t>of the national GDP </a:t>
            </a:r>
            <a:r>
              <a:rPr lang="en-GB" sz="2000" dirty="0" smtClean="0"/>
              <a:t>(opportunity Cost method).</a:t>
            </a:r>
          </a:p>
          <a:p>
            <a:pPr marL="342900" indent="-342900">
              <a:buFont typeface="Courier New" pitchFamily="49" charset="0"/>
              <a:buChar char="o"/>
            </a:pPr>
            <a:endParaRPr lang="en-GB" sz="2000" dirty="0" smtClean="0"/>
          </a:p>
          <a:p>
            <a:pPr marL="342900" indent="-342900">
              <a:buFont typeface="Courier New" pitchFamily="49" charset="0"/>
              <a:buChar char="o"/>
            </a:pPr>
            <a:r>
              <a:rPr lang="en-GB" sz="2000" dirty="0" smtClean="0"/>
              <a:t>4.61% of GDP (proxy good method)</a:t>
            </a:r>
          </a:p>
          <a:p>
            <a:pPr marL="342900" indent="-342900">
              <a:buFont typeface="Courier New" pitchFamily="49" charset="0"/>
              <a:buChar char="o"/>
            </a:pPr>
            <a:endParaRPr lang="en-US" sz="2000" dirty="0"/>
          </a:p>
        </p:txBody>
      </p:sp>
      <p:sp>
        <p:nvSpPr>
          <p:cNvPr id="4" name="3 CuadroTexto"/>
          <p:cNvSpPr txBox="1"/>
          <p:nvPr/>
        </p:nvSpPr>
        <p:spPr>
          <a:xfrm>
            <a:off x="70364" y="1192596"/>
            <a:ext cx="6511589" cy="369332"/>
          </a:xfrm>
          <a:prstGeom prst="rect">
            <a:avLst/>
          </a:prstGeom>
          <a:noFill/>
        </p:spPr>
        <p:txBody>
          <a:bodyPr wrap="square" rtlCol="0">
            <a:spAutoFit/>
          </a:bodyPr>
          <a:lstStyle/>
          <a:p>
            <a:r>
              <a:rPr lang="en-US" dirty="0" smtClean="0"/>
              <a:t>Fig </a:t>
            </a:r>
            <a:r>
              <a:rPr lang="en-US" dirty="0"/>
              <a:t>3</a:t>
            </a:r>
            <a:r>
              <a:rPr lang="en-US" dirty="0" smtClean="0"/>
              <a:t>. Average monetary value of informal care (with restriction)</a:t>
            </a:r>
            <a:endParaRPr lang="en-US" dirty="0"/>
          </a:p>
        </p:txBody>
      </p:sp>
      <p:sp>
        <p:nvSpPr>
          <p:cNvPr id="9"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pic>
        <p:nvPicPr>
          <p:cNvPr id="11" name="Imagen 10"/>
          <p:cNvPicPr>
            <a:picLocks noChangeAspect="1"/>
          </p:cNvPicPr>
          <p:nvPr/>
        </p:nvPicPr>
        <p:blipFill>
          <a:blip r:embed="rId3"/>
          <a:stretch>
            <a:fillRect/>
          </a:stretch>
        </p:blipFill>
        <p:spPr>
          <a:xfrm>
            <a:off x="137483" y="108620"/>
            <a:ext cx="2571750" cy="800100"/>
          </a:xfrm>
          <a:prstGeom prst="rect">
            <a:avLst/>
          </a:prstGeom>
        </p:spPr>
      </p:pic>
      <p:cxnSp>
        <p:nvCxnSpPr>
          <p:cNvPr id="12" name="Conector recto 11"/>
          <p:cNvCxnSpPr/>
          <p:nvPr/>
        </p:nvCxnSpPr>
        <p:spPr>
          <a:xfrm flipV="1">
            <a:off x="281675" y="1050767"/>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3"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spTree>
    <p:extLst>
      <p:ext uri="{BB962C8B-B14F-4D97-AF65-F5344CB8AC3E}">
        <p14:creationId xmlns:p14="http://schemas.microsoft.com/office/powerpoint/2010/main" val="3859790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06862" y="941948"/>
            <a:ext cx="8247518" cy="369332"/>
          </a:xfrm>
          <a:prstGeom prst="rect">
            <a:avLst/>
          </a:prstGeom>
          <a:noFill/>
        </p:spPr>
        <p:txBody>
          <a:bodyPr wrap="square" rtlCol="0">
            <a:spAutoFit/>
          </a:bodyPr>
          <a:lstStyle/>
          <a:p>
            <a:r>
              <a:rPr lang="es-ES" dirty="0" smtClean="0"/>
              <a:t>Figure 4. </a:t>
            </a:r>
            <a:r>
              <a:rPr lang="es-ES" dirty="0" err="1" smtClean="0"/>
              <a:t>Health-related</a:t>
            </a:r>
            <a:r>
              <a:rPr lang="es-ES" dirty="0" smtClean="0"/>
              <a:t> </a:t>
            </a:r>
            <a:r>
              <a:rPr lang="es-ES" dirty="0" err="1" smtClean="0"/>
              <a:t>problems</a:t>
            </a:r>
            <a:r>
              <a:rPr lang="es-ES" dirty="0" smtClean="0"/>
              <a:t> </a:t>
            </a:r>
            <a:r>
              <a:rPr lang="es-ES" dirty="0" err="1" smtClean="0"/>
              <a:t>supported</a:t>
            </a:r>
            <a:r>
              <a:rPr lang="es-ES" dirty="0" smtClean="0"/>
              <a:t> </a:t>
            </a:r>
            <a:r>
              <a:rPr lang="es-ES" dirty="0" err="1" smtClean="0"/>
              <a:t>by</a:t>
            </a:r>
            <a:r>
              <a:rPr lang="es-ES" dirty="0" smtClean="0"/>
              <a:t> </a:t>
            </a:r>
            <a:r>
              <a:rPr lang="es-ES" dirty="0" err="1" smtClean="0"/>
              <a:t>Spanish</a:t>
            </a:r>
            <a:r>
              <a:rPr lang="es-ES" dirty="0" smtClean="0"/>
              <a:t> </a:t>
            </a:r>
            <a:r>
              <a:rPr lang="es-ES" dirty="0" err="1" smtClean="0"/>
              <a:t>caregivers</a:t>
            </a:r>
            <a:endParaRPr lang="es-ES" dirty="0"/>
          </a:p>
        </p:txBody>
      </p:sp>
      <p:sp>
        <p:nvSpPr>
          <p:cNvPr id="7" name="6 CuadroTexto"/>
          <p:cNvSpPr txBox="1"/>
          <p:nvPr/>
        </p:nvSpPr>
        <p:spPr>
          <a:xfrm>
            <a:off x="6660232" y="2780928"/>
            <a:ext cx="184731" cy="369332"/>
          </a:xfrm>
          <a:prstGeom prst="rect">
            <a:avLst/>
          </a:prstGeom>
          <a:noFill/>
        </p:spPr>
        <p:txBody>
          <a:bodyPr wrap="none" rtlCol="0">
            <a:spAutoFit/>
          </a:bodyPr>
          <a:lstStyle/>
          <a:p>
            <a:endParaRPr lang="es-E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62" y="1311281"/>
            <a:ext cx="8258566" cy="521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Imagen 9"/>
          <p:cNvPicPr>
            <a:picLocks noChangeAspect="1"/>
          </p:cNvPicPr>
          <p:nvPr/>
        </p:nvPicPr>
        <p:blipFill>
          <a:blip r:embed="rId3"/>
          <a:stretch>
            <a:fillRect/>
          </a:stretch>
        </p:blipFill>
        <p:spPr>
          <a:xfrm>
            <a:off x="137483" y="108620"/>
            <a:ext cx="2571750" cy="800100"/>
          </a:xfrm>
          <a:prstGeom prst="rect">
            <a:avLst/>
          </a:prstGeom>
        </p:spPr>
      </p:pic>
      <p:cxnSp>
        <p:nvCxnSpPr>
          <p:cNvPr id="11" name="Conector recto 10"/>
          <p:cNvCxnSpPr/>
          <p:nvPr/>
        </p:nvCxnSpPr>
        <p:spPr>
          <a:xfrm flipV="1">
            <a:off x="167372" y="961998"/>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cxnSp>
        <p:nvCxnSpPr>
          <p:cNvPr id="13"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4086252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26" y="1311280"/>
            <a:ext cx="8263502" cy="5186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106862" y="941948"/>
            <a:ext cx="8247518" cy="369332"/>
          </a:xfrm>
          <a:prstGeom prst="rect">
            <a:avLst/>
          </a:prstGeom>
          <a:noFill/>
        </p:spPr>
        <p:txBody>
          <a:bodyPr wrap="square" rtlCol="0">
            <a:spAutoFit/>
          </a:bodyPr>
          <a:lstStyle/>
          <a:p>
            <a:r>
              <a:rPr lang="es-ES" dirty="0" smtClean="0"/>
              <a:t>Figure 5. Social-</a:t>
            </a:r>
            <a:r>
              <a:rPr lang="es-ES" dirty="0" err="1" smtClean="0"/>
              <a:t>related</a:t>
            </a:r>
            <a:r>
              <a:rPr lang="es-ES" dirty="0" smtClean="0"/>
              <a:t> </a:t>
            </a:r>
            <a:r>
              <a:rPr lang="es-ES" dirty="0" err="1" smtClean="0"/>
              <a:t>problems</a:t>
            </a:r>
            <a:r>
              <a:rPr lang="es-ES" dirty="0" smtClean="0"/>
              <a:t> </a:t>
            </a:r>
            <a:r>
              <a:rPr lang="es-ES" dirty="0" err="1" smtClean="0"/>
              <a:t>supported</a:t>
            </a:r>
            <a:r>
              <a:rPr lang="es-ES" dirty="0" smtClean="0"/>
              <a:t> </a:t>
            </a:r>
            <a:r>
              <a:rPr lang="es-ES" dirty="0" err="1" smtClean="0"/>
              <a:t>by</a:t>
            </a:r>
            <a:r>
              <a:rPr lang="es-ES" dirty="0" smtClean="0"/>
              <a:t> </a:t>
            </a:r>
            <a:r>
              <a:rPr lang="es-ES" dirty="0" err="1" smtClean="0"/>
              <a:t>Spanish</a:t>
            </a:r>
            <a:r>
              <a:rPr lang="es-ES" dirty="0" smtClean="0"/>
              <a:t> </a:t>
            </a:r>
            <a:r>
              <a:rPr lang="es-ES" dirty="0" err="1" smtClean="0"/>
              <a:t>caregivers</a:t>
            </a:r>
            <a:endParaRPr lang="es-ES" dirty="0"/>
          </a:p>
        </p:txBody>
      </p:sp>
      <p:pic>
        <p:nvPicPr>
          <p:cNvPr id="8" name="Imagen 7"/>
          <p:cNvPicPr>
            <a:picLocks noChangeAspect="1"/>
          </p:cNvPicPr>
          <p:nvPr/>
        </p:nvPicPr>
        <p:blipFill>
          <a:blip r:embed="rId3"/>
          <a:stretch>
            <a:fillRect/>
          </a:stretch>
        </p:blipFill>
        <p:spPr>
          <a:xfrm>
            <a:off x="137483" y="108620"/>
            <a:ext cx="2571750" cy="800100"/>
          </a:xfrm>
          <a:prstGeom prst="rect">
            <a:avLst/>
          </a:prstGeom>
        </p:spPr>
      </p:pic>
      <p:cxnSp>
        <p:nvCxnSpPr>
          <p:cNvPr id="9" name="Conector recto 8"/>
          <p:cNvCxnSpPr/>
          <p:nvPr/>
        </p:nvCxnSpPr>
        <p:spPr>
          <a:xfrm flipV="1">
            <a:off x="273048" y="938620"/>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cxnSp>
        <p:nvCxnSpPr>
          <p:cNvPr id="11"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3093137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06862" y="941948"/>
            <a:ext cx="8247518" cy="369332"/>
          </a:xfrm>
          <a:prstGeom prst="rect">
            <a:avLst/>
          </a:prstGeom>
          <a:noFill/>
        </p:spPr>
        <p:txBody>
          <a:bodyPr wrap="square" rtlCol="0">
            <a:spAutoFit/>
          </a:bodyPr>
          <a:lstStyle/>
          <a:p>
            <a:r>
              <a:rPr lang="es-ES" dirty="0" smtClean="0"/>
              <a:t>Figure 6. Professional-</a:t>
            </a:r>
            <a:r>
              <a:rPr lang="es-ES" dirty="0" err="1" smtClean="0"/>
              <a:t>related</a:t>
            </a:r>
            <a:r>
              <a:rPr lang="es-ES" dirty="0" smtClean="0"/>
              <a:t> </a:t>
            </a:r>
            <a:r>
              <a:rPr lang="es-ES" dirty="0" err="1" smtClean="0"/>
              <a:t>problems</a:t>
            </a:r>
            <a:r>
              <a:rPr lang="es-ES" dirty="0" smtClean="0"/>
              <a:t> </a:t>
            </a:r>
            <a:r>
              <a:rPr lang="es-ES" dirty="0" err="1" smtClean="0"/>
              <a:t>supported</a:t>
            </a:r>
            <a:r>
              <a:rPr lang="es-ES" dirty="0" smtClean="0"/>
              <a:t> </a:t>
            </a:r>
            <a:r>
              <a:rPr lang="es-ES" dirty="0" err="1" smtClean="0"/>
              <a:t>by</a:t>
            </a:r>
            <a:r>
              <a:rPr lang="es-ES" dirty="0" smtClean="0"/>
              <a:t> </a:t>
            </a:r>
            <a:r>
              <a:rPr lang="es-ES" dirty="0" err="1" smtClean="0"/>
              <a:t>Spanish</a:t>
            </a:r>
            <a:r>
              <a:rPr lang="es-ES" dirty="0" smtClean="0"/>
              <a:t> </a:t>
            </a:r>
            <a:r>
              <a:rPr lang="es-ES" dirty="0" err="1" smtClean="0"/>
              <a:t>caregivers</a:t>
            </a:r>
            <a:endParaRPr lang="es-E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325" y="1311280"/>
            <a:ext cx="8207055" cy="5186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n 7"/>
          <p:cNvPicPr>
            <a:picLocks noChangeAspect="1"/>
          </p:cNvPicPr>
          <p:nvPr/>
        </p:nvPicPr>
        <p:blipFill>
          <a:blip r:embed="rId3"/>
          <a:stretch>
            <a:fillRect/>
          </a:stretch>
        </p:blipFill>
        <p:spPr>
          <a:xfrm>
            <a:off x="137483" y="108620"/>
            <a:ext cx="2571750" cy="800100"/>
          </a:xfrm>
          <a:prstGeom prst="rect">
            <a:avLst/>
          </a:prstGeom>
        </p:spPr>
      </p:pic>
      <p:cxnSp>
        <p:nvCxnSpPr>
          <p:cNvPr id="9" name="Conector recto 8"/>
          <p:cNvCxnSpPr/>
          <p:nvPr/>
        </p:nvCxnSpPr>
        <p:spPr>
          <a:xfrm flipV="1">
            <a:off x="251244" y="931520"/>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cxnSp>
        <p:nvCxnSpPr>
          <p:cNvPr id="13"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487976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137483" y="108620"/>
            <a:ext cx="2571750" cy="800100"/>
          </a:xfrm>
          <a:prstGeom prst="rect">
            <a:avLst/>
          </a:prstGeom>
        </p:spPr>
      </p:pic>
      <p:cxnSp>
        <p:nvCxnSpPr>
          <p:cNvPr id="6" name="Conector recto 5"/>
          <p:cNvCxnSpPr/>
          <p:nvPr/>
        </p:nvCxnSpPr>
        <p:spPr>
          <a:xfrm flipV="1">
            <a:off x="251244" y="931520"/>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3203275" y="199939"/>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Results</a:t>
            </a:r>
            <a:endParaRPr lang="es-ES_tradnl" sz="4000" dirty="0">
              <a:solidFill>
                <a:schemeClr val="accent1">
                  <a:lumMod val="50000"/>
                </a:schemeClr>
              </a:solidFill>
              <a:latin typeface="+mn-lt"/>
            </a:endParaRPr>
          </a:p>
        </p:txBody>
      </p:sp>
      <p:graphicFrame>
        <p:nvGraphicFramePr>
          <p:cNvPr id="9" name="Tabla 8"/>
          <p:cNvGraphicFramePr>
            <a:graphicFrameLocks noGrp="1"/>
          </p:cNvGraphicFramePr>
          <p:nvPr>
            <p:extLst>
              <p:ext uri="{D42A27DB-BD31-4B8C-83A1-F6EECF244321}">
                <p14:modId xmlns:p14="http://schemas.microsoft.com/office/powerpoint/2010/main" val="2126595782"/>
              </p:ext>
            </p:extLst>
          </p:nvPr>
        </p:nvGraphicFramePr>
        <p:xfrm>
          <a:off x="405439" y="1984071"/>
          <a:ext cx="8109910" cy="4321840"/>
        </p:xfrm>
        <a:graphic>
          <a:graphicData uri="http://schemas.openxmlformats.org/drawingml/2006/table">
            <a:tbl>
              <a:tblPr firstRow="1" firstCol="1" bandRow="1"/>
              <a:tblGrid>
                <a:gridCol w="1974351"/>
                <a:gridCol w="1251820"/>
                <a:gridCol w="1001909"/>
                <a:gridCol w="1001909"/>
                <a:gridCol w="1001909"/>
                <a:gridCol w="1001909"/>
                <a:gridCol w="876103"/>
              </a:tblGrid>
              <a:tr h="362555">
                <a:tc rowSpan="2">
                  <a:txBody>
                    <a:bodyPr/>
                    <a:lstStyle/>
                    <a:p>
                      <a:pP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 </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gridSpan="2">
                  <a:txBody>
                    <a:bodyPr/>
                    <a:lstStyle/>
                    <a:p>
                      <a:pPr algn="ctr">
                        <a:lnSpc>
                          <a:spcPct val="115000"/>
                        </a:lnSpc>
                        <a:spcAft>
                          <a:spcPts val="0"/>
                        </a:spcAft>
                      </a:pPr>
                      <a:r>
                        <a:rPr lang="en-GB" sz="1400" b="1" dirty="0">
                          <a:effectLst/>
                          <a:latin typeface="Times New Roman" panose="02020603050405020304" pitchFamily="18" charset="0"/>
                          <a:ea typeface="Calibri" panose="020F0502020204030204" pitchFamily="34" charset="0"/>
                          <a:cs typeface="Arial" panose="020B0604020202020204" pitchFamily="34" charset="0"/>
                        </a:rPr>
                        <a:t>Health-Overall</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r>
                        <a:rPr lang="en-GB" sz="1400" b="1" dirty="0">
                          <a:effectLst/>
                          <a:latin typeface="Calibri" panose="020F0502020204030204" pitchFamily="34" charset="0"/>
                          <a:ea typeface="Calibri" panose="020F0502020204030204" pitchFamily="34" charset="0"/>
                          <a:cs typeface="Arial" panose="020B0604020202020204" pitchFamily="34" charset="0"/>
                        </a:rPr>
                        <a:t>Social Overall</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gridSpan="2">
                  <a:txBody>
                    <a:bodyPr/>
                    <a:lstStyle/>
                    <a:p>
                      <a:pPr algn="ctr">
                        <a:lnSpc>
                          <a:spcPct val="115000"/>
                        </a:lnSpc>
                        <a:spcAft>
                          <a:spcPts val="0"/>
                        </a:spcAft>
                      </a:pPr>
                      <a:r>
                        <a:rPr lang="en-GB" sz="1400" b="1" dirty="0">
                          <a:effectLst/>
                          <a:latin typeface="Calibri" panose="020F0502020204030204" pitchFamily="34" charset="0"/>
                          <a:ea typeface="Calibri" panose="020F0502020204030204" pitchFamily="34" charset="0"/>
                          <a:cs typeface="Arial" panose="020B0604020202020204" pitchFamily="34" charset="0"/>
                        </a:rPr>
                        <a:t>Professional Overall</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r>
              <a:tr h="362555">
                <a:tc vMerge="1">
                  <a:txBody>
                    <a:bodyPr/>
                    <a:lstStyle/>
                    <a:p>
                      <a:endParaRPr lang="es-ES"/>
                    </a:p>
                  </a:txBody>
                  <a:tcPr/>
                </a:tc>
                <a:tc>
                  <a:txBody>
                    <a:bodyPr/>
                    <a:lstStyle/>
                    <a:p>
                      <a:pPr algn="r">
                        <a:lnSpc>
                          <a:spcPct val="115000"/>
                        </a:lnSpc>
                        <a:spcAft>
                          <a:spcPts val="0"/>
                        </a:spcAft>
                      </a:pPr>
                      <a:r>
                        <a:rPr lang="en-GB" sz="1400" b="1" dirty="0" err="1">
                          <a:effectLst/>
                          <a:latin typeface="Times New Roman" panose="02020603050405020304" pitchFamily="18" charset="0"/>
                          <a:ea typeface="Calibri" panose="020F0502020204030204" pitchFamily="34" charset="0"/>
                          <a:cs typeface="Arial" panose="020B0604020202020204" pitchFamily="34" charset="0"/>
                        </a:rPr>
                        <a:t>dy</a:t>
                      </a:r>
                      <a:r>
                        <a:rPr lang="en-GB" sz="1400" b="1" dirty="0">
                          <a:effectLst/>
                          <a:latin typeface="Times New Roman" panose="02020603050405020304" pitchFamily="18" charset="0"/>
                          <a:ea typeface="Calibri" panose="020F0502020204030204" pitchFamily="34" charset="0"/>
                          <a:cs typeface="Arial" panose="020B0604020202020204" pitchFamily="34" charset="0"/>
                        </a:rPr>
                        <a:t>/dx (S.D)</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b="1" dirty="0" err="1">
                          <a:effectLst/>
                          <a:latin typeface="Calibri" panose="020F0502020204030204" pitchFamily="34" charset="0"/>
                          <a:ea typeface="Calibri" panose="020F0502020204030204" pitchFamily="34" charset="0"/>
                          <a:cs typeface="Arial" panose="020B0604020202020204" pitchFamily="34" charset="0"/>
                        </a:rPr>
                        <a:t>dy</a:t>
                      </a:r>
                      <a:r>
                        <a:rPr lang="en-GB" sz="1400" b="1" dirty="0">
                          <a:effectLst/>
                          <a:latin typeface="Calibri" panose="020F0502020204030204" pitchFamily="34" charset="0"/>
                          <a:ea typeface="Calibri" panose="020F0502020204030204" pitchFamily="34" charset="0"/>
                          <a:cs typeface="Arial" panose="020B0604020202020204" pitchFamily="34" charset="0"/>
                        </a:rPr>
                        <a:t>/dx (S.D)</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b="1">
                          <a:effectLst/>
                          <a:latin typeface="Calibri" panose="020F0502020204030204" pitchFamily="34" charset="0"/>
                          <a:ea typeface="Calibri" panose="020F0502020204030204" pitchFamily="34" charset="0"/>
                          <a:cs typeface="Arial" panose="020B0604020202020204" pitchFamily="34" charset="0"/>
                        </a:rPr>
                        <a:t>dy/dx (S.D)</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b="1">
                          <a:effectLst/>
                          <a:latin typeface="Times New Roman" panose="02020603050405020304" pitchFamily="18" charset="0"/>
                          <a:ea typeface="Calibri" panose="020F0502020204030204" pitchFamily="34" charset="0"/>
                          <a:cs typeface="Arial" panose="020B0604020202020204" pitchFamily="34" charset="0"/>
                        </a:rPr>
                        <a:t>P</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b="1">
                          <a:effectLst/>
                          <a:latin typeface="Calibri" panose="020F0502020204030204" pitchFamily="34" charset="0"/>
                          <a:ea typeface="Calibri" panose="020F0502020204030204" pitchFamily="34" charset="0"/>
                          <a:cs typeface="Arial" panose="020B0604020202020204" pitchFamily="34" charset="0"/>
                        </a:rPr>
                        <a:t>dy/dx (S.D)</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b="1">
                          <a:effectLst/>
                          <a:latin typeface="Times New Roman" panose="02020603050405020304" pitchFamily="18" charset="0"/>
                          <a:ea typeface="Calibri" panose="020F0502020204030204" pitchFamily="34" charset="0"/>
                          <a:cs typeface="Arial" panose="020B0604020202020204" pitchFamily="34" charset="0"/>
                        </a:rPr>
                        <a:t>P</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501813">
                <a:tc>
                  <a:txBody>
                    <a:bodyPr/>
                    <a:lstStyle/>
                    <a:p>
                      <a:pP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Caregiver’s gender</a:t>
                      </a:r>
                      <a:r>
                        <a:rPr lang="en-GB" sz="1400" b="1">
                          <a:effectLst/>
                          <a:latin typeface="Times New Roman" panose="02020603050405020304" pitchFamily="18" charset="0"/>
                          <a:ea typeface="Calibri" panose="020F0502020204030204" pitchFamily="34" charset="0"/>
                          <a:cs typeface="Arial" panose="020B0604020202020204" pitchFamily="34" charset="0"/>
                        </a:rPr>
                        <a:t> </a:t>
                      </a:r>
                      <a:r>
                        <a:rPr lang="en-GB" sz="1400">
                          <a:effectLst/>
                          <a:latin typeface="Times New Roman" panose="02020603050405020304" pitchFamily="18" charset="0"/>
                          <a:ea typeface="Calibri" panose="020F0502020204030204" pitchFamily="34" charset="0"/>
                          <a:cs typeface="Arial" panose="020B0604020202020204" pitchFamily="34" charset="0"/>
                        </a:rPr>
                        <a:t>(male)</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-0.149 (0.014)</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dirty="0">
                          <a:effectLst/>
                          <a:latin typeface="Calibri" panose="020F0502020204030204" pitchFamily="34" charset="0"/>
                          <a:ea typeface="Calibri" panose="020F0502020204030204" pitchFamily="34" charset="0"/>
                          <a:cs typeface="Arial" panose="020B0604020202020204" pitchFamily="34" charset="0"/>
                        </a:rPr>
                        <a:t>-0.08 (0.016)</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dirty="0">
                          <a:effectLst/>
                          <a:latin typeface="Calibri" panose="020F0502020204030204" pitchFamily="34" charset="0"/>
                          <a:ea typeface="Calibri" panose="020F0502020204030204" pitchFamily="34" charset="0"/>
                          <a:cs typeface="Arial" panose="020B0604020202020204" pitchFamily="34" charset="0"/>
                        </a:rPr>
                        <a:t>-0.08 (0.016)</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-0.107 (0.026)</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501813">
                <a:tc>
                  <a:txBody>
                    <a:bodyPr/>
                    <a:lstStyle/>
                    <a:p>
                      <a:pP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Caregiver’s age</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 (0.000)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-0.002 (0.000)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dirty="0">
                          <a:effectLst/>
                          <a:latin typeface="Calibri" panose="020F0502020204030204" pitchFamily="34" charset="0"/>
                          <a:ea typeface="Calibri" panose="020F0502020204030204" pitchFamily="34" charset="0"/>
                          <a:cs typeface="Arial" panose="020B0604020202020204" pitchFamily="34" charset="0"/>
                        </a:rPr>
                        <a:t> -0.002 (0.000)</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0.402</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-0.005 (0.001)</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501813">
                <a:tc>
                  <a:txBody>
                    <a:bodyPr/>
                    <a:lstStyle/>
                    <a:p>
                      <a:pP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Moderately Dependent</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0.112 (0.017)</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0.091 (0.011)</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0.091 (0.011)</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0.007**</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0.104 (0.021)</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501813">
                <a:tc>
                  <a:txBody>
                    <a:bodyPr/>
                    <a:lstStyle/>
                    <a:p>
                      <a:pP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Severely Dependent</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0.200 (0.019)</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0.174 (0.010)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0.174 (0.010)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0.000**</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0.155 (0.021)</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501813">
                <a:tc>
                  <a:txBody>
                    <a:bodyPr/>
                    <a:lstStyle/>
                    <a:p>
                      <a:pP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Greatly Dependent</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0.384 (0.017)</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0.258 (0.009)</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0.258 (0.009)</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 0.249 (0.019)</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362555">
                <a:tc gridSpan="2">
                  <a:txBody>
                    <a:bodyPr/>
                    <a:lstStyle/>
                    <a:p>
                      <a:pP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N</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6,641</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gridSpan="2">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4,956</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gridSpan="2">
                  <a:txBody>
                    <a:bodyPr/>
                    <a:lstStyle/>
                    <a:p>
                      <a:pPr algn="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 2,935</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r>
              <a:tr h="362555">
                <a:tc gridSpan="2">
                  <a:txBody>
                    <a:bodyPr/>
                    <a:lstStyle/>
                    <a:p>
                      <a:pP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Prob &gt; chi2</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0.0000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gridSpan="2">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0.0000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gridSpan="2">
                  <a:txBody>
                    <a:bodyPr/>
                    <a:lstStyle/>
                    <a:p>
                      <a:pPr algn="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 0.0000</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r>
              <a:tr h="362555">
                <a:tc gridSpan="2">
                  <a:txBody>
                    <a:bodyPr/>
                    <a:lstStyle/>
                    <a:p>
                      <a:pP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Pseudo R2</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a:txBody>
                    <a:bodyPr/>
                    <a:lstStyle/>
                    <a:p>
                      <a:pPr algn="r">
                        <a:lnSpc>
                          <a:spcPct val="115000"/>
                        </a:lnSpc>
                        <a:spcAft>
                          <a:spcPts val="0"/>
                        </a:spcAft>
                      </a:pPr>
                      <a:r>
                        <a:rPr lang="en-GB" sz="1400">
                          <a:effectLst/>
                          <a:latin typeface="Times New Roman" panose="02020603050405020304" pitchFamily="18" charset="0"/>
                          <a:ea typeface="Calibri" panose="020F0502020204030204" pitchFamily="34" charset="0"/>
                          <a:cs typeface="Arial" panose="020B0604020202020204" pitchFamily="34" charset="0"/>
                        </a:rPr>
                        <a:t> 0.1270</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gridSpan="2">
                  <a:txBody>
                    <a:bodyPr/>
                    <a:lstStyle/>
                    <a:p>
                      <a:pPr algn="r">
                        <a:lnSpc>
                          <a:spcPct val="115000"/>
                        </a:lnSpc>
                        <a:spcAft>
                          <a:spcPts val="0"/>
                        </a:spcAft>
                      </a:pPr>
                      <a:r>
                        <a:rPr lang="en-GB" sz="1400">
                          <a:effectLst/>
                          <a:latin typeface="Calibri" panose="020F0502020204030204" pitchFamily="34" charset="0"/>
                          <a:ea typeface="Calibri" panose="020F0502020204030204" pitchFamily="34" charset="0"/>
                          <a:cs typeface="Arial" panose="020B0604020202020204" pitchFamily="34" charset="0"/>
                        </a:rPr>
                        <a:t> 0.157</a:t>
                      </a:r>
                      <a:endParaRPr lang="es-ES" sz="140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c gridSpan="2">
                  <a:txBody>
                    <a:bodyPr/>
                    <a:lstStyle/>
                    <a:p>
                      <a:pPr algn="r">
                        <a:lnSpc>
                          <a:spcPct val="115000"/>
                        </a:lnSpc>
                        <a:spcAft>
                          <a:spcPts val="0"/>
                        </a:spcAft>
                      </a:pPr>
                      <a:r>
                        <a:rPr lang="en-GB" sz="1400" dirty="0">
                          <a:effectLst/>
                          <a:latin typeface="Times New Roman" panose="02020603050405020304" pitchFamily="18" charset="0"/>
                          <a:ea typeface="Calibri" panose="020F0502020204030204" pitchFamily="34" charset="0"/>
                          <a:cs typeface="Arial" panose="020B0604020202020204" pitchFamily="34" charset="0"/>
                        </a:rPr>
                        <a:t> 0.0675</a:t>
                      </a:r>
                      <a:endParaRPr lang="es-ES" sz="1400" dirty="0">
                        <a:effectLst/>
                        <a:latin typeface="Calibri" panose="020F0502020204030204" pitchFamily="34" charset="0"/>
                        <a:ea typeface="Calibri" panose="020F0502020204030204" pitchFamily="34" charset="0"/>
                        <a:cs typeface="Arial" panose="020B0604020202020204" pitchFamily="34" charset="0"/>
                      </a:endParaRPr>
                    </a:p>
                  </a:txBody>
                  <a:tcPr marL="61402" marR="61402"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hMerge="1">
                  <a:txBody>
                    <a:bodyPr/>
                    <a:lstStyle/>
                    <a:p>
                      <a:endParaRPr lang="es-ES"/>
                    </a:p>
                  </a:txBody>
                  <a:tcPr/>
                </a:tc>
              </a:tr>
            </a:tbl>
          </a:graphicData>
        </a:graphic>
      </p:graphicFrame>
      <p:sp>
        <p:nvSpPr>
          <p:cNvPr id="10" name="CuadroTexto 9"/>
          <p:cNvSpPr txBox="1"/>
          <p:nvPr/>
        </p:nvSpPr>
        <p:spPr>
          <a:xfrm>
            <a:off x="405441" y="1365739"/>
            <a:ext cx="4270076" cy="369332"/>
          </a:xfrm>
          <a:prstGeom prst="rect">
            <a:avLst/>
          </a:prstGeom>
          <a:noFill/>
        </p:spPr>
        <p:txBody>
          <a:bodyPr wrap="square" rtlCol="0">
            <a:spAutoFit/>
          </a:bodyPr>
          <a:lstStyle/>
          <a:p>
            <a:r>
              <a:rPr lang="es-ES" dirty="0" err="1" smtClean="0"/>
              <a:t>Caregivers`burden</a:t>
            </a:r>
            <a:r>
              <a:rPr lang="es-ES" dirty="0" smtClean="0"/>
              <a:t>. </a:t>
            </a:r>
            <a:r>
              <a:rPr lang="es-ES" dirty="0" err="1" smtClean="0"/>
              <a:t>Probit</a:t>
            </a:r>
            <a:r>
              <a:rPr lang="es-ES" dirty="0" smtClean="0"/>
              <a:t> </a:t>
            </a:r>
            <a:r>
              <a:rPr lang="es-ES" dirty="0" err="1" smtClean="0"/>
              <a:t>model</a:t>
            </a:r>
            <a:r>
              <a:rPr lang="es-ES" dirty="0" smtClean="0"/>
              <a:t> </a:t>
            </a:r>
            <a:r>
              <a:rPr lang="es-ES" dirty="0" err="1" smtClean="0"/>
              <a:t>results</a:t>
            </a:r>
            <a:endParaRPr lang="es-ES" dirty="0"/>
          </a:p>
        </p:txBody>
      </p:sp>
      <p:cxnSp>
        <p:nvCxnSpPr>
          <p:cNvPr id="11"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50699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41000" y="322263"/>
            <a:ext cx="2571750" cy="800100"/>
          </a:xfrm>
          <a:prstGeom prst="rect">
            <a:avLst/>
          </a:prstGeom>
        </p:spPr>
      </p:pic>
      <p:sp>
        <p:nvSpPr>
          <p:cNvPr id="3" name="CuadroTexto 2"/>
          <p:cNvSpPr txBox="1"/>
          <p:nvPr/>
        </p:nvSpPr>
        <p:spPr>
          <a:xfrm>
            <a:off x="3683479" y="199033"/>
            <a:ext cx="2976113" cy="923330"/>
          </a:xfrm>
          <a:prstGeom prst="rect">
            <a:avLst/>
          </a:prstGeom>
          <a:noFill/>
        </p:spPr>
        <p:txBody>
          <a:bodyPr wrap="square" rtlCol="0">
            <a:spAutoFit/>
          </a:bodyPr>
          <a:lstStyle/>
          <a:p>
            <a:r>
              <a:rPr lang="es-ES" sz="5400" dirty="0" smtClean="0">
                <a:effectLst>
                  <a:outerShdw blurRad="38100" dist="38100" dir="2700000" algn="tl">
                    <a:srgbClr val="000000">
                      <a:alpha val="43137"/>
                    </a:srgbClr>
                  </a:outerShdw>
                </a:effectLst>
              </a:rPr>
              <a:t>Agenda</a:t>
            </a:r>
            <a:endParaRPr lang="es-ES" sz="5400" dirty="0">
              <a:effectLst>
                <a:outerShdw blurRad="38100" dist="38100" dir="2700000" algn="tl">
                  <a:srgbClr val="000000">
                    <a:alpha val="43137"/>
                  </a:srgbClr>
                </a:outerShdw>
              </a:effectLst>
            </a:endParaRPr>
          </a:p>
        </p:txBody>
      </p:sp>
      <p:sp>
        <p:nvSpPr>
          <p:cNvPr id="4" name="CuadroTexto 3"/>
          <p:cNvSpPr txBox="1"/>
          <p:nvPr/>
        </p:nvSpPr>
        <p:spPr>
          <a:xfrm>
            <a:off x="257713" y="1879630"/>
            <a:ext cx="8419921" cy="4247317"/>
          </a:xfrm>
          <a:prstGeom prst="rect">
            <a:avLst/>
          </a:prstGeom>
          <a:noFill/>
        </p:spPr>
        <p:txBody>
          <a:bodyPr wrap="square" rtlCol="0">
            <a:spAutoFit/>
          </a:bodyPr>
          <a:lstStyle/>
          <a:p>
            <a:pPr marL="342900" indent="-342900">
              <a:buAutoNum type="arabicPeriod"/>
            </a:pPr>
            <a:r>
              <a:rPr lang="es-ES" sz="3000" dirty="0" err="1" smtClean="0">
                <a:latin typeface="Garamond" panose="02020404030301010803" pitchFamily="18" charset="0"/>
              </a:rPr>
              <a:t>Background</a:t>
            </a:r>
            <a:endParaRPr lang="es-ES" sz="3000" dirty="0" smtClean="0">
              <a:latin typeface="Garamond" panose="02020404030301010803" pitchFamily="18" charset="0"/>
            </a:endParaRPr>
          </a:p>
          <a:p>
            <a:pPr marL="342900" indent="-342900">
              <a:buAutoNum type="arabicPeriod"/>
            </a:pPr>
            <a:endParaRPr lang="es-ES" sz="3000" dirty="0">
              <a:latin typeface="Garamond" panose="02020404030301010803" pitchFamily="18" charset="0"/>
            </a:endParaRPr>
          </a:p>
          <a:p>
            <a:pPr marL="342900" indent="-342900">
              <a:buAutoNum type="arabicPeriod"/>
            </a:pPr>
            <a:r>
              <a:rPr lang="es-ES" sz="3000" dirty="0" err="1" smtClean="0">
                <a:latin typeface="Garamond" panose="02020404030301010803" pitchFamily="18" charset="0"/>
              </a:rPr>
              <a:t>Objective</a:t>
            </a:r>
            <a:endParaRPr lang="es-ES" sz="3000" dirty="0" smtClean="0">
              <a:latin typeface="Garamond" panose="02020404030301010803" pitchFamily="18" charset="0"/>
            </a:endParaRPr>
          </a:p>
          <a:p>
            <a:pPr marL="342900" indent="-342900">
              <a:buAutoNum type="arabicPeriod"/>
            </a:pPr>
            <a:endParaRPr lang="es-ES" sz="3000" dirty="0" smtClean="0">
              <a:latin typeface="Garamond" panose="02020404030301010803" pitchFamily="18" charset="0"/>
            </a:endParaRPr>
          </a:p>
          <a:p>
            <a:pPr marL="342900" indent="-342900">
              <a:buAutoNum type="arabicPeriod"/>
            </a:pPr>
            <a:r>
              <a:rPr lang="es-ES" sz="3000" dirty="0" smtClean="0">
                <a:latin typeface="Garamond" panose="02020404030301010803" pitchFamily="18" charset="0"/>
              </a:rPr>
              <a:t>Data and </a:t>
            </a:r>
            <a:r>
              <a:rPr lang="es-ES" sz="3000" dirty="0" err="1" smtClean="0">
                <a:latin typeface="Garamond" panose="02020404030301010803" pitchFamily="18" charset="0"/>
              </a:rPr>
              <a:t>Method</a:t>
            </a:r>
            <a:endParaRPr lang="es-ES" sz="3000" dirty="0" smtClean="0">
              <a:latin typeface="Garamond" panose="02020404030301010803" pitchFamily="18" charset="0"/>
            </a:endParaRPr>
          </a:p>
          <a:p>
            <a:pPr marL="342900" indent="-342900">
              <a:buAutoNum type="arabicPeriod"/>
            </a:pPr>
            <a:endParaRPr lang="es-ES" sz="3000" dirty="0" smtClean="0">
              <a:latin typeface="Garamond" panose="02020404030301010803" pitchFamily="18" charset="0"/>
            </a:endParaRPr>
          </a:p>
          <a:p>
            <a:pPr marL="342900" indent="-342900">
              <a:buAutoNum type="arabicPeriod"/>
            </a:pPr>
            <a:r>
              <a:rPr lang="es-ES" sz="3000" dirty="0" err="1" smtClean="0">
                <a:latin typeface="Garamond" panose="02020404030301010803" pitchFamily="18" charset="0"/>
              </a:rPr>
              <a:t>Results</a:t>
            </a:r>
            <a:endParaRPr lang="es-ES" sz="3000" dirty="0" smtClean="0">
              <a:latin typeface="Garamond" panose="02020404030301010803" pitchFamily="18" charset="0"/>
            </a:endParaRPr>
          </a:p>
          <a:p>
            <a:pPr marL="342900" indent="-342900">
              <a:buAutoNum type="arabicPeriod"/>
            </a:pPr>
            <a:endParaRPr lang="es-ES" sz="3000" dirty="0" smtClean="0">
              <a:latin typeface="Garamond" panose="02020404030301010803" pitchFamily="18" charset="0"/>
            </a:endParaRPr>
          </a:p>
          <a:p>
            <a:pPr marL="342900" indent="-342900">
              <a:buAutoNum type="arabicPeriod"/>
            </a:pPr>
            <a:r>
              <a:rPr lang="es-ES" sz="3000" dirty="0" err="1" smtClean="0">
                <a:latin typeface="Garamond" panose="02020404030301010803" pitchFamily="18" charset="0"/>
              </a:rPr>
              <a:t>Dicussion</a:t>
            </a:r>
            <a:endParaRPr lang="es-ES" sz="3000" dirty="0">
              <a:latin typeface="Garamond" panose="02020404030301010803" pitchFamily="18" charset="0"/>
            </a:endParaRPr>
          </a:p>
        </p:txBody>
      </p:sp>
      <p:cxnSp>
        <p:nvCxnSpPr>
          <p:cNvPr id="7" name="Conector recto 6"/>
          <p:cNvCxnSpPr/>
          <p:nvPr/>
        </p:nvCxnSpPr>
        <p:spPr>
          <a:xfrm flipV="1">
            <a:off x="508958" y="1492370"/>
            <a:ext cx="8264106"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343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8385" y="-54781"/>
            <a:ext cx="7620000" cy="1143000"/>
          </a:xfrm>
        </p:spPr>
        <p:txBody>
          <a:bodyPr/>
          <a:lstStyle/>
          <a:p>
            <a:r>
              <a:rPr lang="en-GB" sz="4000" dirty="0" smtClean="0">
                <a:solidFill>
                  <a:schemeClr val="accent1">
                    <a:lumMod val="50000"/>
                  </a:schemeClr>
                </a:solidFill>
                <a:latin typeface="+mn-lt"/>
              </a:rPr>
              <a:t>Discussion</a:t>
            </a:r>
            <a:endParaRPr lang="es-ES_tradnl" sz="4000" dirty="0">
              <a:solidFill>
                <a:schemeClr val="accent1">
                  <a:lumMod val="50000"/>
                </a:schemeClr>
              </a:solidFill>
              <a:latin typeface="+mn-lt"/>
            </a:endParaRPr>
          </a:p>
        </p:txBody>
      </p:sp>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3 CuadroTexto"/>
          <p:cNvSpPr txBox="1"/>
          <p:nvPr/>
        </p:nvSpPr>
        <p:spPr>
          <a:xfrm>
            <a:off x="195772" y="1227933"/>
            <a:ext cx="8608440" cy="4708981"/>
          </a:xfrm>
          <a:prstGeom prst="rect">
            <a:avLst/>
          </a:prstGeom>
          <a:noFill/>
        </p:spPr>
        <p:txBody>
          <a:bodyPr wrap="square" rtlCol="0">
            <a:spAutoFit/>
          </a:bodyPr>
          <a:lstStyle/>
          <a:p>
            <a:pPr algn="just">
              <a:lnSpc>
                <a:spcPct val="150000"/>
              </a:lnSpc>
            </a:pPr>
            <a:r>
              <a:rPr lang="en-US" sz="2000" b="1" u="sng" dirty="0" smtClean="0">
                <a:effectLst>
                  <a:outerShdw blurRad="38100" dist="38100" dir="2700000" algn="tl">
                    <a:srgbClr val="000000">
                      <a:alpha val="43137"/>
                    </a:srgbClr>
                  </a:outerShdw>
                </a:effectLst>
              </a:rPr>
              <a:t>Main conclusions</a:t>
            </a:r>
            <a:endParaRPr lang="en-US" sz="2000" b="1" u="sng" dirty="0">
              <a:effectLst>
                <a:outerShdw blurRad="38100" dist="38100" dir="2700000" algn="tl">
                  <a:srgbClr val="000000">
                    <a:alpha val="43137"/>
                  </a:srgbClr>
                </a:outerShdw>
              </a:effectLst>
            </a:endParaRPr>
          </a:p>
          <a:p>
            <a:pPr marL="285750" indent="-285750" algn="just">
              <a:lnSpc>
                <a:spcPct val="150000"/>
              </a:lnSpc>
              <a:buFont typeface="Courier New" pitchFamily="49" charset="0"/>
              <a:buChar char="o"/>
            </a:pPr>
            <a:r>
              <a:rPr lang="en-GB" sz="2000" dirty="0"/>
              <a:t>A</a:t>
            </a:r>
            <a:r>
              <a:rPr lang="en-GB" sz="2000" dirty="0" smtClean="0"/>
              <a:t>n </a:t>
            </a:r>
            <a:r>
              <a:rPr lang="en-GB" sz="2000" dirty="0"/>
              <a:t>estimation of 4,193 million hours of informal </a:t>
            </a:r>
            <a:r>
              <a:rPr lang="en-GB" sz="2000" dirty="0" smtClean="0"/>
              <a:t>caregiving</a:t>
            </a:r>
          </a:p>
          <a:p>
            <a:pPr marL="285750" indent="-285750" algn="just">
              <a:lnSpc>
                <a:spcPct val="150000"/>
              </a:lnSpc>
              <a:buFont typeface="Courier New" pitchFamily="49" charset="0"/>
              <a:buChar char="o"/>
            </a:pPr>
            <a:r>
              <a:rPr lang="en-GB" sz="2000" dirty="0"/>
              <a:t>M</a:t>
            </a:r>
            <a:r>
              <a:rPr lang="en-GB" sz="2000" dirty="0" smtClean="0"/>
              <a:t>onetary </a:t>
            </a:r>
            <a:r>
              <a:rPr lang="en-GB" sz="2000" dirty="0"/>
              <a:t>valuation ranging from 18,871 million to 53,299 million euros, depending on the method </a:t>
            </a:r>
            <a:r>
              <a:rPr lang="en-GB" sz="2000" dirty="0" smtClean="0"/>
              <a:t>applied</a:t>
            </a:r>
          </a:p>
          <a:p>
            <a:pPr marL="285750" indent="-285750" algn="just">
              <a:lnSpc>
                <a:spcPct val="150000"/>
              </a:lnSpc>
              <a:buFont typeface="Courier New" pitchFamily="49" charset="0"/>
              <a:buChar char="o"/>
            </a:pPr>
            <a:r>
              <a:rPr lang="en-GB" sz="2000" dirty="0"/>
              <a:t>The value of informal care was estimated at 1.73%-4.90% of the GDP for </a:t>
            </a:r>
            <a:r>
              <a:rPr lang="en-GB" sz="2000" dirty="0" smtClean="0"/>
              <a:t>2008</a:t>
            </a:r>
          </a:p>
          <a:p>
            <a:pPr marL="285750" indent="-285750" algn="just">
              <a:lnSpc>
                <a:spcPct val="150000"/>
              </a:lnSpc>
              <a:buFont typeface="Courier New" pitchFamily="49" charset="0"/>
              <a:buChar char="o"/>
            </a:pPr>
            <a:r>
              <a:rPr lang="en-GB" sz="2000" dirty="0"/>
              <a:t>35% of caregivers admitted to suffering from health-related problems, 62% had social/leisure problems and 48% had work-related problems. </a:t>
            </a:r>
            <a:endParaRPr lang="en-GB" sz="2000" dirty="0" smtClean="0"/>
          </a:p>
          <a:p>
            <a:pPr marL="285750" indent="-285750" algn="just">
              <a:lnSpc>
                <a:spcPct val="150000"/>
              </a:lnSpc>
              <a:buFont typeface="Courier New" pitchFamily="49" charset="0"/>
              <a:buChar char="o"/>
            </a:pPr>
            <a:r>
              <a:rPr lang="en-GB" sz="2000" dirty="0"/>
              <a:t>T</a:t>
            </a:r>
            <a:r>
              <a:rPr lang="en-GB" sz="2000" dirty="0" smtClean="0"/>
              <a:t>he </a:t>
            </a:r>
            <a:r>
              <a:rPr lang="en-GB" sz="2000" dirty="0"/>
              <a:t>probability of a problem arising was positively associated with the degree of dependency of the person cared for. Thus, those who cared for heavily dependents had a high probability of suffering from any type of problem</a:t>
            </a:r>
            <a:r>
              <a:rPr lang="en-GB" sz="2000" dirty="0" smtClean="0"/>
              <a:t>.</a:t>
            </a:r>
          </a:p>
        </p:txBody>
      </p:sp>
      <p:sp>
        <p:nvSpPr>
          <p:cNvPr id="9"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pic>
        <p:nvPicPr>
          <p:cNvPr id="10" name="Imagen 9"/>
          <p:cNvPicPr>
            <a:picLocks noChangeAspect="1"/>
          </p:cNvPicPr>
          <p:nvPr/>
        </p:nvPicPr>
        <p:blipFill>
          <a:blip r:embed="rId2"/>
          <a:stretch>
            <a:fillRect/>
          </a:stretch>
        </p:blipFill>
        <p:spPr>
          <a:xfrm>
            <a:off x="137483" y="108620"/>
            <a:ext cx="2571750" cy="800100"/>
          </a:xfrm>
          <a:prstGeom prst="rect">
            <a:avLst/>
          </a:prstGeom>
        </p:spPr>
      </p:pic>
      <p:cxnSp>
        <p:nvCxnSpPr>
          <p:cNvPr id="11" name="Conector recto 10"/>
          <p:cNvCxnSpPr/>
          <p:nvPr/>
        </p:nvCxnSpPr>
        <p:spPr>
          <a:xfrm flipV="1">
            <a:off x="273048" y="1059700"/>
            <a:ext cx="8264106"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954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3 CuadroTexto"/>
          <p:cNvSpPr txBox="1"/>
          <p:nvPr/>
        </p:nvSpPr>
        <p:spPr>
          <a:xfrm>
            <a:off x="273048" y="1238675"/>
            <a:ext cx="8608440" cy="4708981"/>
          </a:xfrm>
          <a:prstGeom prst="rect">
            <a:avLst/>
          </a:prstGeom>
          <a:noFill/>
        </p:spPr>
        <p:txBody>
          <a:bodyPr wrap="square" rtlCol="0">
            <a:spAutoFit/>
          </a:bodyPr>
          <a:lstStyle/>
          <a:p>
            <a:pPr algn="just">
              <a:lnSpc>
                <a:spcPct val="150000"/>
              </a:lnSpc>
            </a:pPr>
            <a:r>
              <a:rPr lang="en-US" sz="2000" b="1" u="sng" dirty="0" smtClean="0">
                <a:effectLst>
                  <a:outerShdw blurRad="38100" dist="38100" dir="2700000" algn="tl">
                    <a:srgbClr val="000000">
                      <a:alpha val="43137"/>
                    </a:srgbClr>
                  </a:outerShdw>
                </a:effectLst>
              </a:rPr>
              <a:t>Issues to be considered</a:t>
            </a:r>
          </a:p>
          <a:p>
            <a:pPr algn="just">
              <a:lnSpc>
                <a:spcPct val="150000"/>
              </a:lnSpc>
            </a:pPr>
            <a:endParaRPr lang="en-US" sz="2000" b="1" u="sng" dirty="0" smtClean="0">
              <a:effectLst>
                <a:outerShdw blurRad="38100" dist="38100" dir="2700000" algn="tl">
                  <a:srgbClr val="000000">
                    <a:alpha val="43137"/>
                  </a:srgbClr>
                </a:outerShdw>
              </a:effectLst>
            </a:endParaRPr>
          </a:p>
          <a:p>
            <a:pPr marL="342900" indent="-342900" algn="just">
              <a:lnSpc>
                <a:spcPct val="150000"/>
              </a:lnSpc>
              <a:buFont typeface="Courier New" pitchFamily="49" charset="0"/>
              <a:buChar char="o"/>
            </a:pPr>
            <a:r>
              <a:rPr lang="en-GB" sz="2000" dirty="0" smtClean="0"/>
              <a:t>No information about caregiving time in each different type of task undertaken by the caregivers</a:t>
            </a:r>
          </a:p>
          <a:p>
            <a:pPr marL="342900" indent="-342900" algn="just">
              <a:lnSpc>
                <a:spcPct val="150000"/>
              </a:lnSpc>
              <a:buFont typeface="Courier New" pitchFamily="49" charset="0"/>
              <a:buChar char="o"/>
            </a:pPr>
            <a:r>
              <a:rPr lang="en-GB" sz="2000" dirty="0" smtClean="0"/>
              <a:t>High differences in the monetary value (which is the technique more appropriate?)</a:t>
            </a:r>
          </a:p>
          <a:p>
            <a:pPr marL="342900" indent="-342900" algn="just">
              <a:lnSpc>
                <a:spcPct val="150000"/>
              </a:lnSpc>
              <a:buFont typeface="Courier New" pitchFamily="49" charset="0"/>
              <a:buChar char="o"/>
            </a:pPr>
            <a:r>
              <a:rPr lang="en-GB" sz="2000" dirty="0" smtClean="0"/>
              <a:t>Same </a:t>
            </a:r>
            <a:r>
              <a:rPr lang="en-GB" sz="2000" dirty="0"/>
              <a:t>shadow price for both domestic housework and leisure time </a:t>
            </a:r>
          </a:p>
          <a:p>
            <a:pPr marL="342900" indent="-342900" algn="just">
              <a:lnSpc>
                <a:spcPct val="150000"/>
              </a:lnSpc>
              <a:buFont typeface="Courier New" pitchFamily="49" charset="0"/>
              <a:buChar char="o"/>
            </a:pPr>
            <a:r>
              <a:rPr lang="en-GB" sz="2000" dirty="0"/>
              <a:t>I</a:t>
            </a:r>
            <a:r>
              <a:rPr lang="en-GB" sz="2000" dirty="0" smtClean="0"/>
              <a:t>t </a:t>
            </a:r>
            <a:r>
              <a:rPr lang="en-GB" sz="2000" dirty="0"/>
              <a:t>was censored the maximum amount of hours of caregiving to 16 hours per day and </a:t>
            </a:r>
            <a:r>
              <a:rPr lang="en-GB" sz="2000" dirty="0" smtClean="0"/>
              <a:t>excluded </a:t>
            </a:r>
            <a:r>
              <a:rPr lang="en-GB" sz="2000" dirty="0"/>
              <a:t>those caregivers who did not provide information relating to hours of care (this represented 9.5</a:t>
            </a:r>
            <a:r>
              <a:rPr lang="en-GB" sz="2000" dirty="0" smtClean="0"/>
              <a:t>%)</a:t>
            </a:r>
          </a:p>
        </p:txBody>
      </p:sp>
      <p:sp>
        <p:nvSpPr>
          <p:cNvPr id="9"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
        <p:nvSpPr>
          <p:cNvPr id="10" name="Title 1"/>
          <p:cNvSpPr>
            <a:spLocks noGrp="1"/>
          </p:cNvSpPr>
          <p:nvPr>
            <p:ph type="title"/>
          </p:nvPr>
        </p:nvSpPr>
        <p:spPr>
          <a:xfrm>
            <a:off x="3108385" y="-54781"/>
            <a:ext cx="7620000" cy="1143000"/>
          </a:xfrm>
        </p:spPr>
        <p:txBody>
          <a:bodyPr/>
          <a:lstStyle/>
          <a:p>
            <a:r>
              <a:rPr lang="en-GB" sz="4000" dirty="0" smtClean="0">
                <a:solidFill>
                  <a:schemeClr val="accent1">
                    <a:lumMod val="50000"/>
                  </a:schemeClr>
                </a:solidFill>
                <a:latin typeface="+mn-lt"/>
              </a:rPr>
              <a:t>Discussion</a:t>
            </a:r>
            <a:endParaRPr lang="es-ES_tradnl" sz="4000" dirty="0">
              <a:solidFill>
                <a:schemeClr val="accent1">
                  <a:lumMod val="50000"/>
                </a:schemeClr>
              </a:solidFill>
              <a:latin typeface="+mn-lt"/>
            </a:endParaRPr>
          </a:p>
        </p:txBody>
      </p:sp>
      <p:pic>
        <p:nvPicPr>
          <p:cNvPr id="11" name="Imagen 10"/>
          <p:cNvPicPr>
            <a:picLocks noChangeAspect="1"/>
          </p:cNvPicPr>
          <p:nvPr/>
        </p:nvPicPr>
        <p:blipFill>
          <a:blip r:embed="rId2"/>
          <a:stretch>
            <a:fillRect/>
          </a:stretch>
        </p:blipFill>
        <p:spPr>
          <a:xfrm>
            <a:off x="137483" y="108620"/>
            <a:ext cx="2571750" cy="800100"/>
          </a:xfrm>
          <a:prstGeom prst="rect">
            <a:avLst/>
          </a:prstGeom>
        </p:spPr>
      </p:pic>
      <p:cxnSp>
        <p:nvCxnSpPr>
          <p:cNvPr id="12" name="Conector recto 11"/>
          <p:cNvCxnSpPr/>
          <p:nvPr/>
        </p:nvCxnSpPr>
        <p:spPr>
          <a:xfrm flipV="1">
            <a:off x="273048" y="1059700"/>
            <a:ext cx="8264106"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180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3048" y="1227933"/>
            <a:ext cx="8664890" cy="5078313"/>
          </a:xfrm>
          <a:prstGeom prst="rect">
            <a:avLst/>
          </a:prstGeom>
        </p:spPr>
        <p:txBody>
          <a:bodyPr wrap="square">
            <a:spAutoFit/>
          </a:bodyPr>
          <a:lstStyle/>
          <a:p>
            <a:pPr algn="just">
              <a:lnSpc>
                <a:spcPct val="150000"/>
              </a:lnSpc>
            </a:pPr>
            <a:r>
              <a:rPr lang="en-US" b="1" u="sng" dirty="0" smtClean="0">
                <a:effectLst>
                  <a:outerShdw blurRad="38100" dist="38100" dir="2700000" algn="tl">
                    <a:srgbClr val="000000">
                      <a:alpha val="43137"/>
                    </a:srgbClr>
                  </a:outerShdw>
                </a:effectLst>
              </a:rPr>
              <a:t>Policy implications</a:t>
            </a:r>
          </a:p>
          <a:p>
            <a:pPr marL="342900" indent="-342900" algn="just">
              <a:lnSpc>
                <a:spcPct val="150000"/>
              </a:lnSpc>
              <a:buFont typeface="Courier New" pitchFamily="49" charset="0"/>
              <a:buChar char="o"/>
            </a:pPr>
            <a:r>
              <a:rPr lang="en-GB" dirty="0"/>
              <a:t>Although a high proportion of LTC expenditure continues to be allocated for institutional care, the opportunity cost of services provided by family carers might begin to overtake the expenditure on formal services, especially in countries where the family is the backbone of long-term care systems, such as </a:t>
            </a:r>
            <a:r>
              <a:rPr lang="en-GB" dirty="0" smtClean="0"/>
              <a:t>Spain.</a:t>
            </a:r>
          </a:p>
          <a:p>
            <a:pPr marL="342900" indent="-342900" algn="just">
              <a:lnSpc>
                <a:spcPct val="150000"/>
              </a:lnSpc>
              <a:buFont typeface="Courier New" pitchFamily="49" charset="0"/>
              <a:buChar char="o"/>
            </a:pPr>
            <a:r>
              <a:rPr lang="en-GB" dirty="0" smtClean="0"/>
              <a:t>Family support and informal care should be regarded as a fundamental part of the Spanish LTC system</a:t>
            </a:r>
          </a:p>
          <a:p>
            <a:pPr marL="342900" indent="-342900" algn="just">
              <a:lnSpc>
                <a:spcPct val="150000"/>
              </a:lnSpc>
              <a:buFont typeface="Courier New" pitchFamily="49" charset="0"/>
              <a:buChar char="o"/>
            </a:pPr>
            <a:r>
              <a:rPr lang="en-GB" dirty="0"/>
              <a:t>Therefore, any programmes or strategies focused on alleviating the caregivers’ burden should be the highest priority issue for policy-makers so that relatives can carry out their role as caregivers while maintaining their well-being</a:t>
            </a:r>
            <a:r>
              <a:rPr lang="en-GB" dirty="0" smtClean="0"/>
              <a:t>.</a:t>
            </a:r>
          </a:p>
          <a:p>
            <a:pPr marL="342900" indent="-342900" algn="just">
              <a:lnSpc>
                <a:spcPct val="150000"/>
              </a:lnSpc>
              <a:buFont typeface="Courier New" pitchFamily="49" charset="0"/>
              <a:buChar char="o"/>
            </a:pPr>
            <a:r>
              <a:rPr lang="en-GB" dirty="0" smtClean="0"/>
              <a:t>It should be taken into account the role and needs of caregivers to promote their social recognition</a:t>
            </a:r>
            <a:endParaRPr lang="en-US" b="1" dirty="0" smtClean="0">
              <a:effectLst>
                <a:outerShdw blurRad="38100" dist="38100" dir="2700000" algn="tl">
                  <a:srgbClr val="000000">
                    <a:alpha val="43137"/>
                  </a:srgbClr>
                </a:outerShdw>
              </a:effectLst>
            </a:endParaRPr>
          </a:p>
        </p:txBody>
      </p:sp>
      <p:sp>
        <p:nvSpPr>
          <p:cNvPr id="3" name="Title 1"/>
          <p:cNvSpPr txBox="1">
            <a:spLocks/>
          </p:cNvSpPr>
          <p:nvPr/>
        </p:nvSpPr>
        <p:spPr>
          <a:xfrm>
            <a:off x="3134264" y="229891"/>
            <a:ext cx="7620000" cy="114300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4000" dirty="0" smtClean="0">
                <a:solidFill>
                  <a:schemeClr val="accent1">
                    <a:lumMod val="50000"/>
                  </a:schemeClr>
                </a:solidFill>
                <a:latin typeface="+mn-lt"/>
              </a:rPr>
              <a:t>Discussion</a:t>
            </a:r>
            <a:endParaRPr lang="es-ES_tradnl" sz="4000" dirty="0">
              <a:solidFill>
                <a:schemeClr val="accent1">
                  <a:lumMod val="50000"/>
                </a:schemeClr>
              </a:solidFill>
              <a:latin typeface="+mn-lt"/>
            </a:endParaRPr>
          </a:p>
        </p:txBody>
      </p:sp>
      <p:pic>
        <p:nvPicPr>
          <p:cNvPr id="4" name="Imagen 3"/>
          <p:cNvPicPr>
            <a:picLocks noChangeAspect="1"/>
          </p:cNvPicPr>
          <p:nvPr/>
        </p:nvPicPr>
        <p:blipFill>
          <a:blip r:embed="rId2"/>
          <a:stretch>
            <a:fillRect/>
          </a:stretch>
        </p:blipFill>
        <p:spPr>
          <a:xfrm>
            <a:off x="137483" y="108620"/>
            <a:ext cx="2571750" cy="800100"/>
          </a:xfrm>
          <a:prstGeom prst="rect">
            <a:avLst/>
          </a:prstGeom>
        </p:spPr>
      </p:pic>
      <p:cxnSp>
        <p:nvCxnSpPr>
          <p:cNvPr id="5" name="Conector recto 4"/>
          <p:cNvCxnSpPr/>
          <p:nvPr/>
        </p:nvCxnSpPr>
        <p:spPr>
          <a:xfrm flipV="1">
            <a:off x="273048" y="1059700"/>
            <a:ext cx="8264106" cy="17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1231129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07034" y="1040682"/>
            <a:ext cx="8738558" cy="5601533"/>
          </a:xfrm>
          <a:prstGeom prst="rect">
            <a:avLst/>
          </a:prstGeom>
          <a:noFill/>
        </p:spPr>
        <p:txBody>
          <a:bodyPr wrap="square" rtlCol="0">
            <a:spAutoFit/>
          </a:bodyPr>
          <a:lstStyle/>
          <a:p>
            <a:pPr algn="ctr"/>
            <a:r>
              <a:rPr lang="es-ES" sz="4400" dirty="0" err="1" smtClean="0"/>
              <a:t>Thank</a:t>
            </a:r>
            <a:r>
              <a:rPr lang="es-ES" sz="4400" dirty="0" smtClean="0"/>
              <a:t> </a:t>
            </a:r>
            <a:r>
              <a:rPr lang="es-ES" sz="4400" dirty="0" err="1" smtClean="0"/>
              <a:t>you</a:t>
            </a:r>
            <a:r>
              <a:rPr lang="es-ES" sz="4400" dirty="0" smtClean="0"/>
              <a:t> so </a:t>
            </a:r>
            <a:r>
              <a:rPr lang="es-ES" sz="4400" dirty="0" err="1" smtClean="0"/>
              <a:t>much</a:t>
            </a:r>
            <a:r>
              <a:rPr lang="es-ES" sz="4400" dirty="0" smtClean="0"/>
              <a:t> </a:t>
            </a:r>
            <a:r>
              <a:rPr lang="es-ES" sz="4400" dirty="0" err="1" smtClean="0"/>
              <a:t>for</a:t>
            </a:r>
            <a:r>
              <a:rPr lang="es-ES" sz="4400" dirty="0" smtClean="0"/>
              <a:t> </a:t>
            </a:r>
            <a:r>
              <a:rPr lang="es-ES" sz="4400" dirty="0" err="1" smtClean="0"/>
              <a:t>your</a:t>
            </a:r>
            <a:r>
              <a:rPr lang="es-ES" sz="4400" dirty="0" smtClean="0"/>
              <a:t> </a:t>
            </a:r>
            <a:r>
              <a:rPr lang="es-ES" sz="4400" dirty="0" err="1" smtClean="0"/>
              <a:t>attention</a:t>
            </a:r>
            <a:r>
              <a:rPr lang="es-ES" sz="4400" dirty="0" smtClean="0"/>
              <a:t>!</a:t>
            </a:r>
          </a:p>
          <a:p>
            <a:pPr algn="ctr"/>
            <a:endParaRPr lang="es-ES" dirty="0"/>
          </a:p>
          <a:p>
            <a:pPr algn="ctr"/>
            <a:endParaRPr lang="es-ES" dirty="0" smtClean="0"/>
          </a:p>
          <a:p>
            <a:pPr algn="ctr"/>
            <a:endParaRPr lang="es-ES" dirty="0" smtClean="0"/>
          </a:p>
          <a:p>
            <a:pPr algn="ctr"/>
            <a:endParaRPr lang="es-ES" dirty="0"/>
          </a:p>
          <a:p>
            <a:pPr algn="ctr"/>
            <a:endParaRPr lang="es-ES" dirty="0" smtClean="0"/>
          </a:p>
          <a:p>
            <a:pPr algn="ctr"/>
            <a:endParaRPr lang="es-ES" dirty="0"/>
          </a:p>
          <a:p>
            <a:pPr algn="ctr"/>
            <a:endParaRPr lang="es-ES" dirty="0" smtClean="0"/>
          </a:p>
          <a:p>
            <a:pPr algn="ctr"/>
            <a:endParaRPr lang="es-ES" dirty="0"/>
          </a:p>
          <a:p>
            <a:pPr algn="ctr"/>
            <a:endParaRPr lang="es-ES" dirty="0" smtClean="0"/>
          </a:p>
          <a:p>
            <a:pPr algn="ctr"/>
            <a:endParaRPr lang="es-ES" dirty="0"/>
          </a:p>
          <a:p>
            <a:pPr algn="ctr"/>
            <a:endParaRPr lang="es-ES" dirty="0" smtClean="0"/>
          </a:p>
          <a:p>
            <a:pPr algn="ctr"/>
            <a:endParaRPr lang="es-ES" dirty="0"/>
          </a:p>
          <a:p>
            <a:pPr algn="ctr"/>
            <a:r>
              <a:rPr lang="es-ES" dirty="0" smtClean="0"/>
              <a:t>Luz María Peña Longobardo</a:t>
            </a:r>
          </a:p>
          <a:p>
            <a:pPr algn="ctr"/>
            <a:r>
              <a:rPr lang="es-ES" dirty="0">
                <a:hlinkClick r:id="rId2"/>
              </a:rPr>
              <a:t>l</a:t>
            </a:r>
            <a:r>
              <a:rPr lang="es-ES" dirty="0" smtClean="0">
                <a:hlinkClick r:id="rId2"/>
              </a:rPr>
              <a:t>uzmaria.pena@uclm.es</a:t>
            </a:r>
            <a:endParaRPr lang="es-ES" dirty="0" smtClean="0"/>
          </a:p>
          <a:p>
            <a:pPr algn="ctr"/>
            <a:endParaRPr lang="es-ES" dirty="0"/>
          </a:p>
        </p:txBody>
      </p:sp>
      <p:pic>
        <p:nvPicPr>
          <p:cNvPr id="4" name="Picture 2" descr="http://fundacionfamilia.net/wp-content/uploads/2013/12/universidad-cl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751826"/>
            <a:ext cx="4701396" cy="2380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614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3298165" y="0"/>
            <a:ext cx="7620000" cy="1143000"/>
          </a:xfrm>
        </p:spPr>
        <p:txBody>
          <a:bodyPr/>
          <a:lstStyle/>
          <a:p>
            <a:r>
              <a:rPr lang="en-GB" sz="4000" dirty="0" smtClean="0">
                <a:solidFill>
                  <a:schemeClr val="accent1">
                    <a:lumMod val="50000"/>
                  </a:schemeClr>
                </a:solidFill>
                <a:latin typeface="+mn-lt"/>
              </a:rPr>
              <a:t>Background</a:t>
            </a:r>
            <a:endParaRPr lang="es-ES_tradnl" sz="4000" dirty="0">
              <a:solidFill>
                <a:schemeClr val="accent1">
                  <a:lumMod val="50000"/>
                </a:schemeClr>
              </a:solidFill>
              <a:latin typeface="+mn-lt"/>
            </a:endParaRPr>
          </a:p>
        </p:txBody>
      </p:sp>
      <p:pic>
        <p:nvPicPr>
          <p:cNvPr id="9" name="Imagen 8"/>
          <p:cNvPicPr>
            <a:picLocks noChangeAspect="1"/>
          </p:cNvPicPr>
          <p:nvPr/>
        </p:nvPicPr>
        <p:blipFill>
          <a:blip r:embed="rId2"/>
          <a:stretch>
            <a:fillRect/>
          </a:stretch>
        </p:blipFill>
        <p:spPr>
          <a:xfrm>
            <a:off x="137483" y="108620"/>
            <a:ext cx="2571750" cy="800100"/>
          </a:xfrm>
          <a:prstGeom prst="rect">
            <a:avLst/>
          </a:prstGeom>
        </p:spPr>
      </p:pic>
      <p:cxnSp>
        <p:nvCxnSpPr>
          <p:cNvPr id="10" name="Conector recto 9"/>
          <p:cNvCxnSpPr/>
          <p:nvPr/>
        </p:nvCxnSpPr>
        <p:spPr>
          <a:xfrm flipV="1">
            <a:off x="367939" y="1026698"/>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1" name="6 CuadroTexto"/>
          <p:cNvSpPr txBox="1"/>
          <p:nvPr/>
        </p:nvSpPr>
        <p:spPr>
          <a:xfrm>
            <a:off x="330274" y="1051238"/>
            <a:ext cx="8140675" cy="5355312"/>
          </a:xfrm>
          <a:prstGeom prst="rect">
            <a:avLst/>
          </a:prstGeom>
          <a:noFill/>
        </p:spPr>
        <p:txBody>
          <a:bodyPr wrap="square" rtlCol="0">
            <a:spAutoFit/>
          </a:bodyPr>
          <a:lstStyle/>
          <a:p>
            <a:pPr marL="285750" indent="-285750" algn="just">
              <a:buFont typeface="Wingdings" pitchFamily="2" charset="2"/>
              <a:buChar char="Ø"/>
            </a:pPr>
            <a:r>
              <a:rPr lang="en-US" dirty="0"/>
              <a:t>At the beginning of the new century, Spain was based on low levels of social protection expenditure associated with long-term care compared to other European countries</a:t>
            </a:r>
            <a:r>
              <a:rPr lang="en-US" dirty="0" smtClean="0"/>
              <a:t>.</a:t>
            </a:r>
          </a:p>
          <a:p>
            <a:pPr marL="285750" indent="-285750" algn="just">
              <a:buFont typeface="Wingdings" pitchFamily="2" charset="2"/>
              <a:buChar char="Ø"/>
            </a:pPr>
            <a:endParaRPr lang="en-US" dirty="0"/>
          </a:p>
          <a:p>
            <a:pPr marL="285750" indent="-285750" algn="just">
              <a:buFont typeface="Wingdings" pitchFamily="2" charset="2"/>
              <a:buChar char="Ø"/>
            </a:pPr>
            <a:endParaRPr lang="en-US" dirty="0" smtClean="0"/>
          </a:p>
          <a:p>
            <a:pPr marL="285750" indent="-285750" algn="just">
              <a:buFont typeface="Wingdings" pitchFamily="2" charset="2"/>
              <a:buChar char="Ø"/>
            </a:pPr>
            <a:endParaRPr lang="en-US" dirty="0"/>
          </a:p>
          <a:p>
            <a:pPr marL="285750" indent="-285750" algn="just">
              <a:buFont typeface="Wingdings" pitchFamily="2" charset="2"/>
              <a:buChar char="Ø"/>
            </a:pPr>
            <a:endParaRPr lang="en-US" dirty="0" smtClean="0"/>
          </a:p>
          <a:p>
            <a:pPr marL="285750" indent="-285750" algn="just">
              <a:buFont typeface="Wingdings" pitchFamily="2" charset="2"/>
              <a:buChar char="Ø"/>
            </a:pPr>
            <a:endParaRPr lang="en-US" dirty="0"/>
          </a:p>
          <a:p>
            <a:pPr marL="285750" indent="-285750" algn="just">
              <a:buFont typeface="Wingdings" pitchFamily="2" charset="2"/>
              <a:buChar char="Ø"/>
            </a:pPr>
            <a:endParaRPr lang="en-US" dirty="0" smtClean="0"/>
          </a:p>
          <a:p>
            <a:pPr marL="285750" indent="-285750" algn="just">
              <a:buFont typeface="Wingdings" pitchFamily="2" charset="2"/>
              <a:buChar char="Ø"/>
            </a:pPr>
            <a:endParaRPr lang="en-US" dirty="0"/>
          </a:p>
          <a:p>
            <a:pPr marL="285750" indent="-285750" algn="just">
              <a:buFont typeface="Wingdings" pitchFamily="2" charset="2"/>
              <a:buChar char="Ø"/>
            </a:pPr>
            <a:endParaRPr lang="en-US" dirty="0" smtClean="0"/>
          </a:p>
          <a:p>
            <a:pPr marL="285750" indent="-285750" algn="just">
              <a:buFont typeface="Wingdings" pitchFamily="2" charset="2"/>
              <a:buChar char="Ø"/>
            </a:pPr>
            <a:endParaRPr lang="en-US" dirty="0"/>
          </a:p>
          <a:p>
            <a:pPr marL="285750" indent="-285750" algn="just">
              <a:buFont typeface="Wingdings" pitchFamily="2" charset="2"/>
              <a:buChar char="Ø"/>
            </a:pPr>
            <a:endParaRPr lang="en-US" dirty="0" smtClean="0"/>
          </a:p>
          <a:p>
            <a:pPr marL="285750" indent="-285750" algn="just">
              <a:buFont typeface="Wingdings" pitchFamily="2" charset="2"/>
              <a:buChar char="Ø"/>
            </a:pPr>
            <a:endParaRPr lang="en-US" dirty="0"/>
          </a:p>
          <a:p>
            <a:pPr algn="just"/>
            <a:endParaRPr lang="en-US" dirty="0" smtClean="0"/>
          </a:p>
          <a:p>
            <a:pPr algn="just"/>
            <a:endParaRPr lang="en-US" dirty="0"/>
          </a:p>
          <a:p>
            <a:pPr algn="just"/>
            <a:endParaRPr lang="en-US" dirty="0" smtClean="0"/>
          </a:p>
          <a:p>
            <a:pPr algn="just"/>
            <a:endParaRPr lang="en-US" dirty="0"/>
          </a:p>
          <a:p>
            <a:pPr marL="285750" indent="-285750" algn="just">
              <a:buFont typeface="Wingdings" pitchFamily="2" charset="2"/>
              <a:buChar char="Ø"/>
            </a:pPr>
            <a:r>
              <a:rPr lang="en-US" dirty="0" smtClean="0"/>
              <a:t>Why?</a:t>
            </a:r>
            <a:endParaRPr lang="es-ES" dirty="0"/>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917" y="2070649"/>
            <a:ext cx="8058150" cy="3841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lecha abajo 1"/>
          <p:cNvSpPr/>
          <p:nvPr/>
        </p:nvSpPr>
        <p:spPr>
          <a:xfrm>
            <a:off x="5679584" y="3310330"/>
            <a:ext cx="128789" cy="8371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18034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2 CuadroTexto"/>
          <p:cNvSpPr txBox="1"/>
          <p:nvPr/>
        </p:nvSpPr>
        <p:spPr>
          <a:xfrm>
            <a:off x="367939" y="4222597"/>
            <a:ext cx="8536299" cy="2308324"/>
          </a:xfrm>
          <a:prstGeom prst="rect">
            <a:avLst/>
          </a:prstGeom>
          <a:noFill/>
        </p:spPr>
        <p:txBody>
          <a:bodyPr wrap="square" rtlCol="0">
            <a:spAutoFit/>
          </a:bodyPr>
          <a:lstStyle/>
          <a:p>
            <a:pPr algn="just">
              <a:lnSpc>
                <a:spcPct val="200000"/>
              </a:lnSpc>
            </a:pPr>
            <a:endParaRPr lang="en-US" dirty="0" smtClean="0"/>
          </a:p>
          <a:p>
            <a:pPr marL="285750" indent="-285750" algn="just">
              <a:lnSpc>
                <a:spcPct val="200000"/>
              </a:lnSpc>
              <a:buFont typeface="Wingdings" panose="05000000000000000000" pitchFamily="2" charset="2"/>
              <a:buChar char="Ø"/>
            </a:pPr>
            <a:r>
              <a:rPr lang="en-US" dirty="0" smtClean="0"/>
              <a:t>Lack </a:t>
            </a:r>
            <a:r>
              <a:rPr lang="en-US" dirty="0"/>
              <a:t>of evidence about </a:t>
            </a:r>
            <a:r>
              <a:rPr lang="en-GB" dirty="0"/>
              <a:t>the relationship between the degree of dependency and the problems related to informal services in three different categories simultaneously (health, social and professional problems) </a:t>
            </a:r>
            <a:endParaRPr lang="en-US" dirty="0"/>
          </a:p>
        </p:txBody>
      </p:sp>
      <p:sp>
        <p:nvSpPr>
          <p:cNvPr id="8" name="Title 1"/>
          <p:cNvSpPr>
            <a:spLocks noGrp="1"/>
          </p:cNvSpPr>
          <p:nvPr>
            <p:ph type="title"/>
          </p:nvPr>
        </p:nvSpPr>
        <p:spPr>
          <a:xfrm>
            <a:off x="3298165" y="0"/>
            <a:ext cx="7620000" cy="1143000"/>
          </a:xfrm>
        </p:spPr>
        <p:txBody>
          <a:bodyPr/>
          <a:lstStyle/>
          <a:p>
            <a:r>
              <a:rPr lang="en-GB" sz="4000" dirty="0" smtClean="0">
                <a:solidFill>
                  <a:schemeClr val="accent1">
                    <a:lumMod val="50000"/>
                  </a:schemeClr>
                </a:solidFill>
                <a:latin typeface="+mn-lt"/>
              </a:rPr>
              <a:t>Background</a:t>
            </a:r>
            <a:endParaRPr lang="es-ES_tradnl" sz="4000" dirty="0">
              <a:solidFill>
                <a:schemeClr val="accent1">
                  <a:lumMod val="50000"/>
                </a:schemeClr>
              </a:solidFill>
              <a:latin typeface="+mn-lt"/>
            </a:endParaRPr>
          </a:p>
        </p:txBody>
      </p:sp>
      <p:pic>
        <p:nvPicPr>
          <p:cNvPr id="9" name="Imagen 8"/>
          <p:cNvPicPr>
            <a:picLocks noChangeAspect="1"/>
          </p:cNvPicPr>
          <p:nvPr/>
        </p:nvPicPr>
        <p:blipFill>
          <a:blip r:embed="rId2"/>
          <a:stretch>
            <a:fillRect/>
          </a:stretch>
        </p:blipFill>
        <p:spPr>
          <a:xfrm>
            <a:off x="137483" y="108620"/>
            <a:ext cx="2571750" cy="800100"/>
          </a:xfrm>
          <a:prstGeom prst="rect">
            <a:avLst/>
          </a:prstGeom>
        </p:spPr>
      </p:pic>
      <p:cxnSp>
        <p:nvCxnSpPr>
          <p:cNvPr id="10" name="Conector recto 9"/>
          <p:cNvCxnSpPr/>
          <p:nvPr/>
        </p:nvCxnSpPr>
        <p:spPr>
          <a:xfrm flipV="1">
            <a:off x="367939" y="1026698"/>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3" name="4 Rectángulo"/>
          <p:cNvSpPr/>
          <p:nvPr/>
        </p:nvSpPr>
        <p:spPr>
          <a:xfrm>
            <a:off x="266508" y="1224418"/>
            <a:ext cx="8466968" cy="2169825"/>
          </a:xfrm>
          <a:prstGeom prst="rect">
            <a:avLst/>
          </a:prstGeom>
        </p:spPr>
        <p:txBody>
          <a:bodyPr wrap="square">
            <a:spAutoFit/>
          </a:bodyPr>
          <a:lstStyle/>
          <a:p>
            <a:pPr marL="342900" indent="-342900" algn="just">
              <a:lnSpc>
                <a:spcPct val="150000"/>
              </a:lnSpc>
              <a:buFont typeface="Wingdings" pitchFamily="2" charset="2"/>
              <a:buChar char="Ø"/>
            </a:pPr>
            <a:r>
              <a:rPr lang="es-ES" dirty="0" err="1"/>
              <a:t>There</a:t>
            </a:r>
            <a:r>
              <a:rPr lang="es-ES" dirty="0"/>
              <a:t> are </a:t>
            </a:r>
            <a:r>
              <a:rPr lang="es-ES" dirty="0" err="1"/>
              <a:t>very</a:t>
            </a:r>
            <a:r>
              <a:rPr lang="es-ES" dirty="0"/>
              <a:t> </a:t>
            </a:r>
            <a:r>
              <a:rPr lang="es-ES" dirty="0" err="1"/>
              <a:t>significant</a:t>
            </a:r>
            <a:r>
              <a:rPr lang="es-ES" dirty="0"/>
              <a:t> </a:t>
            </a:r>
            <a:r>
              <a:rPr lang="es-ES" dirty="0" err="1"/>
              <a:t>differences</a:t>
            </a:r>
            <a:r>
              <a:rPr lang="es-ES" dirty="0"/>
              <a:t> in </a:t>
            </a:r>
            <a:r>
              <a:rPr lang="es-ES" dirty="0" err="1"/>
              <a:t>how</a:t>
            </a:r>
            <a:r>
              <a:rPr lang="es-ES" dirty="0"/>
              <a:t> </a:t>
            </a:r>
            <a:r>
              <a:rPr lang="es-ES" dirty="0" err="1"/>
              <a:t>European</a:t>
            </a:r>
            <a:r>
              <a:rPr lang="es-ES" dirty="0"/>
              <a:t> </a:t>
            </a:r>
            <a:r>
              <a:rPr lang="es-ES" dirty="0" err="1"/>
              <a:t>countries</a:t>
            </a:r>
            <a:r>
              <a:rPr lang="es-ES" dirty="0"/>
              <a:t> </a:t>
            </a:r>
            <a:r>
              <a:rPr lang="es-ES" dirty="0" err="1"/>
              <a:t>respond</a:t>
            </a:r>
            <a:r>
              <a:rPr lang="es-ES" dirty="0"/>
              <a:t> to </a:t>
            </a:r>
            <a:r>
              <a:rPr lang="es-ES" dirty="0" err="1"/>
              <a:t>the</a:t>
            </a:r>
            <a:r>
              <a:rPr lang="es-ES" dirty="0"/>
              <a:t> </a:t>
            </a:r>
            <a:r>
              <a:rPr lang="es-ES" dirty="0" err="1"/>
              <a:t>problem</a:t>
            </a:r>
            <a:r>
              <a:rPr lang="es-ES" dirty="0"/>
              <a:t> of </a:t>
            </a:r>
            <a:r>
              <a:rPr lang="es-ES" dirty="0" err="1"/>
              <a:t>dependence</a:t>
            </a:r>
            <a:r>
              <a:rPr lang="es-ES" dirty="0"/>
              <a:t>.</a:t>
            </a:r>
            <a:r>
              <a:rPr lang="en-US" dirty="0"/>
              <a:t> </a:t>
            </a:r>
            <a:endParaRPr lang="en-US" dirty="0" smtClean="0"/>
          </a:p>
          <a:p>
            <a:pPr marL="342900" indent="-342900" algn="just">
              <a:lnSpc>
                <a:spcPct val="150000"/>
              </a:lnSpc>
              <a:buFont typeface="Wingdings" pitchFamily="2" charset="2"/>
              <a:buChar char="Ø"/>
            </a:pPr>
            <a:r>
              <a:rPr lang="en-US" dirty="0" smtClean="0"/>
              <a:t>These </a:t>
            </a:r>
            <a:r>
              <a:rPr lang="en-US" dirty="0"/>
              <a:t>differences can be mainly explained </a:t>
            </a:r>
            <a:r>
              <a:rPr lang="en-US" dirty="0" smtClean="0"/>
              <a:t>by; </a:t>
            </a:r>
            <a:r>
              <a:rPr lang="es-ES" dirty="0" err="1" smtClean="0"/>
              <a:t>the</a:t>
            </a:r>
            <a:r>
              <a:rPr lang="es-ES" dirty="0" smtClean="0"/>
              <a:t> </a:t>
            </a:r>
            <a:r>
              <a:rPr lang="es-ES" dirty="0"/>
              <a:t>social </a:t>
            </a:r>
            <a:r>
              <a:rPr lang="es-ES" dirty="0" err="1"/>
              <a:t>expectations</a:t>
            </a:r>
            <a:r>
              <a:rPr lang="es-ES" dirty="0"/>
              <a:t> </a:t>
            </a:r>
            <a:r>
              <a:rPr lang="es-ES" dirty="0" err="1"/>
              <a:t>regarding</a:t>
            </a:r>
            <a:r>
              <a:rPr lang="es-ES" dirty="0"/>
              <a:t> </a:t>
            </a:r>
            <a:r>
              <a:rPr lang="es-ES" dirty="0" err="1"/>
              <a:t>the</a:t>
            </a:r>
            <a:r>
              <a:rPr lang="es-ES" dirty="0"/>
              <a:t> role of </a:t>
            </a:r>
            <a:r>
              <a:rPr lang="es-ES" dirty="0" err="1"/>
              <a:t>the</a:t>
            </a:r>
            <a:r>
              <a:rPr lang="es-ES" dirty="0"/>
              <a:t> </a:t>
            </a:r>
            <a:r>
              <a:rPr lang="es-ES" dirty="0" err="1"/>
              <a:t>family</a:t>
            </a:r>
            <a:r>
              <a:rPr lang="es-ES" dirty="0"/>
              <a:t> in </a:t>
            </a:r>
            <a:r>
              <a:rPr lang="es-ES" dirty="0" err="1"/>
              <a:t>caring</a:t>
            </a:r>
            <a:r>
              <a:rPr lang="es-ES" dirty="0"/>
              <a:t> </a:t>
            </a:r>
            <a:r>
              <a:rPr lang="es-ES" dirty="0" err="1"/>
              <a:t>for</a:t>
            </a:r>
            <a:r>
              <a:rPr lang="es-ES" dirty="0"/>
              <a:t> </a:t>
            </a:r>
            <a:r>
              <a:rPr lang="es-ES" dirty="0" err="1"/>
              <a:t>their</a:t>
            </a:r>
            <a:r>
              <a:rPr lang="es-ES" dirty="0"/>
              <a:t> </a:t>
            </a:r>
            <a:r>
              <a:rPr lang="es-ES" dirty="0" err="1"/>
              <a:t>elders</a:t>
            </a:r>
            <a:r>
              <a:rPr lang="es-ES" dirty="0"/>
              <a:t> and, </a:t>
            </a:r>
            <a:r>
              <a:rPr lang="es-ES" dirty="0" err="1" smtClean="0"/>
              <a:t>by</a:t>
            </a:r>
            <a:r>
              <a:rPr lang="es-ES" dirty="0" smtClean="0"/>
              <a:t> </a:t>
            </a:r>
            <a:r>
              <a:rPr lang="es-ES" dirty="0" err="1" smtClean="0"/>
              <a:t>the</a:t>
            </a:r>
            <a:r>
              <a:rPr lang="es-ES" dirty="0" smtClean="0"/>
              <a:t> </a:t>
            </a:r>
            <a:r>
              <a:rPr lang="es-ES" dirty="0" err="1"/>
              <a:t>level</a:t>
            </a:r>
            <a:r>
              <a:rPr lang="es-ES" dirty="0"/>
              <a:t> of </a:t>
            </a:r>
            <a:r>
              <a:rPr lang="es-ES" dirty="0" err="1"/>
              <a:t>services</a:t>
            </a:r>
            <a:r>
              <a:rPr lang="es-ES" dirty="0"/>
              <a:t> </a:t>
            </a:r>
            <a:r>
              <a:rPr lang="es-ES" dirty="0" err="1"/>
              <a:t>offered</a:t>
            </a:r>
            <a:r>
              <a:rPr lang="es-ES" dirty="0"/>
              <a:t> </a:t>
            </a:r>
            <a:r>
              <a:rPr lang="es-ES" dirty="0" err="1"/>
              <a:t>by</a:t>
            </a:r>
            <a:r>
              <a:rPr lang="es-ES" dirty="0"/>
              <a:t> </a:t>
            </a:r>
            <a:r>
              <a:rPr lang="es-ES" dirty="0" err="1"/>
              <a:t>the</a:t>
            </a:r>
            <a:r>
              <a:rPr lang="es-ES" dirty="0"/>
              <a:t> </a:t>
            </a:r>
            <a:r>
              <a:rPr lang="es-ES" dirty="0" err="1"/>
              <a:t>public</a:t>
            </a:r>
            <a:r>
              <a:rPr lang="es-ES" dirty="0"/>
              <a:t> sector</a:t>
            </a:r>
          </a:p>
        </p:txBody>
      </p:sp>
      <p:sp>
        <p:nvSpPr>
          <p:cNvPr id="15" name="5 Rectángulo"/>
          <p:cNvSpPr/>
          <p:nvPr/>
        </p:nvSpPr>
        <p:spPr>
          <a:xfrm>
            <a:off x="295602" y="3454134"/>
            <a:ext cx="8608636" cy="1338828"/>
          </a:xfrm>
          <a:prstGeom prst="rect">
            <a:avLst/>
          </a:prstGeom>
        </p:spPr>
        <p:txBody>
          <a:bodyPr wrap="square">
            <a:spAutoFit/>
          </a:bodyPr>
          <a:lstStyle/>
          <a:p>
            <a:pPr marL="285750" indent="-285750" algn="just">
              <a:lnSpc>
                <a:spcPct val="150000"/>
              </a:lnSpc>
              <a:buFont typeface="Wingdings" pitchFamily="2" charset="2"/>
              <a:buChar char="Ø"/>
            </a:pPr>
            <a:r>
              <a:rPr lang="en-GB" dirty="0" smtClean="0"/>
              <a:t>In countries such as Spain, </a:t>
            </a:r>
            <a:r>
              <a:rPr lang="en-GB" dirty="0"/>
              <a:t>family played a dominant role as it is the main safety to cover the needs of people in situations of dependency, while public-sector support is </a:t>
            </a:r>
            <a:r>
              <a:rPr lang="en-GB" dirty="0" smtClean="0"/>
              <a:t>secondary</a:t>
            </a:r>
            <a:r>
              <a:rPr lang="en-GB" dirty="0"/>
              <a:t> </a:t>
            </a:r>
            <a:r>
              <a:rPr lang="en-GB" dirty="0" smtClean="0"/>
              <a:t>-</a:t>
            </a:r>
            <a:r>
              <a:rPr lang="en-GB" dirty="0"/>
              <a:t>the approval of Act 39/2006 of 14</a:t>
            </a:r>
            <a:r>
              <a:rPr lang="en-GB" baseline="30000" dirty="0"/>
              <a:t>th</a:t>
            </a:r>
            <a:r>
              <a:rPr lang="en-GB" dirty="0"/>
              <a:t> December </a:t>
            </a:r>
            <a:endParaRPr lang="es-ES" dirty="0"/>
          </a:p>
        </p:txBody>
      </p:sp>
    </p:spTree>
    <p:extLst>
      <p:ext uri="{BB962C8B-B14F-4D97-AF65-F5344CB8AC3E}">
        <p14:creationId xmlns:p14="http://schemas.microsoft.com/office/powerpoint/2010/main" val="3360251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637" y="32803"/>
            <a:ext cx="7620000" cy="1143000"/>
          </a:xfrm>
        </p:spPr>
        <p:txBody>
          <a:bodyPr/>
          <a:lstStyle/>
          <a:p>
            <a:r>
              <a:rPr lang="en-GB" sz="4000" dirty="0" smtClean="0">
                <a:solidFill>
                  <a:schemeClr val="accent1">
                    <a:lumMod val="50000"/>
                  </a:schemeClr>
                </a:solidFill>
                <a:latin typeface="+mn-lt"/>
              </a:rPr>
              <a:t>Objectives</a:t>
            </a:r>
            <a:endParaRPr lang="es-ES_tradnl" sz="4000" dirty="0">
              <a:solidFill>
                <a:schemeClr val="accent1">
                  <a:lumMod val="50000"/>
                </a:schemeClr>
              </a:solidFill>
              <a:latin typeface="+mn-lt"/>
            </a:endParaRPr>
          </a:p>
        </p:txBody>
      </p:sp>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0" y="1143285"/>
            <a:ext cx="5702060" cy="5170646"/>
          </a:xfrm>
          <a:prstGeom prst="rect">
            <a:avLst/>
          </a:prstGeom>
          <a:noFill/>
        </p:spPr>
        <p:txBody>
          <a:bodyPr wrap="square" rtlCol="0">
            <a:spAutoFit/>
          </a:bodyPr>
          <a:lstStyle/>
          <a:p>
            <a:pPr lvl="1" algn="just">
              <a:lnSpc>
                <a:spcPct val="150000"/>
              </a:lnSpc>
            </a:pPr>
            <a:r>
              <a:rPr lang="en-US" sz="2000" u="sng" dirty="0" smtClean="0">
                <a:solidFill>
                  <a:schemeClr val="bg2">
                    <a:lumMod val="10000"/>
                  </a:schemeClr>
                </a:solidFill>
                <a:effectLst>
                  <a:outerShdw blurRad="38100" dist="38100" dir="2700000" algn="tl">
                    <a:srgbClr val="000000">
                      <a:alpha val="43137"/>
                    </a:srgbClr>
                  </a:outerShdw>
                </a:effectLst>
              </a:rPr>
              <a:t>Research questions:</a:t>
            </a:r>
            <a:endParaRPr lang="en-US" sz="2000" u="sng" dirty="0">
              <a:solidFill>
                <a:schemeClr val="bg2">
                  <a:lumMod val="10000"/>
                </a:schemeClr>
              </a:solidFill>
              <a:effectLst>
                <a:outerShdw blurRad="38100" dist="38100" dir="2700000" algn="tl">
                  <a:srgbClr val="000000">
                    <a:alpha val="43137"/>
                  </a:srgbClr>
                </a:outerShdw>
              </a:effectLst>
            </a:endParaRPr>
          </a:p>
          <a:p>
            <a:pPr marL="800100" lvl="1" indent="-342900" algn="just">
              <a:lnSpc>
                <a:spcPct val="150000"/>
              </a:lnSpc>
              <a:buFont typeface="Courier New" pitchFamily="49" charset="0"/>
              <a:buChar char="o"/>
            </a:pPr>
            <a:r>
              <a:rPr lang="en-GB" sz="2000" dirty="0">
                <a:solidFill>
                  <a:schemeClr val="bg2">
                    <a:lumMod val="10000"/>
                  </a:schemeClr>
                </a:solidFill>
              </a:rPr>
              <a:t>What is the economic value of informal services provided to </a:t>
            </a:r>
            <a:r>
              <a:rPr lang="en-GB" sz="2000" dirty="0" smtClean="0">
                <a:solidFill>
                  <a:schemeClr val="bg2">
                    <a:lumMod val="10000"/>
                  </a:schemeClr>
                </a:solidFill>
              </a:rPr>
              <a:t>dependents </a:t>
            </a:r>
            <a:r>
              <a:rPr lang="en-US" sz="2000" dirty="0" smtClean="0">
                <a:solidFill>
                  <a:schemeClr val="bg2">
                    <a:lumMod val="10000"/>
                  </a:schemeClr>
                </a:solidFill>
              </a:rPr>
              <a:t>in Spain?</a:t>
            </a:r>
          </a:p>
          <a:p>
            <a:pPr marL="800100" lvl="1" indent="-342900" algn="just">
              <a:lnSpc>
                <a:spcPct val="150000"/>
              </a:lnSpc>
              <a:buFont typeface="Courier New" pitchFamily="49" charset="0"/>
              <a:buChar char="o"/>
            </a:pPr>
            <a:endParaRPr lang="en-US" sz="2000" dirty="0" smtClean="0">
              <a:solidFill>
                <a:schemeClr val="bg2">
                  <a:lumMod val="10000"/>
                </a:schemeClr>
              </a:solidFill>
            </a:endParaRPr>
          </a:p>
          <a:p>
            <a:pPr marL="800100" lvl="1" indent="-342900" algn="just">
              <a:lnSpc>
                <a:spcPct val="150000"/>
              </a:lnSpc>
              <a:buFont typeface="Courier New" pitchFamily="49" charset="0"/>
              <a:buChar char="o"/>
            </a:pPr>
            <a:r>
              <a:rPr lang="en-US" sz="2000" dirty="0" smtClean="0">
                <a:solidFill>
                  <a:schemeClr val="bg2">
                    <a:lumMod val="10000"/>
                  </a:schemeClr>
                </a:solidFill>
              </a:rPr>
              <a:t>Is it different if we apply different techniques?</a:t>
            </a:r>
          </a:p>
          <a:p>
            <a:pPr marL="800100" lvl="1" indent="-342900" algn="just">
              <a:lnSpc>
                <a:spcPct val="150000"/>
              </a:lnSpc>
              <a:buFont typeface="Courier New" pitchFamily="49" charset="0"/>
              <a:buChar char="o"/>
            </a:pPr>
            <a:endParaRPr lang="en-US" sz="2000" dirty="0">
              <a:solidFill>
                <a:schemeClr val="bg2">
                  <a:lumMod val="10000"/>
                </a:schemeClr>
              </a:solidFill>
            </a:endParaRPr>
          </a:p>
          <a:p>
            <a:pPr marL="800100" lvl="1" indent="-342900" algn="just">
              <a:lnSpc>
                <a:spcPct val="150000"/>
              </a:lnSpc>
              <a:buFont typeface="Courier New" pitchFamily="49" charset="0"/>
              <a:buChar char="o"/>
            </a:pPr>
            <a:r>
              <a:rPr lang="en-US" sz="2000" dirty="0" smtClean="0">
                <a:solidFill>
                  <a:schemeClr val="bg2">
                    <a:lumMod val="10000"/>
                  </a:schemeClr>
                </a:solidFill>
              </a:rPr>
              <a:t>What is the burden supported by informal caregivers  (in terms of health, professional and social-related  problems?</a:t>
            </a:r>
          </a:p>
          <a:p>
            <a:pPr marL="800100" lvl="1" indent="-342900" algn="just">
              <a:lnSpc>
                <a:spcPct val="150000"/>
              </a:lnSpc>
              <a:buFont typeface="Courier New" pitchFamily="49" charset="0"/>
              <a:buChar char="o"/>
            </a:pPr>
            <a:endParaRPr lang="en-US" sz="2000" dirty="0" smtClean="0">
              <a:solidFill>
                <a:schemeClr val="bg2">
                  <a:lumMod val="10000"/>
                </a:schemeClr>
              </a:solidFill>
            </a:endParaRPr>
          </a:p>
        </p:txBody>
      </p:sp>
      <p:pic>
        <p:nvPicPr>
          <p:cNvPr id="9" name="Picture 4" descr="http://www.intecap.edu.gt/ingles/preguntas/imagenes/pregunta.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1316996"/>
            <a:ext cx="2581613" cy="2960088"/>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9"/>
          <p:cNvPicPr>
            <a:picLocks noChangeAspect="1"/>
          </p:cNvPicPr>
          <p:nvPr/>
        </p:nvPicPr>
        <p:blipFill>
          <a:blip r:embed="rId4"/>
          <a:stretch>
            <a:fillRect/>
          </a:stretch>
        </p:blipFill>
        <p:spPr>
          <a:xfrm>
            <a:off x="189241" y="151817"/>
            <a:ext cx="2571750" cy="800100"/>
          </a:xfrm>
          <a:prstGeom prst="rect">
            <a:avLst/>
          </a:prstGeom>
        </p:spPr>
      </p:pic>
      <p:cxnSp>
        <p:nvCxnSpPr>
          <p:cNvPr id="11" name="Conector recto 10"/>
          <p:cNvCxnSpPr/>
          <p:nvPr/>
        </p:nvCxnSpPr>
        <p:spPr>
          <a:xfrm flipV="1">
            <a:off x="257659" y="1001608"/>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2"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41739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3275" y="0"/>
            <a:ext cx="7620000" cy="1143000"/>
          </a:xfrm>
        </p:spPr>
        <p:txBody>
          <a:bodyPr/>
          <a:lstStyle/>
          <a:p>
            <a:r>
              <a:rPr lang="en-GB" sz="4000" dirty="0" smtClean="0">
                <a:solidFill>
                  <a:schemeClr val="accent1">
                    <a:lumMod val="50000"/>
                  </a:schemeClr>
                </a:solidFill>
                <a:latin typeface="+mn-lt"/>
              </a:rPr>
              <a:t>Data and Methods</a:t>
            </a:r>
            <a:endParaRPr lang="es-ES_tradnl" sz="4000" dirty="0">
              <a:solidFill>
                <a:schemeClr val="accent1">
                  <a:lumMod val="50000"/>
                </a:schemeClr>
              </a:solidFill>
              <a:latin typeface="+mn-lt"/>
            </a:endParaRPr>
          </a:p>
        </p:txBody>
      </p:sp>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2 CuadroTexto"/>
          <p:cNvSpPr txBox="1"/>
          <p:nvPr/>
        </p:nvSpPr>
        <p:spPr>
          <a:xfrm>
            <a:off x="-324544" y="1104444"/>
            <a:ext cx="9184666" cy="5632311"/>
          </a:xfrm>
          <a:prstGeom prst="rect">
            <a:avLst/>
          </a:prstGeom>
          <a:noFill/>
        </p:spPr>
        <p:txBody>
          <a:bodyPr wrap="square" rtlCol="0">
            <a:spAutoFit/>
          </a:bodyPr>
          <a:lstStyle/>
          <a:p>
            <a:pPr lvl="1" algn="just">
              <a:lnSpc>
                <a:spcPct val="150000"/>
              </a:lnSpc>
            </a:pPr>
            <a:r>
              <a:rPr lang="en-US" sz="2000" u="sng" dirty="0" smtClean="0">
                <a:solidFill>
                  <a:schemeClr val="bg2">
                    <a:lumMod val="10000"/>
                  </a:schemeClr>
                </a:solidFill>
                <a:effectLst>
                  <a:outerShdw blurRad="38100" dist="38100" dir="2700000" algn="tl">
                    <a:srgbClr val="000000">
                      <a:alpha val="43137"/>
                    </a:srgbClr>
                  </a:outerShdw>
                </a:effectLst>
              </a:rPr>
              <a:t>Data</a:t>
            </a:r>
          </a:p>
          <a:p>
            <a:pPr marL="800100" lvl="1" indent="-342900" algn="just">
              <a:lnSpc>
                <a:spcPct val="150000"/>
              </a:lnSpc>
              <a:buFont typeface="Courier New" pitchFamily="49" charset="0"/>
              <a:buChar char="o"/>
            </a:pPr>
            <a:r>
              <a:rPr lang="en-GB" sz="2000" dirty="0"/>
              <a:t>The Survey on Disabilities, Personal Autonomy and Dependency Situations (EDAD-08</a:t>
            </a:r>
            <a:r>
              <a:rPr lang="en-GB" sz="2000" dirty="0" smtClean="0"/>
              <a:t>)</a:t>
            </a:r>
          </a:p>
          <a:p>
            <a:pPr lvl="2" algn="just">
              <a:lnSpc>
                <a:spcPct val="150000"/>
              </a:lnSpc>
            </a:pPr>
            <a:r>
              <a:rPr lang="en-GB" sz="2000" dirty="0" smtClean="0"/>
              <a:t>-</a:t>
            </a:r>
            <a:r>
              <a:rPr lang="en-GB" sz="2000" dirty="0"/>
              <a:t>The information was obtained between November 2007 and February </a:t>
            </a:r>
            <a:r>
              <a:rPr lang="en-GB" sz="2000" dirty="0" smtClean="0"/>
              <a:t>2008</a:t>
            </a:r>
          </a:p>
          <a:p>
            <a:pPr lvl="2" algn="just">
              <a:lnSpc>
                <a:spcPct val="150000"/>
              </a:lnSpc>
            </a:pPr>
            <a:r>
              <a:rPr lang="en-GB" sz="2000" dirty="0" smtClean="0"/>
              <a:t>-</a:t>
            </a:r>
            <a:r>
              <a:rPr lang="en-GB" sz="2000" dirty="0"/>
              <a:t>S</a:t>
            </a:r>
            <a:r>
              <a:rPr lang="en-GB" sz="2000" dirty="0" smtClean="0"/>
              <a:t>ample</a:t>
            </a:r>
            <a:r>
              <a:rPr lang="en-GB" sz="2000" dirty="0"/>
              <a:t>, 22,795 persons with </a:t>
            </a:r>
            <a:r>
              <a:rPr lang="en-GB" sz="2000" dirty="0" smtClean="0"/>
              <a:t>disabilities</a:t>
            </a:r>
          </a:p>
          <a:p>
            <a:pPr lvl="2" algn="just">
              <a:lnSpc>
                <a:spcPct val="150000"/>
              </a:lnSpc>
            </a:pPr>
            <a:r>
              <a:rPr lang="en-GB" sz="2000" dirty="0" smtClean="0"/>
              <a:t>-</a:t>
            </a:r>
            <a:r>
              <a:rPr lang="en-GB" sz="2000" dirty="0"/>
              <a:t>A</a:t>
            </a:r>
            <a:r>
              <a:rPr lang="en-GB" sz="2000" dirty="0" smtClean="0"/>
              <a:t> </a:t>
            </a:r>
            <a:r>
              <a:rPr lang="en-GB" sz="2000" dirty="0"/>
              <a:t>h</a:t>
            </a:r>
            <a:r>
              <a:rPr lang="en-GB" sz="2000" dirty="0" smtClean="0"/>
              <a:t>ome </a:t>
            </a:r>
            <a:r>
              <a:rPr lang="en-GB" sz="2000" dirty="0"/>
              <a:t>q</a:t>
            </a:r>
            <a:r>
              <a:rPr lang="en-GB" sz="2000" dirty="0" smtClean="0"/>
              <a:t>uestionnaire, on </a:t>
            </a:r>
            <a:r>
              <a:rPr lang="en-GB" sz="2000" dirty="0"/>
              <a:t>Disabilities for individuals aged 6 and over and </a:t>
            </a:r>
            <a:r>
              <a:rPr lang="en-GB" sz="2000" dirty="0" smtClean="0"/>
              <a:t>an addressed </a:t>
            </a:r>
            <a:r>
              <a:rPr lang="en-GB" sz="2000" dirty="0"/>
              <a:t>to the primary caregivers</a:t>
            </a:r>
            <a:endParaRPr lang="en-GB" sz="2000" dirty="0" smtClean="0"/>
          </a:p>
          <a:p>
            <a:pPr lvl="2" algn="just">
              <a:lnSpc>
                <a:spcPct val="150000"/>
              </a:lnSpc>
            </a:pPr>
            <a:r>
              <a:rPr lang="en-GB" sz="2000" dirty="0" smtClean="0"/>
              <a:t>-</a:t>
            </a:r>
            <a:r>
              <a:rPr lang="en-GB" sz="2000" dirty="0"/>
              <a:t>Q</a:t>
            </a:r>
            <a:r>
              <a:rPr lang="en-GB" sz="2000" dirty="0" smtClean="0"/>
              <a:t>uestions </a:t>
            </a:r>
            <a:r>
              <a:rPr lang="en-GB" sz="2000" dirty="0"/>
              <a:t>included allows us to have an approximation of the degree of dependence as defined by the Act on the Promotion of Personal Autonomy and Care of Dependent </a:t>
            </a:r>
            <a:r>
              <a:rPr lang="en-GB" sz="2000" dirty="0" smtClean="0"/>
              <a:t>People: 4 categories of dependency (non-</a:t>
            </a:r>
            <a:r>
              <a:rPr lang="en-GB" sz="2000" dirty="0" err="1" smtClean="0"/>
              <a:t>elegible</a:t>
            </a:r>
            <a:r>
              <a:rPr lang="en-GB" sz="2000" dirty="0" smtClean="0"/>
              <a:t>, moderate, severity and greatly dependent)</a:t>
            </a:r>
          </a:p>
        </p:txBody>
      </p:sp>
      <p:pic>
        <p:nvPicPr>
          <p:cNvPr id="10" name="Imagen 9"/>
          <p:cNvPicPr>
            <a:picLocks noChangeAspect="1"/>
          </p:cNvPicPr>
          <p:nvPr/>
        </p:nvPicPr>
        <p:blipFill>
          <a:blip r:embed="rId2"/>
          <a:stretch>
            <a:fillRect/>
          </a:stretch>
        </p:blipFill>
        <p:spPr>
          <a:xfrm>
            <a:off x="137483" y="108620"/>
            <a:ext cx="2571750" cy="800100"/>
          </a:xfrm>
          <a:prstGeom prst="rect">
            <a:avLst/>
          </a:prstGeom>
        </p:spPr>
      </p:pic>
      <p:cxnSp>
        <p:nvCxnSpPr>
          <p:cNvPr id="11" name="Conector recto 10"/>
          <p:cNvCxnSpPr/>
          <p:nvPr/>
        </p:nvCxnSpPr>
        <p:spPr>
          <a:xfrm flipV="1">
            <a:off x="367939" y="1024811"/>
            <a:ext cx="8264106" cy="17253"/>
          </a:xfrm>
          <a:prstGeom prst="line">
            <a:avLst/>
          </a:prstGeom>
        </p:spPr>
        <p:style>
          <a:lnRef idx="1">
            <a:schemeClr val="accent1"/>
          </a:lnRef>
          <a:fillRef idx="0">
            <a:schemeClr val="accent1"/>
          </a:fillRef>
          <a:effectRef idx="0">
            <a:schemeClr val="accent1"/>
          </a:effectRef>
          <a:fontRef idx="minor">
            <a:schemeClr val="tx1"/>
          </a:fontRef>
        </p:style>
      </p:cxnSp>
      <p:sp>
        <p:nvSpPr>
          <p:cNvPr id="12"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Tree>
    <p:extLst>
      <p:ext uri="{BB962C8B-B14F-4D97-AF65-F5344CB8AC3E}">
        <p14:creationId xmlns:p14="http://schemas.microsoft.com/office/powerpoint/2010/main" val="406142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64277" y="908720"/>
            <a:ext cx="8712970" cy="6093976"/>
          </a:xfrm>
          <a:prstGeom prst="rect">
            <a:avLst/>
          </a:prstGeom>
          <a:noFill/>
        </p:spPr>
        <p:txBody>
          <a:bodyPr wrap="square" rtlCol="0">
            <a:spAutoFit/>
          </a:bodyPr>
          <a:lstStyle/>
          <a:p>
            <a:pPr lvl="1" algn="just">
              <a:lnSpc>
                <a:spcPct val="150000"/>
              </a:lnSpc>
            </a:pPr>
            <a:r>
              <a:rPr lang="en-US" sz="2000" u="sng" dirty="0" smtClean="0">
                <a:solidFill>
                  <a:schemeClr val="bg2">
                    <a:lumMod val="10000"/>
                  </a:schemeClr>
                </a:solidFill>
                <a:effectLst>
                  <a:outerShdw blurRad="38100" dist="38100" dir="2700000" algn="tl">
                    <a:srgbClr val="000000">
                      <a:alpha val="43137"/>
                    </a:srgbClr>
                  </a:outerShdw>
                </a:effectLst>
              </a:rPr>
              <a:t>Methods</a:t>
            </a:r>
            <a:endParaRPr lang="en-US" sz="2000" u="sng" dirty="0">
              <a:solidFill>
                <a:schemeClr val="bg2">
                  <a:lumMod val="10000"/>
                </a:schemeClr>
              </a:solidFill>
              <a:effectLst>
                <a:outerShdw blurRad="38100" dist="38100" dir="2700000" algn="tl">
                  <a:srgbClr val="000000">
                    <a:alpha val="43137"/>
                  </a:srgbClr>
                </a:outerShdw>
              </a:effectLst>
            </a:endParaRPr>
          </a:p>
          <a:p>
            <a:pPr algn="just">
              <a:lnSpc>
                <a:spcPct val="150000"/>
              </a:lnSpc>
            </a:pPr>
            <a:r>
              <a:rPr lang="es-ES" sz="2000" dirty="0">
                <a:effectLst>
                  <a:outerShdw blurRad="38100" dist="38100" dir="2700000" algn="tl">
                    <a:srgbClr val="000000">
                      <a:alpha val="43137"/>
                    </a:srgbClr>
                  </a:outerShdw>
                </a:effectLst>
                <a:cs typeface="Arial" panose="020B0604020202020204" pitchFamily="34" charset="0"/>
              </a:rPr>
              <a:t>PROXY GOOD METHOD</a:t>
            </a:r>
            <a:endParaRPr lang="en-US" sz="2000" dirty="0">
              <a:effectLst>
                <a:outerShdw blurRad="38100" dist="38100" dir="2700000" algn="tl">
                  <a:srgbClr val="000000">
                    <a:alpha val="43137"/>
                  </a:srgbClr>
                </a:outerShdw>
              </a:effectLst>
              <a:cs typeface="Arial" panose="020B0604020202020204" pitchFamily="34" charset="0"/>
            </a:endParaRPr>
          </a:p>
          <a:p>
            <a:pPr marL="342900" indent="-342900" algn="just">
              <a:lnSpc>
                <a:spcPct val="150000"/>
              </a:lnSpc>
              <a:buFont typeface="Courier New" pitchFamily="49" charset="0"/>
              <a:buChar char="o"/>
            </a:pPr>
            <a:r>
              <a:rPr lang="en-US" sz="2000" dirty="0">
                <a:cs typeface="Arial" panose="020B0604020202020204" pitchFamily="34" charset="0"/>
              </a:rPr>
              <a:t>This method values the time of caregiving as output</a:t>
            </a:r>
          </a:p>
          <a:p>
            <a:pPr algn="just">
              <a:lnSpc>
                <a:spcPct val="150000"/>
              </a:lnSpc>
            </a:pPr>
            <a:endParaRPr lang="en-US" sz="2000" dirty="0">
              <a:cs typeface="Arial" panose="020B0604020202020204" pitchFamily="34" charset="0"/>
            </a:endParaRPr>
          </a:p>
          <a:p>
            <a:pPr algn="just">
              <a:lnSpc>
                <a:spcPct val="150000"/>
              </a:lnSpc>
            </a:pPr>
            <a:r>
              <a:rPr lang="en-US" sz="2000" dirty="0" smtClean="0">
                <a:cs typeface="Arial" panose="020B0604020202020204" pitchFamily="34" charset="0"/>
              </a:rPr>
              <a:t>Where </a:t>
            </a:r>
            <a:r>
              <a:rPr lang="es-ES" sz="2000" dirty="0">
                <a:cs typeface="Arial" panose="020B0604020202020204" pitchFamily="34" charset="0"/>
              </a:rPr>
              <a:t>C</a:t>
            </a:r>
            <a:r>
              <a:rPr lang="es-ES" sz="2000" baseline="-25000" dirty="0">
                <a:cs typeface="Arial" panose="020B0604020202020204" pitchFamily="34" charset="0"/>
              </a:rPr>
              <a:t>i</a:t>
            </a:r>
            <a:r>
              <a:rPr lang="es-ES" sz="2000" dirty="0">
                <a:cs typeface="Arial" panose="020B0604020202020204" pitchFamily="34" charset="0"/>
              </a:rPr>
              <a:t> </a:t>
            </a:r>
            <a:r>
              <a:rPr lang="es-ES" sz="2000" dirty="0" err="1">
                <a:cs typeface="Arial" panose="020B0604020202020204" pitchFamily="34" charset="0"/>
              </a:rPr>
              <a:t>cost</a:t>
            </a:r>
            <a:r>
              <a:rPr lang="es-ES" sz="2000" dirty="0">
                <a:cs typeface="Arial" panose="020B0604020202020204" pitchFamily="34" charset="0"/>
              </a:rPr>
              <a:t> of individual i; </a:t>
            </a:r>
            <a:r>
              <a:rPr lang="es-ES" sz="2000" dirty="0" err="1">
                <a:cs typeface="Arial" panose="020B0604020202020204" pitchFamily="34" charset="0"/>
              </a:rPr>
              <a:t>T</a:t>
            </a:r>
            <a:r>
              <a:rPr lang="es-ES" sz="2000" baseline="-25000" dirty="0" err="1">
                <a:cs typeface="Arial" panose="020B0604020202020204" pitchFamily="34" charset="0"/>
              </a:rPr>
              <a:t>j</a:t>
            </a:r>
            <a:r>
              <a:rPr lang="es-ES" sz="2000" dirty="0">
                <a:cs typeface="Arial" panose="020B0604020202020204" pitchFamily="34" charset="0"/>
              </a:rPr>
              <a:t> time of </a:t>
            </a:r>
            <a:r>
              <a:rPr lang="es-ES" sz="2000" dirty="0" err="1">
                <a:cs typeface="Arial" panose="020B0604020202020204" pitchFamily="34" charset="0"/>
              </a:rPr>
              <a:t>caregiving</a:t>
            </a:r>
            <a:r>
              <a:rPr lang="es-ES" sz="2000" dirty="0">
                <a:cs typeface="Arial" panose="020B0604020202020204" pitchFamily="34" charset="0"/>
              </a:rPr>
              <a:t> in </a:t>
            </a:r>
            <a:r>
              <a:rPr lang="es-ES" sz="2000" dirty="0" err="1">
                <a:cs typeface="Arial" panose="020B0604020202020204" pitchFamily="34" charset="0"/>
              </a:rPr>
              <a:t>each</a:t>
            </a:r>
            <a:r>
              <a:rPr lang="es-ES" sz="2000" dirty="0">
                <a:cs typeface="Arial" panose="020B0604020202020204" pitchFamily="34" charset="0"/>
              </a:rPr>
              <a:t> </a:t>
            </a:r>
            <a:r>
              <a:rPr lang="es-ES" sz="2000" dirty="0" err="1">
                <a:cs typeface="Arial" panose="020B0604020202020204" pitchFamily="34" charset="0"/>
              </a:rPr>
              <a:t>activity</a:t>
            </a:r>
            <a:r>
              <a:rPr lang="es-ES" sz="2000" dirty="0">
                <a:solidFill>
                  <a:srgbClr val="C00000"/>
                </a:solidFill>
                <a:cs typeface="Arial" panose="020B0604020202020204" pitchFamily="34" charset="0"/>
              </a:rPr>
              <a:t> </a:t>
            </a:r>
            <a:r>
              <a:rPr lang="es-ES" sz="2000" dirty="0">
                <a:cs typeface="Arial" panose="020B0604020202020204" pitchFamily="34" charset="0"/>
              </a:rPr>
              <a:t>j and </a:t>
            </a:r>
            <a:r>
              <a:rPr lang="es-ES" sz="2000" dirty="0" err="1">
                <a:cs typeface="Arial" panose="020B0604020202020204" pitchFamily="34" charset="0"/>
              </a:rPr>
              <a:t>P</a:t>
            </a:r>
            <a:r>
              <a:rPr lang="es-ES" sz="2000" baseline="-25000" dirty="0" err="1">
                <a:cs typeface="Arial" panose="020B0604020202020204" pitchFamily="34" charset="0"/>
              </a:rPr>
              <a:t>j</a:t>
            </a:r>
            <a:r>
              <a:rPr lang="es-ES" sz="2000" baseline="-25000" dirty="0">
                <a:cs typeface="Arial" panose="020B0604020202020204" pitchFamily="34" charset="0"/>
              </a:rPr>
              <a:t> </a:t>
            </a:r>
            <a:r>
              <a:rPr lang="es-ES" sz="2000" dirty="0" err="1">
                <a:cs typeface="Arial" panose="020B0604020202020204" pitchFamily="34" charset="0"/>
              </a:rPr>
              <a:t>price</a:t>
            </a:r>
            <a:r>
              <a:rPr lang="es-ES" sz="2000" dirty="0">
                <a:cs typeface="Arial" panose="020B0604020202020204" pitchFamily="34" charset="0"/>
              </a:rPr>
              <a:t> of </a:t>
            </a:r>
            <a:r>
              <a:rPr lang="es-ES" sz="2000" dirty="0" err="1">
                <a:cs typeface="Arial" panose="020B0604020202020204" pitchFamily="34" charset="0"/>
              </a:rPr>
              <a:t>the</a:t>
            </a:r>
            <a:r>
              <a:rPr lang="es-ES" sz="2000" dirty="0">
                <a:cs typeface="Arial" panose="020B0604020202020204" pitchFamily="34" charset="0"/>
              </a:rPr>
              <a:t> </a:t>
            </a:r>
            <a:r>
              <a:rPr lang="es-ES" sz="2000" dirty="0" err="1">
                <a:cs typeface="Arial" panose="020B0604020202020204" pitchFamily="34" charset="0"/>
              </a:rPr>
              <a:t>activity</a:t>
            </a:r>
            <a:r>
              <a:rPr lang="es-ES" sz="2000" dirty="0">
                <a:cs typeface="Arial" panose="020B0604020202020204" pitchFamily="34" charset="0"/>
              </a:rPr>
              <a:t> </a:t>
            </a:r>
            <a:r>
              <a:rPr lang="es-ES" sz="2000" dirty="0" smtClean="0">
                <a:cs typeface="Arial" panose="020B0604020202020204" pitchFamily="34" charset="0"/>
              </a:rPr>
              <a:t>j</a:t>
            </a:r>
            <a:endParaRPr lang="es-ES" sz="2000" dirty="0">
              <a:cs typeface="Arial" panose="020B0604020202020204" pitchFamily="34" charset="0"/>
            </a:endParaRPr>
          </a:p>
          <a:p>
            <a:pPr marL="342900" indent="-342900" algn="just">
              <a:lnSpc>
                <a:spcPct val="150000"/>
              </a:lnSpc>
              <a:buFont typeface="Courier New" pitchFamily="49" charset="0"/>
              <a:buChar char="o"/>
            </a:pPr>
            <a:r>
              <a:rPr lang="es-ES" sz="2000" dirty="0" err="1">
                <a:cs typeface="Arial" panose="020B0604020202020204" pitchFamily="34" charset="0"/>
              </a:rPr>
              <a:t>Number</a:t>
            </a:r>
            <a:r>
              <a:rPr lang="es-ES" sz="2000" dirty="0">
                <a:cs typeface="Arial" panose="020B0604020202020204" pitchFamily="34" charset="0"/>
              </a:rPr>
              <a:t> of </a:t>
            </a:r>
            <a:r>
              <a:rPr lang="es-ES" sz="2000" dirty="0" err="1">
                <a:cs typeface="Arial" panose="020B0604020202020204" pitchFamily="34" charset="0"/>
              </a:rPr>
              <a:t>hours</a:t>
            </a:r>
            <a:r>
              <a:rPr lang="es-ES" sz="2000" dirty="0">
                <a:cs typeface="Arial" panose="020B0604020202020204" pitchFamily="34" charset="0"/>
              </a:rPr>
              <a:t> * </a:t>
            </a:r>
            <a:r>
              <a:rPr lang="es-ES" sz="2000" dirty="0" err="1">
                <a:cs typeface="Arial" panose="020B0604020202020204" pitchFamily="34" charset="0"/>
              </a:rPr>
              <a:t>cost</a:t>
            </a:r>
            <a:r>
              <a:rPr lang="es-ES" sz="2000" dirty="0">
                <a:cs typeface="Arial" panose="020B0604020202020204" pitchFamily="34" charset="0"/>
              </a:rPr>
              <a:t> of </a:t>
            </a:r>
            <a:r>
              <a:rPr lang="es-ES" sz="2000" dirty="0" err="1">
                <a:cs typeface="Arial" panose="020B0604020202020204" pitchFamily="34" charset="0"/>
              </a:rPr>
              <a:t>public</a:t>
            </a:r>
            <a:r>
              <a:rPr lang="es-ES" sz="2000" dirty="0">
                <a:cs typeface="Arial" panose="020B0604020202020204" pitchFamily="34" charset="0"/>
              </a:rPr>
              <a:t> in-home </a:t>
            </a:r>
            <a:r>
              <a:rPr lang="es-ES" sz="2000" dirty="0" err="1" smtClean="0">
                <a:cs typeface="Arial" panose="020B0604020202020204" pitchFamily="34" charset="0"/>
              </a:rPr>
              <a:t>care</a:t>
            </a:r>
            <a:endParaRPr lang="es-ES" sz="2000" dirty="0">
              <a:cs typeface="Arial" panose="020B0604020202020204" pitchFamily="34" charset="0"/>
            </a:endParaRPr>
          </a:p>
          <a:p>
            <a:pPr marL="342900" indent="-342900" algn="just">
              <a:lnSpc>
                <a:spcPct val="150000"/>
              </a:lnSpc>
              <a:buFont typeface="Courier New" pitchFamily="49" charset="0"/>
              <a:buChar char="o"/>
            </a:pPr>
            <a:r>
              <a:rPr lang="es-ES" sz="2000" dirty="0" err="1" smtClean="0">
                <a:cs typeface="Arial" panose="020B0604020202020204" pitchFamily="34" charset="0"/>
              </a:rPr>
              <a:t>Three</a:t>
            </a:r>
            <a:r>
              <a:rPr lang="es-ES" sz="2000" dirty="0" smtClean="0">
                <a:cs typeface="Arial" panose="020B0604020202020204" pitchFamily="34" charset="0"/>
              </a:rPr>
              <a:t> </a:t>
            </a:r>
            <a:r>
              <a:rPr lang="es-ES" sz="2000" dirty="0" err="1">
                <a:cs typeface="Arial" panose="020B0604020202020204" pitchFamily="34" charset="0"/>
              </a:rPr>
              <a:t>scenarios</a:t>
            </a:r>
            <a:r>
              <a:rPr lang="es-ES" sz="2000" dirty="0">
                <a:cs typeface="Arial" panose="020B0604020202020204" pitchFamily="34" charset="0"/>
              </a:rPr>
              <a:t>:</a:t>
            </a:r>
          </a:p>
          <a:p>
            <a:pPr marL="742950" lvl="1" indent="-285750" algn="just">
              <a:lnSpc>
                <a:spcPct val="150000"/>
              </a:lnSpc>
              <a:buFont typeface="Courier New" panose="02070309020205020404" pitchFamily="49" charset="0"/>
              <a:buChar char="o"/>
            </a:pPr>
            <a:r>
              <a:rPr lang="en-US" sz="2000" dirty="0">
                <a:cs typeface="Arial" panose="020B0604020202020204" pitchFamily="34" charset="0"/>
              </a:rPr>
              <a:t>T</a:t>
            </a:r>
            <a:r>
              <a:rPr lang="en-US" sz="2000" dirty="0" smtClean="0">
                <a:cs typeface="Arial" panose="020B0604020202020204" pitchFamily="34" charset="0"/>
              </a:rPr>
              <a:t>he </a:t>
            </a:r>
            <a:r>
              <a:rPr lang="en-US" sz="2000" dirty="0">
                <a:cs typeface="Arial" panose="020B0604020202020204" pitchFamily="34" charset="0"/>
              </a:rPr>
              <a:t>average cost of public in-home care, i.e. 12.71€/h</a:t>
            </a:r>
          </a:p>
          <a:p>
            <a:pPr marL="742950" lvl="1" indent="-285750" algn="just">
              <a:lnSpc>
                <a:spcPct val="150000"/>
              </a:lnSpc>
              <a:buFont typeface="Courier New" panose="02070309020205020404" pitchFamily="49" charset="0"/>
              <a:buChar char="o"/>
            </a:pPr>
            <a:r>
              <a:rPr lang="en-US" sz="2000" dirty="0">
                <a:cs typeface="Arial" panose="020B0604020202020204" pitchFamily="34" charset="0"/>
              </a:rPr>
              <a:t>T</a:t>
            </a:r>
            <a:r>
              <a:rPr lang="en-US" sz="2000" dirty="0" smtClean="0">
                <a:cs typeface="Arial" panose="020B0604020202020204" pitchFamily="34" charset="0"/>
              </a:rPr>
              <a:t>he average cost </a:t>
            </a:r>
            <a:r>
              <a:rPr lang="en-US" sz="2000" dirty="0">
                <a:cs typeface="Arial" panose="020B0604020202020204" pitchFamily="34" charset="0"/>
              </a:rPr>
              <a:t>in the three Autonomous Communities (regions of Spain) with the lowest costs in the country, i.e. 7.67€/</a:t>
            </a:r>
            <a:r>
              <a:rPr lang="en-US" sz="2000" dirty="0" smtClean="0">
                <a:cs typeface="Arial" panose="020B0604020202020204" pitchFamily="34" charset="0"/>
              </a:rPr>
              <a:t>h</a:t>
            </a:r>
          </a:p>
          <a:p>
            <a:pPr marL="742950" lvl="1" indent="-285750" algn="just">
              <a:lnSpc>
                <a:spcPct val="150000"/>
              </a:lnSpc>
              <a:buFont typeface="Courier New" panose="02070309020205020404" pitchFamily="49" charset="0"/>
              <a:buChar char="o"/>
            </a:pPr>
            <a:r>
              <a:rPr lang="en-US" sz="2000" dirty="0" smtClean="0">
                <a:cs typeface="Arial" panose="020B0604020202020204" pitchFamily="34" charset="0"/>
              </a:rPr>
              <a:t>The cost for each Autonomous Communities</a:t>
            </a:r>
            <a:endParaRPr lang="en-US" sz="2000" dirty="0">
              <a:cs typeface="Arial" panose="020B0604020202020204" pitchFamily="34" charset="0"/>
            </a:endParaRPr>
          </a:p>
          <a:p>
            <a:pPr lvl="1" algn="just">
              <a:lnSpc>
                <a:spcPct val="150000"/>
              </a:lnSpc>
            </a:pPr>
            <a:endParaRPr lang="en-US" sz="2000" u="sng" dirty="0" smtClean="0">
              <a:solidFill>
                <a:schemeClr val="bg2">
                  <a:lumMod val="10000"/>
                </a:schemeClr>
              </a:solidFill>
              <a:effectLst>
                <a:outerShdw blurRad="38100" dist="38100" dir="2700000" algn="tl">
                  <a:srgbClr val="000000">
                    <a:alpha val="43137"/>
                  </a:srgbClr>
                </a:outerShdw>
              </a:effectLst>
            </a:endParaRPr>
          </a:p>
        </p:txBody>
      </p:sp>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4538" y="2430138"/>
            <a:ext cx="2016224" cy="432048"/>
          </a:xfrm>
          <a:prstGeom prst="rect">
            <a:avLst/>
          </a:prstGeom>
          <a:noFill/>
          <a:ln cmpd="dbl">
            <a:solidFill>
              <a:schemeClr val="tx1"/>
            </a:solidFill>
          </a:ln>
          <a:extLst>
            <a:ext uri="{909E8E84-426E-40DD-AFC4-6F175D3DCCD1}">
              <a14:hiddenFill xmlns:a14="http://schemas.microsoft.com/office/drawing/2010/main">
                <a:solidFill>
                  <a:srgbClr val="FFFFFF"/>
                </a:solidFill>
              </a14:hiddenFill>
            </a:ext>
          </a:extLst>
        </p:spPr>
      </p:pic>
      <p:sp>
        <p:nvSpPr>
          <p:cNvPr id="10"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
        <p:nvSpPr>
          <p:cNvPr id="11" name="Title 1"/>
          <p:cNvSpPr>
            <a:spLocks noGrp="1"/>
          </p:cNvSpPr>
          <p:nvPr>
            <p:ph type="title"/>
          </p:nvPr>
        </p:nvSpPr>
        <p:spPr>
          <a:xfrm>
            <a:off x="3203275" y="0"/>
            <a:ext cx="7620000" cy="1143000"/>
          </a:xfrm>
        </p:spPr>
        <p:txBody>
          <a:bodyPr/>
          <a:lstStyle/>
          <a:p>
            <a:r>
              <a:rPr lang="en-GB" sz="4000" dirty="0" smtClean="0">
                <a:solidFill>
                  <a:schemeClr val="accent1">
                    <a:lumMod val="50000"/>
                  </a:schemeClr>
                </a:solidFill>
                <a:latin typeface="+mn-lt"/>
              </a:rPr>
              <a:t>Data and Methods</a:t>
            </a:r>
            <a:endParaRPr lang="es-ES_tradnl" sz="4000" dirty="0">
              <a:solidFill>
                <a:schemeClr val="accent1">
                  <a:lumMod val="50000"/>
                </a:schemeClr>
              </a:solidFill>
              <a:latin typeface="+mn-lt"/>
            </a:endParaRPr>
          </a:p>
        </p:txBody>
      </p:sp>
      <p:pic>
        <p:nvPicPr>
          <p:cNvPr id="12" name="Imagen 11"/>
          <p:cNvPicPr>
            <a:picLocks noChangeAspect="1"/>
          </p:cNvPicPr>
          <p:nvPr/>
        </p:nvPicPr>
        <p:blipFill>
          <a:blip r:embed="rId3"/>
          <a:stretch>
            <a:fillRect/>
          </a:stretch>
        </p:blipFill>
        <p:spPr>
          <a:xfrm>
            <a:off x="137483" y="108620"/>
            <a:ext cx="2571750" cy="800100"/>
          </a:xfrm>
          <a:prstGeom prst="rect">
            <a:avLst/>
          </a:prstGeom>
        </p:spPr>
      </p:pic>
      <p:cxnSp>
        <p:nvCxnSpPr>
          <p:cNvPr id="13" name="Conector recto 12"/>
          <p:cNvCxnSpPr/>
          <p:nvPr/>
        </p:nvCxnSpPr>
        <p:spPr>
          <a:xfrm flipV="1">
            <a:off x="367939" y="1024811"/>
            <a:ext cx="8264106"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319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176868" y="1024811"/>
            <a:ext cx="8646248" cy="5940088"/>
          </a:xfrm>
          <a:prstGeom prst="rect">
            <a:avLst/>
          </a:prstGeom>
          <a:noFill/>
        </p:spPr>
        <p:txBody>
          <a:bodyPr wrap="square" rtlCol="0">
            <a:spAutoFit/>
          </a:bodyPr>
          <a:lstStyle/>
          <a:p>
            <a:pPr marL="0" lvl="1" algn="just">
              <a:lnSpc>
                <a:spcPct val="150000"/>
              </a:lnSpc>
            </a:pPr>
            <a:r>
              <a:rPr lang="en-US" sz="2000" u="sng" dirty="0" smtClean="0">
                <a:solidFill>
                  <a:schemeClr val="bg2">
                    <a:lumMod val="10000"/>
                  </a:schemeClr>
                </a:solidFill>
                <a:effectLst>
                  <a:outerShdw blurRad="38100" dist="38100" dir="2700000" algn="tl">
                    <a:srgbClr val="000000">
                      <a:alpha val="43137"/>
                    </a:srgbClr>
                  </a:outerShdw>
                </a:effectLst>
              </a:rPr>
              <a:t>Methods</a:t>
            </a:r>
            <a:endParaRPr lang="es-ES" sz="2000" b="1" u="sng" dirty="0" smtClean="0">
              <a:cs typeface="Arial" panose="020B0604020202020204" pitchFamily="34" charset="0"/>
            </a:endParaRPr>
          </a:p>
          <a:p>
            <a:pPr algn="just">
              <a:lnSpc>
                <a:spcPct val="150000"/>
              </a:lnSpc>
            </a:pPr>
            <a:r>
              <a:rPr lang="es-ES" sz="2000" dirty="0" smtClean="0">
                <a:effectLst>
                  <a:outerShdw blurRad="38100" dist="38100" dir="2700000" algn="tl">
                    <a:srgbClr val="000000">
                      <a:alpha val="43137"/>
                    </a:srgbClr>
                  </a:outerShdw>
                </a:effectLst>
                <a:cs typeface="Arial" panose="020B0604020202020204" pitchFamily="34" charset="0"/>
              </a:rPr>
              <a:t>OPPORTUNITY COST METHOD</a:t>
            </a:r>
            <a:endParaRPr lang="en-US" sz="2000" dirty="0">
              <a:effectLst>
                <a:outerShdw blurRad="38100" dist="38100" dir="2700000" algn="tl">
                  <a:srgbClr val="000000">
                    <a:alpha val="43137"/>
                  </a:srgbClr>
                </a:outerShdw>
              </a:effectLst>
              <a:cs typeface="Arial" panose="020B0604020202020204" pitchFamily="34" charset="0"/>
            </a:endParaRPr>
          </a:p>
          <a:p>
            <a:pPr marL="285750" indent="-285750" algn="just">
              <a:lnSpc>
                <a:spcPct val="150000"/>
              </a:lnSpc>
              <a:buFont typeface="Courier New" pitchFamily="49" charset="0"/>
              <a:buChar char="o"/>
            </a:pPr>
            <a:r>
              <a:rPr lang="en-US" sz="2000" dirty="0" smtClean="0">
                <a:cs typeface="Arial" panose="020B0604020202020204" pitchFamily="34" charset="0"/>
              </a:rPr>
              <a:t>This method values the time of caregiving as input</a:t>
            </a:r>
          </a:p>
          <a:p>
            <a:pPr marL="285750" indent="-285750" algn="just">
              <a:lnSpc>
                <a:spcPct val="150000"/>
              </a:lnSpc>
              <a:buFont typeface="Wingdings" panose="05000000000000000000" pitchFamily="2" charset="2"/>
              <a:buChar char="q"/>
            </a:pPr>
            <a:endParaRPr lang="en-US" sz="2000" dirty="0">
              <a:cs typeface="Arial" panose="020B0604020202020204" pitchFamily="34" charset="0"/>
            </a:endParaRPr>
          </a:p>
          <a:p>
            <a:pPr algn="just"/>
            <a:endParaRPr lang="en-US" sz="2000" dirty="0" smtClean="0">
              <a:cs typeface="Arial" panose="020B0604020202020204" pitchFamily="34" charset="0"/>
            </a:endParaRPr>
          </a:p>
          <a:p>
            <a:pPr algn="just"/>
            <a:r>
              <a:rPr lang="en-US" sz="2000" dirty="0" smtClean="0">
                <a:cs typeface="Arial" panose="020B0604020202020204" pitchFamily="34" charset="0"/>
              </a:rPr>
              <a:t>Where </a:t>
            </a:r>
            <a:r>
              <a:rPr lang="es-ES" sz="2000" dirty="0" smtClean="0">
                <a:cs typeface="Arial" panose="020B0604020202020204" pitchFamily="34" charset="0"/>
              </a:rPr>
              <a:t>C</a:t>
            </a:r>
            <a:r>
              <a:rPr lang="es-ES" sz="2000" baseline="-25000" dirty="0" smtClean="0">
                <a:cs typeface="Arial" panose="020B0604020202020204" pitchFamily="34" charset="0"/>
              </a:rPr>
              <a:t>i</a:t>
            </a:r>
            <a:r>
              <a:rPr lang="es-ES" sz="2000" dirty="0" smtClean="0">
                <a:cs typeface="Arial" panose="020B0604020202020204" pitchFamily="34" charset="0"/>
              </a:rPr>
              <a:t> </a:t>
            </a:r>
            <a:r>
              <a:rPr lang="es-ES" sz="2000" dirty="0" err="1" smtClean="0">
                <a:cs typeface="Arial" panose="020B0604020202020204" pitchFamily="34" charset="0"/>
              </a:rPr>
              <a:t>cost</a:t>
            </a:r>
            <a:r>
              <a:rPr lang="es-ES" sz="2000" dirty="0" smtClean="0">
                <a:cs typeface="Arial" panose="020B0604020202020204" pitchFamily="34" charset="0"/>
              </a:rPr>
              <a:t> of individual i</a:t>
            </a:r>
            <a:r>
              <a:rPr lang="es-ES" sz="2000" dirty="0">
                <a:cs typeface="Arial" panose="020B0604020202020204" pitchFamily="34" charset="0"/>
              </a:rPr>
              <a:t>; </a:t>
            </a:r>
            <a:r>
              <a:rPr lang="es-ES" sz="2000" dirty="0" smtClean="0">
                <a:cs typeface="Arial" panose="020B0604020202020204" pitchFamily="34" charset="0"/>
              </a:rPr>
              <a:t>n</a:t>
            </a:r>
            <a:r>
              <a:rPr lang="es-ES" sz="2000" baseline="-25000" dirty="0" smtClean="0">
                <a:cs typeface="Arial" panose="020B0604020202020204" pitchFamily="34" charset="0"/>
              </a:rPr>
              <a:t>i</a:t>
            </a:r>
            <a:r>
              <a:rPr lang="es-ES" sz="2000" dirty="0" smtClean="0">
                <a:cs typeface="Arial" panose="020B0604020202020204" pitchFamily="34" charset="0"/>
              </a:rPr>
              <a:t> </a:t>
            </a:r>
            <a:r>
              <a:rPr lang="es-ES" sz="2000" dirty="0" err="1" smtClean="0">
                <a:cs typeface="Arial" panose="020B0604020202020204" pitchFamily="34" charset="0"/>
              </a:rPr>
              <a:t>working</a:t>
            </a:r>
            <a:r>
              <a:rPr lang="es-ES" sz="2000" dirty="0" smtClean="0">
                <a:cs typeface="Arial" panose="020B0604020202020204" pitchFamily="34" charset="0"/>
              </a:rPr>
              <a:t> </a:t>
            </a:r>
            <a:r>
              <a:rPr lang="es-ES" sz="2000" dirty="0" err="1" smtClean="0">
                <a:cs typeface="Arial" panose="020B0604020202020204" pitchFamily="34" charset="0"/>
              </a:rPr>
              <a:t>hours</a:t>
            </a:r>
            <a:r>
              <a:rPr lang="es-ES" sz="2000" dirty="0" smtClean="0">
                <a:cs typeface="Arial" panose="020B0604020202020204" pitchFamily="34" charset="0"/>
              </a:rPr>
              <a:t>; </a:t>
            </a:r>
            <a:r>
              <a:rPr lang="es-ES" sz="2000" dirty="0" err="1" smtClean="0">
                <a:cs typeface="Arial" panose="020B0604020202020204" pitchFamily="34" charset="0"/>
              </a:rPr>
              <a:t>w</a:t>
            </a:r>
            <a:r>
              <a:rPr lang="es-ES" sz="2000" baseline="-25000" dirty="0" err="1" smtClean="0">
                <a:cs typeface="Arial" panose="020B0604020202020204" pitchFamily="34" charset="0"/>
              </a:rPr>
              <a:t>i</a:t>
            </a:r>
            <a:r>
              <a:rPr lang="es-ES" sz="2000" baseline="-25000" dirty="0">
                <a:cs typeface="Arial" panose="020B0604020202020204" pitchFamily="34" charset="0"/>
              </a:rPr>
              <a:t> </a:t>
            </a:r>
            <a:r>
              <a:rPr lang="es-ES" sz="2000" dirty="0" err="1" smtClean="0">
                <a:cs typeface="Arial" panose="020B0604020202020204" pitchFamily="34" charset="0"/>
              </a:rPr>
              <a:t>wage</a:t>
            </a:r>
            <a:r>
              <a:rPr lang="es-ES" sz="2000" dirty="0" smtClean="0">
                <a:cs typeface="Arial" panose="020B0604020202020204" pitchFamily="34" charset="0"/>
              </a:rPr>
              <a:t>/</a:t>
            </a:r>
            <a:r>
              <a:rPr lang="es-ES" sz="2000" dirty="0" err="1" smtClean="0">
                <a:cs typeface="Arial" panose="020B0604020202020204" pitchFamily="34" charset="0"/>
              </a:rPr>
              <a:t>hour</a:t>
            </a:r>
            <a:r>
              <a:rPr lang="es-ES" sz="2000" dirty="0" smtClean="0">
                <a:cs typeface="Arial" panose="020B0604020202020204" pitchFamily="34" charset="0"/>
              </a:rPr>
              <a:t>; </a:t>
            </a:r>
            <a:r>
              <a:rPr lang="es-ES" sz="2000" dirty="0">
                <a:cs typeface="Arial" panose="020B0604020202020204" pitchFamily="34" charset="0"/>
              </a:rPr>
              <a:t>h</a:t>
            </a:r>
            <a:r>
              <a:rPr lang="es-ES" sz="2000" baseline="-25000" dirty="0">
                <a:cs typeface="Arial" panose="020B0604020202020204" pitchFamily="34" charset="0"/>
              </a:rPr>
              <a:t>i</a:t>
            </a:r>
            <a:r>
              <a:rPr lang="es-ES" sz="2000" dirty="0">
                <a:cs typeface="Arial" panose="020B0604020202020204" pitchFamily="34" charset="0"/>
              </a:rPr>
              <a:t> </a:t>
            </a:r>
            <a:r>
              <a:rPr lang="es-ES" sz="2000" dirty="0" err="1" smtClean="0">
                <a:cs typeface="Arial" panose="020B0604020202020204" pitchFamily="34" charset="0"/>
              </a:rPr>
              <a:t>housework</a:t>
            </a:r>
            <a:r>
              <a:rPr lang="es-ES" sz="2000" dirty="0" smtClean="0">
                <a:cs typeface="Arial" panose="020B0604020202020204" pitchFamily="34" charset="0"/>
              </a:rPr>
              <a:t> </a:t>
            </a:r>
            <a:r>
              <a:rPr lang="es-ES" sz="2000" dirty="0" err="1" smtClean="0">
                <a:cs typeface="Arial" panose="020B0604020202020204" pitchFamily="34" charset="0"/>
              </a:rPr>
              <a:t>hours</a:t>
            </a:r>
            <a:r>
              <a:rPr lang="es-ES" sz="2000" dirty="0" smtClean="0">
                <a:cs typeface="Arial" panose="020B0604020202020204" pitchFamily="34" charset="0"/>
              </a:rPr>
              <a:t>; </a:t>
            </a:r>
            <a:r>
              <a:rPr lang="es-ES" sz="2000" dirty="0">
                <a:cs typeface="Arial" panose="020B0604020202020204" pitchFamily="34" charset="0"/>
              </a:rPr>
              <a:t>s</a:t>
            </a:r>
            <a:r>
              <a:rPr lang="es-ES" sz="2000" baseline="-25000" dirty="0">
                <a:cs typeface="Arial" panose="020B0604020202020204" pitchFamily="34" charset="0"/>
              </a:rPr>
              <a:t>i </a:t>
            </a:r>
            <a:r>
              <a:rPr lang="es-ES" sz="2000" dirty="0" err="1" smtClean="0">
                <a:cs typeface="Arial" panose="020B0604020202020204" pitchFamily="34" charset="0"/>
              </a:rPr>
              <a:t>price</a:t>
            </a:r>
            <a:r>
              <a:rPr lang="es-ES" sz="2000" dirty="0" smtClean="0">
                <a:cs typeface="Arial" panose="020B0604020202020204" pitchFamily="34" charset="0"/>
              </a:rPr>
              <a:t> of </a:t>
            </a:r>
            <a:r>
              <a:rPr lang="es-ES" sz="2000" dirty="0" err="1" smtClean="0">
                <a:cs typeface="Arial" panose="020B0604020202020204" pitchFamily="34" charset="0"/>
              </a:rPr>
              <a:t>housework</a:t>
            </a:r>
            <a:r>
              <a:rPr lang="es-ES" sz="2000" dirty="0" smtClean="0">
                <a:cs typeface="Arial" panose="020B0604020202020204" pitchFamily="34" charset="0"/>
              </a:rPr>
              <a:t> </a:t>
            </a:r>
            <a:r>
              <a:rPr lang="es-ES" sz="2000" dirty="0" err="1" smtClean="0">
                <a:cs typeface="Arial" panose="020B0604020202020204" pitchFamily="34" charset="0"/>
              </a:rPr>
              <a:t>hours</a:t>
            </a:r>
            <a:r>
              <a:rPr lang="es-ES" sz="2000" dirty="0" smtClean="0">
                <a:cs typeface="Arial" panose="020B0604020202020204" pitchFamily="34" charset="0"/>
              </a:rPr>
              <a:t>; </a:t>
            </a:r>
            <a:r>
              <a:rPr lang="es-ES" sz="2000" dirty="0" err="1">
                <a:cs typeface="Arial" panose="020B0604020202020204" pitchFamily="34" charset="0"/>
              </a:rPr>
              <a:t>I</a:t>
            </a:r>
            <a:r>
              <a:rPr lang="es-ES" sz="2000" baseline="-25000" dirty="0" err="1">
                <a:cs typeface="Arial" panose="020B0604020202020204" pitchFamily="34" charset="0"/>
              </a:rPr>
              <a:t>i</a:t>
            </a:r>
            <a:r>
              <a:rPr lang="es-ES" sz="2000" dirty="0">
                <a:cs typeface="Arial" panose="020B0604020202020204" pitchFamily="34" charset="0"/>
              </a:rPr>
              <a:t> </a:t>
            </a:r>
            <a:r>
              <a:rPr lang="es-ES" sz="2000" dirty="0" err="1" smtClean="0">
                <a:cs typeface="Arial" panose="020B0604020202020204" pitchFamily="34" charset="0"/>
              </a:rPr>
              <a:t>leisure</a:t>
            </a:r>
            <a:r>
              <a:rPr lang="es-ES" sz="2000" dirty="0" smtClean="0">
                <a:cs typeface="Arial" panose="020B0604020202020204" pitchFamily="34" charset="0"/>
              </a:rPr>
              <a:t>; </a:t>
            </a:r>
            <a:r>
              <a:rPr lang="es-ES" sz="2000" dirty="0">
                <a:cs typeface="Arial" panose="020B0604020202020204" pitchFamily="34" charset="0"/>
              </a:rPr>
              <a:t>t</a:t>
            </a:r>
            <a:r>
              <a:rPr lang="es-ES" sz="2000" baseline="-25000" dirty="0">
                <a:cs typeface="Arial" panose="020B0604020202020204" pitchFamily="34" charset="0"/>
              </a:rPr>
              <a:t>i</a:t>
            </a:r>
            <a:r>
              <a:rPr lang="es-ES" sz="2000" dirty="0">
                <a:cs typeface="Arial" panose="020B0604020202020204" pitchFamily="34" charset="0"/>
              </a:rPr>
              <a:t> </a:t>
            </a:r>
            <a:r>
              <a:rPr lang="es-ES" sz="2000" dirty="0" err="1" smtClean="0">
                <a:cs typeface="Arial" panose="020B0604020202020204" pitchFamily="34" charset="0"/>
              </a:rPr>
              <a:t>price</a:t>
            </a:r>
            <a:r>
              <a:rPr lang="es-ES" sz="2000" dirty="0" smtClean="0">
                <a:cs typeface="Arial" panose="020B0604020202020204" pitchFamily="34" charset="0"/>
              </a:rPr>
              <a:t> of </a:t>
            </a:r>
            <a:r>
              <a:rPr lang="es-ES" sz="2000" dirty="0" err="1" smtClean="0">
                <a:cs typeface="Arial" panose="020B0604020202020204" pitchFamily="34" charset="0"/>
              </a:rPr>
              <a:t>leisure</a:t>
            </a:r>
            <a:r>
              <a:rPr lang="es-ES" sz="2000" dirty="0" smtClean="0">
                <a:cs typeface="Arial" panose="020B0604020202020204" pitchFamily="34" charset="0"/>
              </a:rPr>
              <a:t> time</a:t>
            </a:r>
          </a:p>
          <a:p>
            <a:pPr marL="285750" indent="-285750" algn="just">
              <a:lnSpc>
                <a:spcPct val="150000"/>
              </a:lnSpc>
              <a:buFont typeface="Courier New" pitchFamily="49" charset="0"/>
              <a:buChar char="o"/>
            </a:pPr>
            <a:r>
              <a:rPr lang="es-ES" sz="2000" dirty="0" err="1" smtClean="0">
                <a:cs typeface="Arial" panose="020B0604020202020204" pitchFamily="34" charset="0"/>
              </a:rPr>
              <a:t>Number</a:t>
            </a:r>
            <a:r>
              <a:rPr lang="es-ES" sz="2000" dirty="0" smtClean="0">
                <a:cs typeface="Arial" panose="020B0604020202020204" pitchFamily="34" charset="0"/>
              </a:rPr>
              <a:t> of </a:t>
            </a:r>
            <a:r>
              <a:rPr lang="es-ES" sz="2000" dirty="0" err="1" smtClean="0">
                <a:cs typeface="Arial" panose="020B0604020202020204" pitchFamily="34" charset="0"/>
              </a:rPr>
              <a:t>hours</a:t>
            </a:r>
            <a:r>
              <a:rPr lang="es-ES" sz="2000" dirty="0" smtClean="0">
                <a:cs typeface="Arial" panose="020B0604020202020204" pitchFamily="34" charset="0"/>
              </a:rPr>
              <a:t> * </a:t>
            </a:r>
            <a:r>
              <a:rPr lang="es-ES" sz="2000" dirty="0" err="1" smtClean="0">
                <a:cs typeface="Arial" panose="020B0604020202020204" pitchFamily="34" charset="0"/>
              </a:rPr>
              <a:t>Shadow</a:t>
            </a:r>
            <a:r>
              <a:rPr lang="es-ES" sz="2000" dirty="0" smtClean="0">
                <a:cs typeface="Arial" panose="020B0604020202020204" pitchFamily="34" charset="0"/>
              </a:rPr>
              <a:t> </a:t>
            </a:r>
            <a:r>
              <a:rPr lang="es-ES" sz="2000" dirty="0" err="1" smtClean="0">
                <a:cs typeface="Arial" panose="020B0604020202020204" pitchFamily="34" charset="0"/>
              </a:rPr>
              <a:t>prices</a:t>
            </a:r>
            <a:r>
              <a:rPr lang="es-ES" sz="2000" dirty="0" smtClean="0">
                <a:cs typeface="Arial" panose="020B0604020202020204" pitchFamily="34" charset="0"/>
              </a:rPr>
              <a:t> </a:t>
            </a:r>
            <a:r>
              <a:rPr lang="es-ES" sz="2000" dirty="0" err="1" smtClean="0">
                <a:cs typeface="Arial" panose="020B0604020202020204" pitchFamily="34" charset="0"/>
              </a:rPr>
              <a:t>depending</a:t>
            </a:r>
            <a:r>
              <a:rPr lang="es-ES" sz="2000" dirty="0" smtClean="0">
                <a:cs typeface="Arial" panose="020B0604020202020204" pitchFamily="34" charset="0"/>
              </a:rPr>
              <a:t> </a:t>
            </a:r>
            <a:r>
              <a:rPr lang="es-ES" sz="2000" dirty="0" err="1" smtClean="0">
                <a:cs typeface="Arial" panose="020B0604020202020204" pitchFamily="34" charset="0"/>
              </a:rPr>
              <a:t>on</a:t>
            </a:r>
            <a:r>
              <a:rPr lang="es-ES" sz="2000" dirty="0" smtClean="0">
                <a:cs typeface="Arial" panose="020B0604020202020204" pitchFamily="34" charset="0"/>
              </a:rPr>
              <a:t> </a:t>
            </a:r>
            <a:r>
              <a:rPr lang="es-ES" sz="2000" dirty="0" err="1" smtClean="0">
                <a:cs typeface="Arial" panose="020B0604020202020204" pitchFamily="34" charset="0"/>
              </a:rPr>
              <a:t>the</a:t>
            </a:r>
            <a:r>
              <a:rPr lang="es-ES" sz="2000" dirty="0" smtClean="0">
                <a:cs typeface="Arial" panose="020B0604020202020204" pitchFamily="34" charset="0"/>
              </a:rPr>
              <a:t> </a:t>
            </a:r>
            <a:r>
              <a:rPr lang="es-ES" sz="2000" dirty="0" err="1" smtClean="0">
                <a:cs typeface="Arial" panose="020B0604020202020204" pitchFamily="34" charset="0"/>
              </a:rPr>
              <a:t>nature</a:t>
            </a:r>
            <a:r>
              <a:rPr lang="es-ES" sz="2000" dirty="0" smtClean="0">
                <a:cs typeface="Arial" panose="020B0604020202020204" pitchFamily="34" charset="0"/>
              </a:rPr>
              <a:t> of </a:t>
            </a:r>
            <a:r>
              <a:rPr lang="en-US" sz="2000" dirty="0" smtClean="0">
                <a:cs typeface="Arial" panose="020B0604020202020204" pitchFamily="34" charset="0"/>
              </a:rPr>
              <a:t>the time dedicated to provide care</a:t>
            </a:r>
            <a:endParaRPr lang="es-ES" sz="2000" dirty="0" smtClean="0">
              <a:cs typeface="Arial" panose="020B0604020202020204" pitchFamily="34" charset="0"/>
            </a:endParaRPr>
          </a:p>
          <a:p>
            <a:pPr marL="285750" indent="-285750" algn="just">
              <a:lnSpc>
                <a:spcPct val="150000"/>
              </a:lnSpc>
              <a:buFont typeface="Courier New" pitchFamily="49" charset="0"/>
              <a:buChar char="o"/>
            </a:pPr>
            <a:r>
              <a:rPr lang="es-ES" sz="2000" dirty="0" smtClean="0">
                <a:cs typeface="Arial" panose="020B0604020202020204" pitchFamily="34" charset="0"/>
              </a:rPr>
              <a:t>3 </a:t>
            </a:r>
            <a:r>
              <a:rPr lang="es-ES" sz="2000" dirty="0" err="1" smtClean="0">
                <a:cs typeface="Arial" panose="020B0604020202020204" pitchFamily="34" charset="0"/>
              </a:rPr>
              <a:t>ways</a:t>
            </a:r>
            <a:r>
              <a:rPr lang="es-ES" sz="2000" dirty="0" smtClean="0">
                <a:cs typeface="Arial" panose="020B0604020202020204" pitchFamily="34" charset="0"/>
              </a:rPr>
              <a:t> of </a:t>
            </a:r>
            <a:r>
              <a:rPr lang="es-ES" sz="2000" dirty="0" err="1" smtClean="0">
                <a:cs typeface="Arial" panose="020B0604020202020204" pitchFamily="34" charset="0"/>
              </a:rPr>
              <a:t>valuating</a:t>
            </a:r>
            <a:r>
              <a:rPr lang="es-ES" sz="2000" dirty="0" smtClean="0">
                <a:cs typeface="Arial" panose="020B0604020202020204" pitchFamily="34" charset="0"/>
              </a:rPr>
              <a:t> time:</a:t>
            </a:r>
          </a:p>
          <a:p>
            <a:pPr marL="742950" lvl="1" indent="-285750" algn="just">
              <a:lnSpc>
                <a:spcPct val="150000"/>
              </a:lnSpc>
              <a:buFont typeface="Courier New" panose="02070309020205020404" pitchFamily="49" charset="0"/>
              <a:buChar char="o"/>
            </a:pPr>
            <a:r>
              <a:rPr lang="en-US" sz="2000" dirty="0" err="1" smtClean="0">
                <a:cs typeface="Arial" panose="020B0604020202020204" pitchFamily="34" charset="0"/>
              </a:rPr>
              <a:t>Labour</a:t>
            </a:r>
            <a:r>
              <a:rPr lang="en-US" sz="2000" dirty="0" smtClean="0">
                <a:cs typeface="Arial" panose="020B0604020202020204" pitchFamily="34" charset="0"/>
              </a:rPr>
              <a:t> hours</a:t>
            </a:r>
          </a:p>
          <a:p>
            <a:pPr marL="742950" lvl="1" indent="-285750" algn="just">
              <a:lnSpc>
                <a:spcPct val="150000"/>
              </a:lnSpc>
              <a:buFont typeface="Courier New" panose="02070309020205020404" pitchFamily="49" charset="0"/>
              <a:buChar char="o"/>
            </a:pPr>
            <a:r>
              <a:rPr lang="en-US" sz="2000" dirty="0" smtClean="0">
                <a:cs typeface="Arial" panose="020B0604020202020204" pitchFamily="34" charset="0"/>
              </a:rPr>
              <a:t>Housework hours</a:t>
            </a:r>
          </a:p>
          <a:p>
            <a:pPr marL="742950" lvl="1" indent="-285750" algn="just">
              <a:lnSpc>
                <a:spcPct val="150000"/>
              </a:lnSpc>
              <a:buFont typeface="Courier New" panose="02070309020205020404" pitchFamily="49" charset="0"/>
              <a:buChar char="o"/>
            </a:pPr>
            <a:r>
              <a:rPr lang="en-US" sz="2000" dirty="0" smtClean="0">
                <a:cs typeface="Arial" panose="020B0604020202020204" pitchFamily="34" charset="0"/>
              </a:rPr>
              <a:t>Leisure hours</a:t>
            </a:r>
          </a:p>
        </p:txBody>
      </p:sp>
      <p:sp>
        <p:nvSpPr>
          <p:cNvPr id="11" name="10 CuadroTexto"/>
          <p:cNvSpPr txBox="1"/>
          <p:nvPr/>
        </p:nvSpPr>
        <p:spPr>
          <a:xfrm>
            <a:off x="2901729" y="2576587"/>
            <a:ext cx="2520280" cy="400110"/>
          </a:xfrm>
          <a:prstGeom prst="rect">
            <a:avLst/>
          </a:prstGeom>
          <a:noFill/>
          <a:ln>
            <a:solidFill>
              <a:schemeClr val="tx1"/>
            </a:solidFill>
          </a:ln>
        </p:spPr>
        <p:txBody>
          <a:bodyPr wrap="square" rtlCol="0">
            <a:spAutoFit/>
          </a:bodyPr>
          <a:lstStyle/>
          <a:p>
            <a:r>
              <a:rPr lang="es-ES" sz="2000" dirty="0" smtClean="0">
                <a:latin typeface="Garamond" pitchFamily="18" charset="0"/>
              </a:rPr>
              <a:t>C</a:t>
            </a:r>
            <a:r>
              <a:rPr lang="es-ES" sz="2000" baseline="-25000" dirty="0" smtClean="0">
                <a:latin typeface="Garamond" pitchFamily="18" charset="0"/>
              </a:rPr>
              <a:t>i</a:t>
            </a:r>
            <a:r>
              <a:rPr lang="es-ES" sz="2000" dirty="0" smtClean="0">
                <a:latin typeface="Garamond" pitchFamily="18" charset="0"/>
              </a:rPr>
              <a:t> = n</a:t>
            </a:r>
            <a:r>
              <a:rPr lang="es-ES" sz="2000" baseline="-25000" dirty="0" smtClean="0">
                <a:latin typeface="Garamond" pitchFamily="18" charset="0"/>
              </a:rPr>
              <a:t>i</a:t>
            </a:r>
            <a:r>
              <a:rPr lang="es-ES" sz="2000" dirty="0" smtClean="0">
                <a:latin typeface="Garamond" pitchFamily="18" charset="0"/>
              </a:rPr>
              <a:t>*</a:t>
            </a:r>
            <a:r>
              <a:rPr lang="es-ES" sz="2000" dirty="0" err="1" smtClean="0">
                <a:latin typeface="Garamond" pitchFamily="18" charset="0"/>
              </a:rPr>
              <a:t>w</a:t>
            </a:r>
            <a:r>
              <a:rPr lang="es-ES" sz="2000" baseline="-25000" dirty="0" err="1" smtClean="0">
                <a:latin typeface="Garamond" pitchFamily="18" charset="0"/>
              </a:rPr>
              <a:t>i</a:t>
            </a:r>
            <a:r>
              <a:rPr lang="es-ES" sz="2000" dirty="0" smtClean="0">
                <a:latin typeface="Garamond" pitchFamily="18" charset="0"/>
              </a:rPr>
              <a:t> + h</a:t>
            </a:r>
            <a:r>
              <a:rPr lang="es-ES" sz="2000" baseline="-25000" dirty="0" smtClean="0">
                <a:latin typeface="Garamond" pitchFamily="18" charset="0"/>
              </a:rPr>
              <a:t>i</a:t>
            </a:r>
            <a:r>
              <a:rPr lang="es-ES" sz="2000" dirty="0" smtClean="0">
                <a:latin typeface="Garamond" pitchFamily="18" charset="0"/>
              </a:rPr>
              <a:t>*s</a:t>
            </a:r>
            <a:r>
              <a:rPr lang="es-ES" sz="2000" baseline="-25000" dirty="0" smtClean="0">
                <a:latin typeface="Garamond" pitchFamily="18" charset="0"/>
              </a:rPr>
              <a:t>i</a:t>
            </a:r>
            <a:r>
              <a:rPr lang="es-ES" sz="2000" dirty="0" smtClean="0">
                <a:latin typeface="Garamond" pitchFamily="18" charset="0"/>
              </a:rPr>
              <a:t> + l</a:t>
            </a:r>
            <a:r>
              <a:rPr lang="es-ES" sz="2000" baseline="-25000" dirty="0" smtClean="0">
                <a:latin typeface="Garamond" pitchFamily="18" charset="0"/>
              </a:rPr>
              <a:t>i</a:t>
            </a:r>
            <a:r>
              <a:rPr lang="es-ES" sz="2000" dirty="0" smtClean="0">
                <a:latin typeface="Garamond" pitchFamily="18" charset="0"/>
              </a:rPr>
              <a:t>*t</a:t>
            </a:r>
            <a:r>
              <a:rPr lang="es-ES" sz="2000" baseline="-25000" dirty="0" smtClean="0">
                <a:latin typeface="Garamond" pitchFamily="18" charset="0"/>
              </a:rPr>
              <a:t>i</a:t>
            </a:r>
            <a:endParaRPr lang="es-ES" sz="2000" dirty="0" smtClean="0">
              <a:latin typeface="Garamond" pitchFamily="18" charset="0"/>
            </a:endParaRPr>
          </a:p>
        </p:txBody>
      </p:sp>
      <p:sp>
        <p:nvSpPr>
          <p:cNvPr id="9"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
        <p:nvSpPr>
          <p:cNvPr id="12" name="Title 1"/>
          <p:cNvSpPr>
            <a:spLocks noGrp="1"/>
          </p:cNvSpPr>
          <p:nvPr>
            <p:ph type="title"/>
          </p:nvPr>
        </p:nvSpPr>
        <p:spPr>
          <a:xfrm>
            <a:off x="3203275" y="0"/>
            <a:ext cx="7620000" cy="1143000"/>
          </a:xfrm>
        </p:spPr>
        <p:txBody>
          <a:bodyPr/>
          <a:lstStyle/>
          <a:p>
            <a:r>
              <a:rPr lang="en-GB" sz="4000" dirty="0" smtClean="0">
                <a:solidFill>
                  <a:schemeClr val="accent1">
                    <a:lumMod val="50000"/>
                  </a:schemeClr>
                </a:solidFill>
                <a:latin typeface="+mn-lt"/>
              </a:rPr>
              <a:t>Data and Methods</a:t>
            </a:r>
            <a:endParaRPr lang="es-ES_tradnl" sz="4000" dirty="0">
              <a:solidFill>
                <a:schemeClr val="accent1">
                  <a:lumMod val="50000"/>
                </a:schemeClr>
              </a:solidFill>
              <a:latin typeface="+mn-lt"/>
            </a:endParaRPr>
          </a:p>
        </p:txBody>
      </p:sp>
      <p:pic>
        <p:nvPicPr>
          <p:cNvPr id="13" name="Imagen 12"/>
          <p:cNvPicPr>
            <a:picLocks noChangeAspect="1"/>
          </p:cNvPicPr>
          <p:nvPr/>
        </p:nvPicPr>
        <p:blipFill>
          <a:blip r:embed="rId2"/>
          <a:stretch>
            <a:fillRect/>
          </a:stretch>
        </p:blipFill>
        <p:spPr>
          <a:xfrm>
            <a:off x="137483" y="108620"/>
            <a:ext cx="2571750" cy="800100"/>
          </a:xfrm>
          <a:prstGeom prst="rect">
            <a:avLst/>
          </a:prstGeom>
        </p:spPr>
      </p:pic>
      <p:cxnSp>
        <p:nvCxnSpPr>
          <p:cNvPr id="14" name="Conector recto 13"/>
          <p:cNvCxnSpPr/>
          <p:nvPr/>
        </p:nvCxnSpPr>
        <p:spPr>
          <a:xfrm flipV="1">
            <a:off x="367939" y="1024811"/>
            <a:ext cx="8264106"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649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6 Conector recto"/>
          <p:cNvCxnSpPr/>
          <p:nvPr/>
        </p:nvCxnSpPr>
        <p:spPr>
          <a:xfrm>
            <a:off x="827584" y="6453336"/>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495400" y="1052736"/>
            <a:ext cx="8253064" cy="4247317"/>
          </a:xfrm>
          <a:prstGeom prst="rect">
            <a:avLst/>
          </a:prstGeom>
          <a:noFill/>
        </p:spPr>
        <p:txBody>
          <a:bodyPr wrap="square" rtlCol="0">
            <a:spAutoFit/>
          </a:bodyPr>
          <a:lstStyle/>
          <a:p>
            <a:pPr marL="0" lvl="1" algn="just">
              <a:lnSpc>
                <a:spcPct val="150000"/>
              </a:lnSpc>
            </a:pPr>
            <a:r>
              <a:rPr lang="en-US" sz="2000" u="sng" dirty="0" smtClean="0">
                <a:solidFill>
                  <a:schemeClr val="bg2">
                    <a:lumMod val="10000"/>
                  </a:schemeClr>
                </a:solidFill>
                <a:effectLst>
                  <a:outerShdw blurRad="38100" dist="38100" dir="2700000" algn="tl">
                    <a:srgbClr val="000000">
                      <a:alpha val="43137"/>
                    </a:srgbClr>
                  </a:outerShdw>
                </a:effectLst>
              </a:rPr>
              <a:t>Methods</a:t>
            </a:r>
            <a:endParaRPr lang="es-ES" sz="2000" b="1" u="sng" dirty="0" smtClean="0">
              <a:cs typeface="Arial" panose="020B0604020202020204" pitchFamily="34" charset="0"/>
            </a:endParaRPr>
          </a:p>
          <a:p>
            <a:pPr algn="just">
              <a:lnSpc>
                <a:spcPct val="150000"/>
              </a:lnSpc>
            </a:pPr>
            <a:r>
              <a:rPr lang="es-ES" sz="2000" dirty="0" smtClean="0">
                <a:effectLst>
                  <a:outerShdw blurRad="38100" dist="38100" dir="2700000" algn="tl">
                    <a:srgbClr val="000000">
                      <a:alpha val="43137"/>
                    </a:srgbClr>
                  </a:outerShdw>
                </a:effectLst>
                <a:cs typeface="Arial" panose="020B0604020202020204" pitchFamily="34" charset="0"/>
              </a:rPr>
              <a:t>CONTINGENT VALUATION METHOD</a:t>
            </a:r>
            <a:endParaRPr lang="es-ES" sz="2000" dirty="0" smtClean="0">
              <a:cs typeface="Arial" panose="020B0604020202020204" pitchFamily="34" charset="0"/>
            </a:endParaRPr>
          </a:p>
          <a:p>
            <a:pPr marL="342900" indent="-342900">
              <a:lnSpc>
                <a:spcPct val="150000"/>
              </a:lnSpc>
              <a:buFont typeface="Courier New" pitchFamily="49" charset="0"/>
              <a:buChar char="o"/>
            </a:pPr>
            <a:r>
              <a:rPr lang="es-ES" sz="2000" dirty="0" err="1" smtClean="0">
                <a:cs typeface="Arial" panose="020B0604020202020204" pitchFamily="34" charset="0"/>
              </a:rPr>
              <a:t>Willingness</a:t>
            </a:r>
            <a:r>
              <a:rPr lang="es-ES" sz="2000" dirty="0" smtClean="0">
                <a:cs typeface="Arial" panose="020B0604020202020204" pitchFamily="34" charset="0"/>
              </a:rPr>
              <a:t> to </a:t>
            </a:r>
            <a:r>
              <a:rPr lang="es-ES" sz="2000" dirty="0" err="1" smtClean="0">
                <a:cs typeface="Arial" panose="020B0604020202020204" pitchFamily="34" charset="0"/>
              </a:rPr>
              <a:t>Accept</a:t>
            </a:r>
            <a:r>
              <a:rPr lang="es-ES" sz="2000" dirty="0" smtClean="0">
                <a:cs typeface="Arial" panose="020B0604020202020204" pitchFamily="34" charset="0"/>
              </a:rPr>
              <a:t> (WTA) to </a:t>
            </a:r>
            <a:r>
              <a:rPr lang="es-ES" sz="2000" dirty="0" err="1" smtClean="0">
                <a:cs typeface="Arial" panose="020B0604020202020204" pitchFamily="34" charset="0"/>
              </a:rPr>
              <a:t>provide</a:t>
            </a:r>
            <a:r>
              <a:rPr lang="es-ES" sz="2000" dirty="0" smtClean="0">
                <a:cs typeface="Arial" panose="020B0604020202020204" pitchFamily="34" charset="0"/>
              </a:rPr>
              <a:t> </a:t>
            </a:r>
            <a:r>
              <a:rPr lang="es-ES" sz="2000" dirty="0" err="1" smtClean="0">
                <a:cs typeface="Arial" panose="020B0604020202020204" pitchFamily="34" charset="0"/>
              </a:rPr>
              <a:t>an</a:t>
            </a:r>
            <a:r>
              <a:rPr lang="es-ES" sz="2000" dirty="0" smtClean="0">
                <a:cs typeface="Arial" panose="020B0604020202020204" pitchFamily="34" charset="0"/>
              </a:rPr>
              <a:t> </a:t>
            </a:r>
            <a:r>
              <a:rPr lang="es-ES" sz="2000" dirty="0" err="1" smtClean="0">
                <a:cs typeface="Arial" panose="020B0604020202020204" pitchFamily="34" charset="0"/>
              </a:rPr>
              <a:t>additional</a:t>
            </a:r>
            <a:r>
              <a:rPr lang="es-ES" sz="2000" dirty="0" smtClean="0">
                <a:cs typeface="Arial" panose="020B0604020202020204" pitchFamily="34" charset="0"/>
              </a:rPr>
              <a:t>  </a:t>
            </a:r>
            <a:r>
              <a:rPr lang="es-ES" sz="2000" dirty="0" err="1" smtClean="0">
                <a:cs typeface="Arial" panose="020B0604020202020204" pitchFamily="34" charset="0"/>
              </a:rPr>
              <a:t>hour</a:t>
            </a:r>
            <a:r>
              <a:rPr lang="es-ES" sz="2000" dirty="0" smtClean="0">
                <a:cs typeface="Arial" panose="020B0604020202020204" pitchFamily="34" charset="0"/>
              </a:rPr>
              <a:t> of </a:t>
            </a:r>
            <a:r>
              <a:rPr lang="es-ES" sz="2000" dirty="0" err="1" smtClean="0">
                <a:cs typeface="Arial" panose="020B0604020202020204" pitchFamily="34" charset="0"/>
              </a:rPr>
              <a:t>care</a:t>
            </a:r>
            <a:endParaRPr lang="es-ES" sz="2000" dirty="0" smtClean="0">
              <a:cs typeface="Arial" panose="020B0604020202020204" pitchFamily="34" charset="0"/>
            </a:endParaRPr>
          </a:p>
          <a:p>
            <a:pPr marL="285750" indent="-285750">
              <a:lnSpc>
                <a:spcPct val="150000"/>
              </a:lnSpc>
              <a:buFont typeface="Wingdings" panose="05000000000000000000" pitchFamily="2" charset="2"/>
              <a:buChar char="q"/>
            </a:pPr>
            <a:endParaRPr lang="es-ES" sz="2000" dirty="0" smtClean="0">
              <a:cs typeface="Arial" panose="020B0604020202020204" pitchFamily="34" charset="0"/>
            </a:endParaRPr>
          </a:p>
          <a:p>
            <a:pPr marL="342900" indent="-342900">
              <a:lnSpc>
                <a:spcPct val="150000"/>
              </a:lnSpc>
              <a:buFont typeface="Courier New" pitchFamily="49" charset="0"/>
              <a:buChar char="o"/>
            </a:pPr>
            <a:r>
              <a:rPr lang="es-ES" sz="2000" dirty="0" smtClean="0">
                <a:cs typeface="Arial" panose="020B0604020202020204" pitchFamily="34" charset="0"/>
              </a:rPr>
              <a:t>3 </a:t>
            </a:r>
            <a:r>
              <a:rPr lang="es-ES" sz="2000" dirty="0" err="1" smtClean="0">
                <a:cs typeface="Arial" panose="020B0604020202020204" pitchFamily="34" charset="0"/>
              </a:rPr>
              <a:t>different</a:t>
            </a:r>
            <a:r>
              <a:rPr lang="es-ES" sz="2000" dirty="0" smtClean="0">
                <a:cs typeface="Arial" panose="020B0604020202020204" pitchFamily="34" charset="0"/>
              </a:rPr>
              <a:t> </a:t>
            </a:r>
            <a:r>
              <a:rPr lang="es-ES" sz="2000" dirty="0" err="1" smtClean="0">
                <a:cs typeface="Arial" panose="020B0604020202020204" pitchFamily="34" charset="0"/>
              </a:rPr>
              <a:t>scenarios</a:t>
            </a:r>
            <a:r>
              <a:rPr lang="es-ES" sz="2000" dirty="0">
                <a:cs typeface="Arial" panose="020B0604020202020204" pitchFamily="34" charset="0"/>
              </a:rPr>
              <a:t> </a:t>
            </a:r>
            <a:r>
              <a:rPr lang="es-ES" sz="2000" dirty="0" smtClean="0">
                <a:cs typeface="Arial" panose="020B0604020202020204" pitchFamily="34" charset="0"/>
              </a:rPr>
              <a:t>(</a:t>
            </a:r>
            <a:r>
              <a:rPr lang="es-ES" sz="2000" dirty="0"/>
              <a:t>Silvia </a:t>
            </a:r>
            <a:r>
              <a:rPr lang="es-ES" sz="2000" dirty="0" smtClean="0"/>
              <a:t>Garrido-</a:t>
            </a:r>
            <a:r>
              <a:rPr lang="es-ES" sz="2000" dirty="0" err="1" smtClean="0"/>
              <a:t>Garcia</a:t>
            </a:r>
            <a:r>
              <a:rPr lang="es-ES" sz="2000" dirty="0"/>
              <a:t> </a:t>
            </a:r>
            <a:r>
              <a:rPr lang="es-ES" sz="2000" dirty="0" smtClean="0"/>
              <a:t>et al., 2015)</a:t>
            </a:r>
            <a:endParaRPr lang="es-ES" sz="2000" dirty="0" smtClean="0">
              <a:cs typeface="Arial" panose="020B0604020202020204" pitchFamily="34" charset="0"/>
            </a:endParaRPr>
          </a:p>
          <a:p>
            <a:pPr marL="800100" lvl="1" indent="-342900">
              <a:lnSpc>
                <a:spcPct val="150000"/>
              </a:lnSpc>
              <a:buFont typeface="Courier New" pitchFamily="49" charset="0"/>
              <a:buChar char="o"/>
            </a:pPr>
            <a:r>
              <a:rPr lang="es-ES" sz="2000" dirty="0" smtClean="0">
                <a:cs typeface="Arial" panose="020B0604020202020204" pitchFamily="34" charset="0"/>
              </a:rPr>
              <a:t>4.5 €/</a:t>
            </a:r>
            <a:r>
              <a:rPr lang="es-ES" sz="2000" dirty="0" err="1" smtClean="0">
                <a:cs typeface="Arial" panose="020B0604020202020204" pitchFamily="34" charset="0"/>
              </a:rPr>
              <a:t>hour</a:t>
            </a:r>
            <a:endParaRPr lang="es-ES" sz="2000" dirty="0" smtClean="0">
              <a:cs typeface="Arial" panose="020B0604020202020204" pitchFamily="34" charset="0"/>
            </a:endParaRPr>
          </a:p>
          <a:p>
            <a:pPr marL="742950" lvl="1" indent="-285750">
              <a:lnSpc>
                <a:spcPct val="150000"/>
              </a:lnSpc>
              <a:buFont typeface="Courier New" panose="02070309020205020404" pitchFamily="49" charset="0"/>
              <a:buChar char="o"/>
            </a:pPr>
            <a:r>
              <a:rPr lang="es-ES" sz="2000" dirty="0" smtClean="0">
                <a:cs typeface="Arial" panose="020B0604020202020204" pitchFamily="34" charset="0"/>
              </a:rPr>
              <a:t>5.5 €/</a:t>
            </a:r>
            <a:r>
              <a:rPr lang="es-ES" sz="2000" dirty="0" err="1" smtClean="0">
                <a:cs typeface="Arial" panose="020B0604020202020204" pitchFamily="34" charset="0"/>
              </a:rPr>
              <a:t>hour</a:t>
            </a:r>
            <a:endParaRPr lang="es-ES" sz="2000" dirty="0" smtClean="0">
              <a:cs typeface="Arial" panose="020B0604020202020204" pitchFamily="34" charset="0"/>
            </a:endParaRPr>
          </a:p>
          <a:p>
            <a:pPr marL="742950" lvl="1" indent="-285750">
              <a:lnSpc>
                <a:spcPct val="150000"/>
              </a:lnSpc>
              <a:buFont typeface="Courier New" panose="02070309020205020404" pitchFamily="49" charset="0"/>
              <a:buChar char="o"/>
            </a:pPr>
            <a:r>
              <a:rPr lang="es-ES" sz="2000" dirty="0" smtClean="0">
                <a:cs typeface="Arial" panose="020B0604020202020204" pitchFamily="34" charset="0"/>
              </a:rPr>
              <a:t>7 €/</a:t>
            </a:r>
            <a:r>
              <a:rPr lang="es-ES" sz="2000" dirty="0" err="1" smtClean="0">
                <a:cs typeface="Arial" panose="020B0604020202020204" pitchFamily="34" charset="0"/>
              </a:rPr>
              <a:t>hour</a:t>
            </a:r>
            <a:endParaRPr lang="es-ES" sz="2000" dirty="0">
              <a:cs typeface="Arial" panose="020B0604020202020204" pitchFamily="34" charset="0"/>
            </a:endParaRPr>
          </a:p>
          <a:p>
            <a:pPr algn="just">
              <a:lnSpc>
                <a:spcPct val="150000"/>
              </a:lnSpc>
            </a:pPr>
            <a:endParaRPr lang="en-US" sz="2000" dirty="0" smtClean="0">
              <a:cs typeface="Arial" panose="020B0604020202020204" pitchFamily="34" charset="0"/>
            </a:endParaRPr>
          </a:p>
        </p:txBody>
      </p:sp>
      <p:sp>
        <p:nvSpPr>
          <p:cNvPr id="3" name="2 Rectángulo"/>
          <p:cNvSpPr/>
          <p:nvPr/>
        </p:nvSpPr>
        <p:spPr>
          <a:xfrm>
            <a:off x="-396552" y="5695785"/>
            <a:ext cx="9361040" cy="553998"/>
          </a:xfrm>
          <a:prstGeom prst="rect">
            <a:avLst/>
          </a:prstGeom>
        </p:spPr>
        <p:txBody>
          <a:bodyPr wrap="square">
            <a:spAutoFit/>
          </a:bodyPr>
          <a:lstStyle/>
          <a:p>
            <a:pPr lvl="2">
              <a:lnSpc>
                <a:spcPct val="150000"/>
              </a:lnSpc>
            </a:pPr>
            <a:r>
              <a:rPr lang="en-GB" sz="2000" dirty="0"/>
              <a:t>Note: It was censored the caregiving time at maximum of 16 hours/day</a:t>
            </a:r>
          </a:p>
        </p:txBody>
      </p:sp>
      <p:sp>
        <p:nvSpPr>
          <p:cNvPr id="10" name="3 Marcador de pie de página"/>
          <p:cNvSpPr>
            <a:spLocks noGrp="1"/>
          </p:cNvSpPr>
          <p:nvPr>
            <p:ph type="ftr" sz="quarter" idx="11"/>
          </p:nvPr>
        </p:nvSpPr>
        <p:spPr>
          <a:xfrm>
            <a:off x="1331640" y="6445845"/>
            <a:ext cx="6984776" cy="412155"/>
          </a:xfrm>
        </p:spPr>
        <p:txBody>
          <a:bodyPr/>
          <a:lstStyle/>
          <a:p>
            <a:r>
              <a:rPr lang="en-US" dirty="0" smtClean="0"/>
              <a:t>An estimation of the value and the hidden social cost of informal caregiving in Spain</a:t>
            </a:r>
            <a:endParaRPr lang="en-US" dirty="0"/>
          </a:p>
        </p:txBody>
      </p:sp>
      <p:sp>
        <p:nvSpPr>
          <p:cNvPr id="11" name="Title 1"/>
          <p:cNvSpPr>
            <a:spLocks noGrp="1"/>
          </p:cNvSpPr>
          <p:nvPr>
            <p:ph type="title"/>
          </p:nvPr>
        </p:nvSpPr>
        <p:spPr>
          <a:xfrm>
            <a:off x="3203275" y="0"/>
            <a:ext cx="7620000" cy="1143000"/>
          </a:xfrm>
        </p:spPr>
        <p:txBody>
          <a:bodyPr/>
          <a:lstStyle/>
          <a:p>
            <a:r>
              <a:rPr lang="en-GB" sz="4000" dirty="0" smtClean="0">
                <a:solidFill>
                  <a:schemeClr val="accent1">
                    <a:lumMod val="50000"/>
                  </a:schemeClr>
                </a:solidFill>
                <a:latin typeface="+mn-lt"/>
              </a:rPr>
              <a:t>Data and Methods</a:t>
            </a:r>
            <a:endParaRPr lang="es-ES_tradnl" sz="4000" dirty="0">
              <a:solidFill>
                <a:schemeClr val="accent1">
                  <a:lumMod val="50000"/>
                </a:schemeClr>
              </a:solidFill>
              <a:latin typeface="+mn-lt"/>
            </a:endParaRPr>
          </a:p>
        </p:txBody>
      </p:sp>
      <p:pic>
        <p:nvPicPr>
          <p:cNvPr id="12" name="Imagen 11"/>
          <p:cNvPicPr>
            <a:picLocks noChangeAspect="1"/>
          </p:cNvPicPr>
          <p:nvPr/>
        </p:nvPicPr>
        <p:blipFill>
          <a:blip r:embed="rId2"/>
          <a:stretch>
            <a:fillRect/>
          </a:stretch>
        </p:blipFill>
        <p:spPr>
          <a:xfrm>
            <a:off x="137483" y="108620"/>
            <a:ext cx="2571750" cy="800100"/>
          </a:xfrm>
          <a:prstGeom prst="rect">
            <a:avLst/>
          </a:prstGeom>
        </p:spPr>
      </p:pic>
      <p:cxnSp>
        <p:nvCxnSpPr>
          <p:cNvPr id="13" name="Conector recto 12"/>
          <p:cNvCxnSpPr/>
          <p:nvPr/>
        </p:nvCxnSpPr>
        <p:spPr>
          <a:xfrm flipV="1">
            <a:off x="367939" y="1024811"/>
            <a:ext cx="8264106" cy="172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21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1855</Words>
  <Application>Microsoft Office PowerPoint</Application>
  <PresentationFormat>On-screen Show (4:3)</PresentationFormat>
  <Paragraphs>307</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Courier New</vt:lpstr>
      <vt:lpstr>Garamond</vt:lpstr>
      <vt:lpstr>Tahoma</vt:lpstr>
      <vt:lpstr>Times New Roman</vt:lpstr>
      <vt:lpstr>Wingdings</vt:lpstr>
      <vt:lpstr>Tema de Office</vt:lpstr>
      <vt:lpstr>An estimation of the value and the hidden social cost of informal caregiving in Spain</vt:lpstr>
      <vt:lpstr>PowerPoint Presentation</vt:lpstr>
      <vt:lpstr>Background</vt:lpstr>
      <vt:lpstr>Background</vt:lpstr>
      <vt:lpstr>Objectives</vt:lpstr>
      <vt:lpstr>Data and Methods</vt:lpstr>
      <vt:lpstr>Data and Methods</vt:lpstr>
      <vt:lpstr>Data and Methods</vt:lpstr>
      <vt:lpstr>Data and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Discussion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estimation of the value and the hidden social cost of informal caregiving in Spain</dc:title>
  <dc:creator>LUZ MARIA PEÑA LONGOBARDO</dc:creator>
  <cp:lastModifiedBy>Joasia Marczak</cp:lastModifiedBy>
  <cp:revision>38</cp:revision>
  <dcterms:created xsi:type="dcterms:W3CDTF">2016-07-26T16:49:19Z</dcterms:created>
  <dcterms:modified xsi:type="dcterms:W3CDTF">2016-09-03T15:05:18Z</dcterms:modified>
</cp:coreProperties>
</file>