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4" r:id="rId3"/>
    <p:sldId id="269" r:id="rId4"/>
    <p:sldId id="257" r:id="rId5"/>
    <p:sldId id="258" r:id="rId6"/>
    <p:sldId id="291" r:id="rId7"/>
    <p:sldId id="259" r:id="rId8"/>
    <p:sldId id="287" r:id="rId9"/>
    <p:sldId id="285" r:id="rId10"/>
    <p:sldId id="292" r:id="rId11"/>
    <p:sldId id="288" r:id="rId12"/>
    <p:sldId id="293" r:id="rId13"/>
    <p:sldId id="289" r:id="rId14"/>
    <p:sldId id="294" r:id="rId15"/>
    <p:sldId id="272" r:id="rId16"/>
    <p:sldId id="295" r:id="rId17"/>
    <p:sldId id="290" r:id="rId18"/>
    <p:sldId id="297" r:id="rId19"/>
    <p:sldId id="296" r:id="rId20"/>
    <p:sldId id="260" r:id="rId21"/>
    <p:sldId id="261" r:id="rId22"/>
    <p:sldId id="286" r:id="rId23"/>
  </p:sldIdLst>
  <p:sldSz cx="9144000" cy="6858000" type="screen4x3"/>
  <p:notesSz cx="7132638" cy="9418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lrika Winblad " initials="UW" lastIdx="6" clrIdx="0"/>
  <p:cmAuthor id="1" name="John McHugh" initials="JM" lastIdx="7" clrIdx="1"/>
  <p:cmAuthor id="2" name="Emily Gadbois" initials="EG" lastIdx="10" clrIdx="2">
    <p:extLst/>
  </p:cmAuthor>
  <p:cmAuthor id="3" name="Denise" initials="D"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75646" autoAdjust="0"/>
  </p:normalViewPr>
  <p:slideViewPr>
    <p:cSldViewPr>
      <p:cViewPr varScale="1">
        <p:scale>
          <a:sx n="54" d="100"/>
          <a:sy n="54" d="100"/>
        </p:scale>
        <p:origin x="1626" y="60"/>
      </p:cViewPr>
      <p:guideLst>
        <p:guide orient="horz" pos="2160"/>
        <p:guide pos="2880"/>
      </p:guideLst>
    </p:cSldViewPr>
  </p:slideViewPr>
  <p:outlineViewPr>
    <p:cViewPr>
      <p:scale>
        <a:sx n="33" d="100"/>
        <a:sy n="33" d="100"/>
      </p:scale>
      <p:origin x="0" y="-13242"/>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0810" cy="470932"/>
          </a:xfrm>
          <a:prstGeom prst="rect">
            <a:avLst/>
          </a:prstGeom>
        </p:spPr>
        <p:txBody>
          <a:bodyPr vert="horz" lIns="94576" tIns="47288" rIns="94576" bIns="47288" rtlCol="0"/>
          <a:lstStyle>
            <a:lvl1pPr algn="l">
              <a:defRPr sz="1200"/>
            </a:lvl1pPr>
          </a:lstStyle>
          <a:p>
            <a:endParaRPr lang="en-US"/>
          </a:p>
        </p:txBody>
      </p:sp>
      <p:sp>
        <p:nvSpPr>
          <p:cNvPr id="3" name="Date Placeholder 2"/>
          <p:cNvSpPr>
            <a:spLocks noGrp="1"/>
          </p:cNvSpPr>
          <p:nvPr>
            <p:ph type="dt" idx="1"/>
          </p:nvPr>
        </p:nvSpPr>
        <p:spPr>
          <a:xfrm>
            <a:off x="4040178" y="0"/>
            <a:ext cx="3090810" cy="470932"/>
          </a:xfrm>
          <a:prstGeom prst="rect">
            <a:avLst/>
          </a:prstGeom>
        </p:spPr>
        <p:txBody>
          <a:bodyPr vert="horz" lIns="94576" tIns="47288" rIns="94576" bIns="47288" rtlCol="0"/>
          <a:lstStyle>
            <a:lvl1pPr algn="r">
              <a:defRPr sz="1200"/>
            </a:lvl1pPr>
          </a:lstStyle>
          <a:p>
            <a:fld id="{FBE31F41-6D5D-4C81-9FC6-08D5B1C67CF4}" type="datetimeFigureOut">
              <a:rPr lang="en-US" smtClean="0"/>
              <a:pPr/>
              <a:t>9/3/2016</a:t>
            </a:fld>
            <a:endParaRPr lang="en-US"/>
          </a:p>
        </p:txBody>
      </p:sp>
      <p:sp>
        <p:nvSpPr>
          <p:cNvPr id="4" name="Slide Image Placeholder 3"/>
          <p:cNvSpPr>
            <a:spLocks noGrp="1" noRot="1" noChangeAspect="1"/>
          </p:cNvSpPr>
          <p:nvPr>
            <p:ph type="sldImg" idx="2"/>
          </p:nvPr>
        </p:nvSpPr>
        <p:spPr>
          <a:xfrm>
            <a:off x="1211263" y="706438"/>
            <a:ext cx="4710112" cy="3532187"/>
          </a:xfrm>
          <a:prstGeom prst="rect">
            <a:avLst/>
          </a:prstGeom>
          <a:noFill/>
          <a:ln w="12700">
            <a:solidFill>
              <a:prstClr val="black"/>
            </a:solidFill>
          </a:ln>
        </p:spPr>
        <p:txBody>
          <a:bodyPr vert="horz" lIns="94576" tIns="47288" rIns="94576" bIns="47288" rtlCol="0" anchor="ctr"/>
          <a:lstStyle/>
          <a:p>
            <a:endParaRPr lang="en-US"/>
          </a:p>
        </p:txBody>
      </p:sp>
      <p:sp>
        <p:nvSpPr>
          <p:cNvPr id="5" name="Notes Placeholder 4"/>
          <p:cNvSpPr>
            <a:spLocks noGrp="1"/>
          </p:cNvSpPr>
          <p:nvPr>
            <p:ph type="body" sz="quarter" idx="3"/>
          </p:nvPr>
        </p:nvSpPr>
        <p:spPr>
          <a:xfrm>
            <a:off x="713264" y="4473853"/>
            <a:ext cx="5706110" cy="4238387"/>
          </a:xfrm>
          <a:prstGeom prst="rect">
            <a:avLst/>
          </a:prstGeom>
        </p:spPr>
        <p:txBody>
          <a:bodyPr vert="horz" lIns="94576" tIns="47288" rIns="94576" bIns="472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46071"/>
            <a:ext cx="3090810" cy="470932"/>
          </a:xfrm>
          <a:prstGeom prst="rect">
            <a:avLst/>
          </a:prstGeom>
        </p:spPr>
        <p:txBody>
          <a:bodyPr vert="horz" lIns="94576" tIns="47288" rIns="94576" bIns="47288" rtlCol="0" anchor="b"/>
          <a:lstStyle>
            <a:lvl1pPr algn="l">
              <a:defRPr sz="1200"/>
            </a:lvl1pPr>
          </a:lstStyle>
          <a:p>
            <a:endParaRPr lang="en-US"/>
          </a:p>
        </p:txBody>
      </p:sp>
      <p:sp>
        <p:nvSpPr>
          <p:cNvPr id="7" name="Slide Number Placeholder 6"/>
          <p:cNvSpPr>
            <a:spLocks noGrp="1"/>
          </p:cNvSpPr>
          <p:nvPr>
            <p:ph type="sldNum" sz="quarter" idx="5"/>
          </p:nvPr>
        </p:nvSpPr>
        <p:spPr>
          <a:xfrm>
            <a:off x="4040178" y="8946071"/>
            <a:ext cx="3090810" cy="470932"/>
          </a:xfrm>
          <a:prstGeom prst="rect">
            <a:avLst/>
          </a:prstGeom>
        </p:spPr>
        <p:txBody>
          <a:bodyPr vert="horz" lIns="94576" tIns="47288" rIns="94576" bIns="47288" rtlCol="0" anchor="b"/>
          <a:lstStyle>
            <a:lvl1pPr algn="r">
              <a:defRPr sz="1200"/>
            </a:lvl1pPr>
          </a:lstStyle>
          <a:p>
            <a:fld id="{15554EAD-F4AF-44F0-AE51-9ACF2D3C84F1}" type="slidenum">
              <a:rPr lang="en-US" smtClean="0"/>
              <a:pPr/>
              <a:t>‹#›</a:t>
            </a:fld>
            <a:endParaRPr lang="en-US"/>
          </a:p>
        </p:txBody>
      </p:sp>
    </p:spTree>
    <p:extLst>
      <p:ext uri="{BB962C8B-B14F-4D97-AF65-F5344CB8AC3E}">
        <p14:creationId xmlns:p14="http://schemas.microsoft.com/office/powerpoint/2010/main" val="42870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a:t>
            </a:fld>
            <a:endParaRPr lang="en-US"/>
          </a:p>
        </p:txBody>
      </p:sp>
    </p:spTree>
    <p:extLst>
      <p:ext uri="{BB962C8B-B14F-4D97-AF65-F5344CB8AC3E}">
        <p14:creationId xmlns:p14="http://schemas.microsoft.com/office/powerpoint/2010/main" val="3485525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SNF Director of Nursing said: There're times that I feel that there's such a rush.  </a:t>
            </a:r>
            <a:r>
              <a:rPr lang="en-US" dirty="0" err="1" smtClean="0"/>
              <a:t>Ya</a:t>
            </a:r>
            <a:r>
              <a:rPr lang="en-US" dirty="0" smtClean="0"/>
              <a:t> know, people are very sick.  And having that sort of expectation put on them, say you're only in a SNF for ten days, to me it's a challenge.  A big reward for me is to see the person go home well.  But telling an eighty-five year old that I'm sorry, your insurance is only authorizing you to stay for two weeks, then they have to appeal...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10</a:t>
            </a:fld>
            <a:endParaRPr lang="en-US"/>
          </a:p>
        </p:txBody>
      </p:sp>
    </p:spTree>
    <p:extLst>
      <p:ext uri="{BB962C8B-B14F-4D97-AF65-F5344CB8AC3E}">
        <p14:creationId xmlns:p14="http://schemas.microsoft.com/office/powerpoint/2010/main" val="1189555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SNFs overcame these challenges by developing programs to follow-up with patients post-discharge. </a:t>
            </a:r>
            <a:r>
              <a:rPr lang="en-US" baseline="0" dirty="0" smtClean="0"/>
              <a:t> </a:t>
            </a:r>
            <a:r>
              <a:rPr lang="en-US" dirty="0" smtClean="0"/>
              <a:t>While these programs served to ease concerns about patients, they also involved non-reimbursable costs for SNFs. </a:t>
            </a:r>
          </a:p>
          <a:p>
            <a:r>
              <a:rPr lang="en-US" dirty="0" smtClean="0"/>
              <a:t>A</a:t>
            </a:r>
            <a:r>
              <a:rPr lang="en-US" baseline="0" dirty="0" smtClean="0"/>
              <a:t> SNF Admissions Director described such a program: Then, we have the care transition coach that follows them outside when they discharge from us...They call them, talk to them, go visit with them, make sure they’re getting to their doctor’s appointments, if they need help making doctor’s appointments or getting transportation, what are the barriers to taking care of their health at home, to prevent hospitalization.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11</a:t>
            </a:fld>
            <a:endParaRPr lang="en-US"/>
          </a:p>
        </p:txBody>
      </p:sp>
    </p:spTree>
    <p:extLst>
      <p:ext uri="{BB962C8B-B14F-4D97-AF65-F5344CB8AC3E}">
        <p14:creationId xmlns:p14="http://schemas.microsoft.com/office/powerpoint/2010/main" val="1978463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Administrator at another SNF described a similar program: So our discharge planner does two day, fourteen day, thirty day, and then sixty day follow-ups with that patient to make sure they are taking their medication, to see if they have questions and to see how they're doing.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12</a:t>
            </a:fld>
            <a:endParaRPr lang="en-US"/>
          </a:p>
        </p:txBody>
      </p:sp>
    </p:spTree>
    <p:extLst>
      <p:ext uri="{BB962C8B-B14F-4D97-AF65-F5344CB8AC3E}">
        <p14:creationId xmlns:p14="http://schemas.microsoft.com/office/powerpoint/2010/main" val="3376238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SNF respondents also noted ways they avoid admitting patients who had the potential to become long-stay. </a:t>
            </a:r>
          </a:p>
          <a:p>
            <a:r>
              <a:rPr lang="en-US" dirty="0" smtClean="0"/>
              <a:t>A VP of Care Coordination at one of the hospitals we visited said: One issue that we all have problems with, and I know we’re not isolated, is when... that patient is going to possibly run out of their SNF days, and not have family support, [and] have a lot of comorbidities. When there’s a placement issue, a lot of times the SNFs are trying to be more creative with the residential facilities on how they can solve that issue. Whereas before, it still was a hospital, acute care problem.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13</a:t>
            </a:fld>
            <a:endParaRPr lang="en-US"/>
          </a:p>
        </p:txBody>
      </p:sp>
    </p:spTree>
    <p:extLst>
      <p:ext uri="{BB962C8B-B14F-4D97-AF65-F5344CB8AC3E}">
        <p14:creationId xmlns:p14="http://schemas.microsoft.com/office/powerpoint/2010/main" val="341347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SNF Admissions Director described the concern of remaining insurance days as part of the SNF’s standard process to screen potential patients: So I do the screen and...I have to factor in what kind of insurance does she have, how many benefit days does she have, then I might request an application which requests a financial disclosure so in the event that that person doesn't leave or isn't able to go back to their living environment we have to find a living environment for them and we need to know if they can afford what they really think they want.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14</a:t>
            </a:fld>
            <a:endParaRPr lang="en-US"/>
          </a:p>
        </p:txBody>
      </p:sp>
    </p:spTree>
    <p:extLst>
      <p:ext uri="{BB962C8B-B14F-4D97-AF65-F5344CB8AC3E}">
        <p14:creationId xmlns:p14="http://schemas.microsoft.com/office/powerpoint/2010/main" val="3744820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SNFs with no reductions in length of stay, staff reported the fear of losing relationships with referring hospitals if they surpassed their pre-determined length.</a:t>
            </a:r>
          </a:p>
          <a:p>
            <a:r>
              <a:rPr lang="en-US" dirty="0" smtClean="0"/>
              <a:t>A SNF Administrator said: Sometimes it make us, [sighs] not very comfortable, but then you need to work with them, too, you know?  It’s a situation that you don’t feel like you want to lose your connection with them and you want to make sure that you reach the goal, the expectation, so all we </a:t>
            </a:r>
            <a:r>
              <a:rPr lang="en-US" dirty="0" err="1" smtClean="0"/>
              <a:t>gotta</a:t>
            </a:r>
            <a:r>
              <a:rPr lang="en-US" dirty="0" smtClean="0"/>
              <a:t> do is just speed up and do things. </a:t>
            </a:r>
          </a:p>
        </p:txBody>
      </p:sp>
      <p:sp>
        <p:nvSpPr>
          <p:cNvPr id="4" name="Slide Number Placeholder 3"/>
          <p:cNvSpPr>
            <a:spLocks noGrp="1"/>
          </p:cNvSpPr>
          <p:nvPr>
            <p:ph type="sldNum" sz="quarter" idx="10"/>
          </p:nvPr>
        </p:nvSpPr>
        <p:spPr/>
        <p:txBody>
          <a:bodyPr/>
          <a:lstStyle/>
          <a:p>
            <a:fld id="{15554EAD-F4AF-44F0-AE51-9ACF2D3C84F1}" type="slidenum">
              <a:rPr lang="en-US" smtClean="0"/>
              <a:pPr/>
              <a:t>15</a:t>
            </a:fld>
            <a:endParaRPr lang="en-US"/>
          </a:p>
        </p:txBody>
      </p:sp>
    </p:spTree>
    <p:extLst>
      <p:ext uri="{BB962C8B-B14F-4D97-AF65-F5344CB8AC3E}">
        <p14:creationId xmlns:p14="http://schemas.microsoft.com/office/powerpoint/2010/main" val="324642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SNF Admissions Director similarly said: You’re getting reprimanded, for sure, and you know, you don’t like to destroy the relationship that you have with them, because you might end up getting less patients [chuckle], and that’s the thing we’re trying to avoid. There’s no written in stone policy what your consequences would be, but, obviously, you’re </a:t>
            </a:r>
            <a:r>
              <a:rPr lang="en-US" dirty="0" err="1" smtClean="0"/>
              <a:t>gonna</a:t>
            </a:r>
            <a:r>
              <a:rPr lang="en-US" dirty="0" smtClean="0"/>
              <a:t> get more patients if you follow them.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16</a:t>
            </a:fld>
            <a:endParaRPr lang="en-US"/>
          </a:p>
        </p:txBody>
      </p:sp>
    </p:spTree>
    <p:extLst>
      <p:ext uri="{BB962C8B-B14F-4D97-AF65-F5344CB8AC3E}">
        <p14:creationId xmlns:p14="http://schemas.microsoft.com/office/powerpoint/2010/main" val="320962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respondents at SNFs with no reductions in length</a:t>
            </a:r>
            <a:r>
              <a:rPr lang="en-US" baseline="0" dirty="0" smtClean="0"/>
              <a:t> of stay </a:t>
            </a:r>
            <a:r>
              <a:rPr lang="en-US" dirty="0" smtClean="0"/>
              <a:t>also reported patients becoming unexpectedly responsible for the costs of part of their stay.</a:t>
            </a:r>
          </a:p>
          <a:p>
            <a:r>
              <a:rPr lang="en-US" dirty="0" smtClean="0"/>
              <a:t>A SNF Administrator said: For a craniotomy you have between 12 and 17 days... So if you’re </a:t>
            </a:r>
            <a:r>
              <a:rPr lang="en-US" dirty="0" err="1" smtClean="0"/>
              <a:t>gonna</a:t>
            </a:r>
            <a:r>
              <a:rPr lang="en-US" dirty="0" smtClean="0"/>
              <a:t> hit over 17 they’re </a:t>
            </a:r>
            <a:r>
              <a:rPr lang="en-US" dirty="0" err="1" smtClean="0"/>
              <a:t>gonna</a:t>
            </a:r>
            <a:r>
              <a:rPr lang="en-US" dirty="0" smtClean="0"/>
              <a:t> say okay, well then discharge them.  Well, it’s not safe.  Well then, they can’t go home, they just have to pay privately.</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17</a:t>
            </a:fld>
            <a:endParaRPr lang="en-US"/>
          </a:p>
        </p:txBody>
      </p:sp>
    </p:spTree>
    <p:extLst>
      <p:ext uri="{BB962C8B-B14F-4D97-AF65-F5344CB8AC3E}">
        <p14:creationId xmlns:p14="http://schemas.microsoft.com/office/powerpoint/2010/main" val="2212487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SNF Administrator said: If the resident doesn't have co-insurance then they will be responsible for the additional cost which averages out to be about $157 per day... Upon admission we will notify the resident if they don't have co-insurance and they need therapy or they want to stay longer that there may be a payment that they're going to have to be responsible for.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18</a:t>
            </a:fld>
            <a:endParaRPr lang="en-US"/>
          </a:p>
        </p:txBody>
      </p:sp>
    </p:spTree>
    <p:extLst>
      <p:ext uri="{BB962C8B-B14F-4D97-AF65-F5344CB8AC3E}">
        <p14:creationId xmlns:p14="http://schemas.microsoft.com/office/powerpoint/2010/main" val="18248977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Administrator referred to the system by which patients may appeal the insurance companies’ decisions to stop paying for care: The resident has the right to appeal and we'll assist with that.  Sometimes the appeals do go through and most of the time they don't.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19</a:t>
            </a:fld>
            <a:endParaRPr lang="en-US"/>
          </a:p>
        </p:txBody>
      </p:sp>
    </p:spTree>
    <p:extLst>
      <p:ext uri="{BB962C8B-B14F-4D97-AF65-F5344CB8AC3E}">
        <p14:creationId xmlns:p14="http://schemas.microsoft.com/office/powerpoint/2010/main" val="3189310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a:t>
            </a:fld>
            <a:endParaRPr lang="en-US"/>
          </a:p>
        </p:txBody>
      </p:sp>
    </p:spTree>
    <p:extLst>
      <p:ext uri="{BB962C8B-B14F-4D97-AF65-F5344CB8AC3E}">
        <p14:creationId xmlns:p14="http://schemas.microsoft.com/office/powerpoint/2010/main" val="916351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conclude, d</a:t>
            </a:r>
            <a:r>
              <a:rPr lang="en-US" dirty="0" smtClean="0"/>
              <a:t>ue in part to the emergence of accountable care organizations and bundled payment programs, as well as pressure from managed care organizations, SNFs have seen a reduction in median LOS in the past few years. </a:t>
            </a:r>
          </a:p>
          <a:p>
            <a:r>
              <a:rPr lang="en-US" dirty="0" smtClean="0"/>
              <a:t>We found that the push for shorter SNF LOS has resulted in challenges for SNFs and possible unintended consequences for patients, including increased costs for care and potentially unsafe discharges. Patients may also have difficulty finding facilities willing to accept them if they may eventually need long-term care.</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20</a:t>
            </a:fld>
            <a:endParaRPr lang="en-US"/>
          </a:p>
        </p:txBody>
      </p:sp>
    </p:spTree>
    <p:extLst>
      <p:ext uri="{BB962C8B-B14F-4D97-AF65-F5344CB8AC3E}">
        <p14:creationId xmlns:p14="http://schemas.microsoft.com/office/powerpoint/2010/main" val="21157501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research is needed to determine if the challenges and unintended consequences identified by our exploratory research are widespread. </a:t>
            </a:r>
          </a:p>
          <a:p>
            <a:r>
              <a:rPr lang="en-US" dirty="0" smtClean="0"/>
              <a:t>If they are, policies are needed to respond to the issues caused by reduced SNF LOS.</a:t>
            </a:r>
          </a:p>
          <a:p>
            <a:r>
              <a:rPr lang="en-US" dirty="0" smtClean="0"/>
              <a:t>Policymakers should address these issues in ways that ensure patients receive the care they need, are not left responsible for unexpected costs, and are not discharged unsafely or to a location that cannot provide the long-term care they may need.</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21</a:t>
            </a:fld>
            <a:endParaRPr lang="en-US"/>
          </a:p>
        </p:txBody>
      </p:sp>
    </p:spTree>
    <p:extLst>
      <p:ext uri="{BB962C8B-B14F-4D97-AF65-F5344CB8AC3E}">
        <p14:creationId xmlns:p14="http://schemas.microsoft.com/office/powerpoint/2010/main" val="26073418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22</a:t>
            </a:fld>
            <a:endParaRPr lang="en-US"/>
          </a:p>
        </p:txBody>
      </p:sp>
    </p:spTree>
    <p:extLst>
      <p:ext uri="{BB962C8B-B14F-4D97-AF65-F5344CB8AC3E}">
        <p14:creationId xmlns:p14="http://schemas.microsoft.com/office/powerpoint/2010/main" val="12606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In the US, patients covered by Medicare, the health insurance program for those over age 65, often require post-acute care after a hospitalization. This care is commonly provided in skilled nursing facilities. Due in part to the emergence of accountable care organizations, which are groups of</a:t>
            </a:r>
            <a:r>
              <a:rPr lang="en-US" baseline="0" dirty="0" smtClean="0"/>
              <a:t> providers who come together voluntarily to give coordinated care to Medicare patients,</a:t>
            </a:r>
            <a:r>
              <a:rPr lang="en-US" dirty="0" smtClean="0"/>
              <a:t> and pressure from managed care organizations, including Medicare Advantage, a program offered by commercial insurance companies</a:t>
            </a:r>
            <a:r>
              <a:rPr lang="en-US" baseline="0" dirty="0" smtClean="0"/>
              <a:t> that serves as a substitute for original Medicare Parts A and B</a:t>
            </a:r>
            <a:r>
              <a:rPr lang="en-US" dirty="0" smtClean="0"/>
              <a:t>, SNFs have seen a reduction in median LOS in the past few years. However, research has yet to examine associated</a:t>
            </a:r>
            <a:r>
              <a:rPr lang="en-US" baseline="0" dirty="0" smtClean="0"/>
              <a:t> impacts of these reductions in LOS.</a:t>
            </a:r>
            <a:endParaRPr lang="en-US" dirty="0" smtClean="0"/>
          </a:p>
        </p:txBody>
      </p:sp>
      <p:sp>
        <p:nvSpPr>
          <p:cNvPr id="4" name="Slide Number Placeholder 3"/>
          <p:cNvSpPr>
            <a:spLocks noGrp="1"/>
          </p:cNvSpPr>
          <p:nvPr>
            <p:ph type="sldNum" sz="quarter" idx="10"/>
          </p:nvPr>
        </p:nvSpPr>
        <p:spPr/>
        <p:txBody>
          <a:bodyPr/>
          <a:lstStyle/>
          <a:p>
            <a:fld id="{15554EAD-F4AF-44F0-AE51-9ACF2D3C84F1}" type="slidenum">
              <a:rPr lang="en-US" smtClean="0"/>
              <a:pPr/>
              <a:t>3</a:t>
            </a:fld>
            <a:endParaRPr lang="en-US"/>
          </a:p>
        </p:txBody>
      </p:sp>
    </p:spTree>
    <p:extLst>
      <p:ext uri="{BB962C8B-B14F-4D97-AF65-F5344CB8AC3E}">
        <p14:creationId xmlns:p14="http://schemas.microsoft.com/office/powerpoint/2010/main" val="2479362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this end, the purpose of this research was to identify</a:t>
            </a:r>
            <a:r>
              <a:rPr lang="en-US" baseline="0" dirty="0" smtClean="0"/>
              <a:t> </a:t>
            </a:r>
            <a:r>
              <a:rPr lang="en-US" dirty="0" smtClean="0"/>
              <a:t>the key challenges that reductions in SNF length of stay (LOS) pose for post-acute care providers,</a:t>
            </a:r>
            <a:r>
              <a:rPr lang="en-US" baseline="0" dirty="0" smtClean="0"/>
              <a:t> </a:t>
            </a:r>
            <a:r>
              <a:rPr lang="en-US" dirty="0" smtClean="0"/>
              <a:t>the unintended consequences of reduced LOS for PAC providers and patients,</a:t>
            </a:r>
            <a:r>
              <a:rPr lang="en-US" baseline="0" dirty="0" smtClean="0"/>
              <a:t> and </a:t>
            </a:r>
            <a:r>
              <a:rPr lang="en-US" dirty="0" smtClean="0"/>
              <a:t>SNF responses to these consequences.</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4</a:t>
            </a:fld>
            <a:endParaRPr lang="en-US"/>
          </a:p>
        </p:txBody>
      </p:sp>
    </p:spTree>
    <p:extLst>
      <p:ext uri="{BB962C8B-B14F-4D97-AF65-F5344CB8AC3E}">
        <p14:creationId xmlns:p14="http://schemas.microsoft.com/office/powerpoint/2010/main" val="3608006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this research, we c</a:t>
            </a:r>
            <a:r>
              <a:rPr lang="en-US" dirty="0" smtClean="0"/>
              <a:t>onducted site visits to 8 markets in the U.S.</a:t>
            </a:r>
          </a:p>
          <a:p>
            <a:r>
              <a:rPr lang="en-US" dirty="0" smtClean="0"/>
              <a:t>In each market</a:t>
            </a:r>
            <a:r>
              <a:rPr lang="en-US" baseline="0" dirty="0" smtClean="0"/>
              <a:t> we selected</a:t>
            </a:r>
            <a:r>
              <a:rPr lang="en-US" dirty="0" smtClean="0"/>
              <a:t> one hospital with a low readmission rate and one with a higher rate</a:t>
            </a:r>
            <a:r>
              <a:rPr lang="en-US" baseline="0" dirty="0" smtClean="0"/>
              <a:t> and</a:t>
            </a:r>
            <a:r>
              <a:rPr lang="en-US" dirty="0" smtClean="0"/>
              <a:t> 3 or 4 SNFs that received referrals from those hospitals. In each of these 8</a:t>
            </a:r>
            <a:r>
              <a:rPr lang="en-US" baseline="0" dirty="0" smtClean="0"/>
              <a:t> markets we interviewed about 20 staff from the selected organizations, yielding 154 interviews. Staff respondents included administrators, admissions directors, and directors of nursing in SNFs, and chief medical officers, vice presidents of strategy, hospitalists, and discharge planners in the hospitals.</a:t>
            </a:r>
            <a:endParaRPr lang="en-US" dirty="0" smtClean="0"/>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5</a:t>
            </a:fld>
            <a:endParaRPr lang="en-US"/>
          </a:p>
        </p:txBody>
      </p:sp>
    </p:spTree>
    <p:extLst>
      <p:ext uri="{BB962C8B-B14F-4D97-AF65-F5344CB8AC3E}">
        <p14:creationId xmlns:p14="http://schemas.microsoft.com/office/powerpoint/2010/main" val="3095028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also u</a:t>
            </a:r>
            <a:r>
              <a:rPr lang="en-US" dirty="0" smtClean="0"/>
              <a:t>sed data on SNF median LOS for 2012-2014 to identify the SNFs with LOS reductions and those with no LOS reductions.</a:t>
            </a:r>
          </a:p>
          <a:p>
            <a:r>
              <a:rPr lang="en-US" dirty="0" smtClean="0"/>
              <a:t>Then</a:t>
            </a:r>
            <a:r>
              <a:rPr lang="en-US" baseline="0" dirty="0" smtClean="0"/>
              <a:t> d</a:t>
            </a:r>
            <a:r>
              <a:rPr lang="en-US" dirty="0" smtClean="0"/>
              <a:t>ata from qualitative interviews with staff in SNFs with no LOS reduction were compared and contrasted with data from interviews with staff in SNFs with LOS reductions.</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6</a:t>
            </a:fld>
            <a:endParaRPr lang="en-US"/>
          </a:p>
        </p:txBody>
      </p:sp>
    </p:spTree>
    <p:extLst>
      <p:ext uri="{BB962C8B-B14F-4D97-AF65-F5344CB8AC3E}">
        <p14:creationId xmlns:p14="http://schemas.microsoft.com/office/powerpoint/2010/main" val="2460997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24 SNFs in our sample, results indicate that the median length of stay dropped among 12 of the SNFs. Among the 12 SNFs where risk-adjusted median LOS dropped, the average reduction in LOS was 3.7 days. (median = 2.1 days)</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7</a:t>
            </a:fld>
            <a:endParaRPr lang="en-US"/>
          </a:p>
        </p:txBody>
      </p:sp>
    </p:spTree>
    <p:extLst>
      <p:ext uri="{BB962C8B-B14F-4D97-AF65-F5344CB8AC3E}">
        <p14:creationId xmlns:p14="http://schemas.microsoft.com/office/powerpoint/2010/main" val="2320250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Results from the qualitative interviews yielded a number of themes. </a:t>
            </a:r>
          </a:p>
          <a:p>
            <a:r>
              <a:rPr lang="en-US" baseline="0" dirty="0" smtClean="0"/>
              <a:t>Among SNFs with LOS reductions: Respondents reported not having time to help patients that were unable to return to the community to find appropriate long term care; and they had to discharge patients who they felt were unsafe. Some SNFs developed programs to follow-up with patients post-discharge, and some SNFs avoided admitting patients who had the potential to become long-stay.</a:t>
            </a:r>
          </a:p>
          <a:p>
            <a:r>
              <a:rPr lang="en-US" baseline="0" dirty="0" smtClean="0"/>
              <a:t>Among SNFs with no LOS reductions: Respondents reported the fear of losing relationships with referring hospitals if they surpass their pre-determined length. Respondents also reported incidents of patients becoming unexpectedly responsible for costs of part of their stays.</a:t>
            </a:r>
          </a:p>
          <a:p>
            <a:r>
              <a:rPr lang="en-US" baseline="0" dirty="0" smtClean="0"/>
              <a:t>In the next few slides I’ll go over example quotes that illustrate these themes. </a:t>
            </a:r>
          </a:p>
          <a:p>
            <a:endParaRPr lang="en-US" baseline="0" dirty="0" smtClean="0"/>
          </a:p>
        </p:txBody>
      </p:sp>
      <p:sp>
        <p:nvSpPr>
          <p:cNvPr id="4" name="Slide Number Placeholder 3"/>
          <p:cNvSpPr>
            <a:spLocks noGrp="1"/>
          </p:cNvSpPr>
          <p:nvPr>
            <p:ph type="sldNum" sz="quarter" idx="10"/>
          </p:nvPr>
        </p:nvSpPr>
        <p:spPr/>
        <p:txBody>
          <a:bodyPr/>
          <a:lstStyle/>
          <a:p>
            <a:fld id="{15554EAD-F4AF-44F0-AE51-9ACF2D3C84F1}" type="slidenum">
              <a:rPr lang="en-US" smtClean="0"/>
              <a:pPr/>
              <a:t>8</a:t>
            </a:fld>
            <a:endParaRPr lang="en-US"/>
          </a:p>
        </p:txBody>
      </p:sp>
    </p:spTree>
    <p:extLst>
      <p:ext uri="{BB962C8B-B14F-4D97-AF65-F5344CB8AC3E}">
        <p14:creationId xmlns:p14="http://schemas.microsoft.com/office/powerpoint/2010/main" val="3749299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SNF staff reported not having time to help patients unable to return to the community to find appropriate long term care and said they had to discharge patients who they felt were unsafe. </a:t>
            </a:r>
          </a:p>
          <a:p>
            <a:r>
              <a:rPr lang="en-US" dirty="0" smtClean="0"/>
              <a:t>A SNF administrator said: I came in and I’m like guys, guess what?  You </a:t>
            </a:r>
            <a:r>
              <a:rPr lang="en-US" dirty="0" err="1" smtClean="0"/>
              <a:t>gotta</a:t>
            </a:r>
            <a:r>
              <a:rPr lang="en-US" dirty="0" smtClean="0"/>
              <a:t> discharge these people! ...I’m like get ‘</a:t>
            </a:r>
            <a:r>
              <a:rPr lang="en-US" dirty="0" err="1" smtClean="0"/>
              <a:t>em</a:t>
            </a:r>
            <a:r>
              <a:rPr lang="en-US" dirty="0" smtClean="0"/>
              <a:t> out guys!  Get ‘</a:t>
            </a:r>
            <a:r>
              <a:rPr lang="en-US" dirty="0" err="1" smtClean="0"/>
              <a:t>em</a:t>
            </a:r>
            <a:r>
              <a:rPr lang="en-US" dirty="0" smtClean="0"/>
              <a:t> out!  Get ‘</a:t>
            </a:r>
            <a:r>
              <a:rPr lang="en-US" dirty="0" err="1" smtClean="0"/>
              <a:t>em</a:t>
            </a:r>
            <a:r>
              <a:rPr lang="en-US" dirty="0" smtClean="0"/>
              <a:t> out!  And I feel terrible, it’s awful because you know that they deserve more therapy, they have that benefit. </a:t>
            </a:r>
          </a:p>
        </p:txBody>
      </p:sp>
      <p:sp>
        <p:nvSpPr>
          <p:cNvPr id="4" name="Slide Number Placeholder 3"/>
          <p:cNvSpPr>
            <a:spLocks noGrp="1"/>
          </p:cNvSpPr>
          <p:nvPr>
            <p:ph type="sldNum" sz="quarter" idx="10"/>
          </p:nvPr>
        </p:nvSpPr>
        <p:spPr/>
        <p:txBody>
          <a:bodyPr/>
          <a:lstStyle/>
          <a:p>
            <a:fld id="{15554EAD-F4AF-44F0-AE51-9ACF2D3C84F1}" type="slidenum">
              <a:rPr lang="en-US" smtClean="0"/>
              <a:pPr/>
              <a:t>9</a:t>
            </a:fld>
            <a:endParaRPr lang="en-US"/>
          </a:p>
        </p:txBody>
      </p:sp>
    </p:spTree>
    <p:extLst>
      <p:ext uri="{BB962C8B-B14F-4D97-AF65-F5344CB8AC3E}">
        <p14:creationId xmlns:p14="http://schemas.microsoft.com/office/powerpoint/2010/main" val="4106021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2514600" cy="1981200"/>
          </a:xfrm>
          <a:prstGeom prst="rect">
            <a:avLst/>
          </a:prstGeom>
          <a:solidFill>
            <a:srgbClr val="E50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25"/>
            <a:ext cx="7772400" cy="1470025"/>
          </a:xfrm>
        </p:spPr>
        <p:txBody>
          <a:bodyPr/>
          <a:lstStyle>
            <a:lvl1pPr>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2514600" y="0"/>
            <a:ext cx="6629400" cy="198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392" y="187064"/>
            <a:ext cx="2171808" cy="1641736"/>
          </a:xfrm>
          <a:prstGeom prst="rect">
            <a:avLst/>
          </a:prstGeom>
        </p:spPr>
      </p:pic>
    </p:spTree>
    <p:extLst>
      <p:ext uri="{BB962C8B-B14F-4D97-AF65-F5344CB8AC3E}">
        <p14:creationId xmlns:p14="http://schemas.microsoft.com/office/powerpoint/2010/main" val="2732114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22124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66221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54630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FF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
        <p:nvSpPr>
          <p:cNvPr id="7" name="Rectangle 6"/>
          <p:cNvSpPr/>
          <p:nvPr userDrawn="1"/>
        </p:nvSpPr>
        <p:spPr>
          <a:xfrm>
            <a:off x="2514600" y="0"/>
            <a:ext cx="6629400" cy="198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2514600" cy="1981200"/>
          </a:xfrm>
          <a:prstGeom prst="rect">
            <a:avLst/>
          </a:prstGeom>
          <a:solidFill>
            <a:srgbClr val="E50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392" y="187064"/>
            <a:ext cx="2171808" cy="1641736"/>
          </a:xfrm>
          <a:prstGeom prst="rect">
            <a:avLst/>
          </a:prstGeom>
        </p:spPr>
      </p:pic>
    </p:spTree>
    <p:extLst>
      <p:ext uri="{BB962C8B-B14F-4D97-AF65-F5344CB8AC3E}">
        <p14:creationId xmlns:p14="http://schemas.microsoft.com/office/powerpoint/2010/main" val="250481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638514-B826-4B4F-A79C-CFEC81132E8A}"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35366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638514-B826-4B4F-A79C-CFEC81132E8A}" type="datetimeFigureOut">
              <a:rPr lang="en-US" smtClean="0"/>
              <a:pPr/>
              <a:t>9/3/2016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299272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638514-B826-4B4F-A79C-CFEC81132E8A}" type="datetimeFigureOut">
              <a:rPr lang="en-US" smtClean="0"/>
              <a:pPr/>
              <a:t>9/3/2016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64152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638514-B826-4B4F-A79C-CFEC81132E8A}" type="datetimeFigureOut">
              <a:rPr lang="en-US" smtClean="0"/>
              <a:pPr/>
              <a:t>9/3/2016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3335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638514-B826-4B4F-A79C-CFEC81132E8A}"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127908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638514-B826-4B4F-A79C-CFEC81132E8A}"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821177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38514-B826-4B4F-A79C-CFEC81132E8A}" type="datetimeFigureOut">
              <a:rPr lang="en-US" smtClean="0"/>
              <a:pPr/>
              <a:t>9/3/2016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cxnSp>
        <p:nvCxnSpPr>
          <p:cNvPr id="7" name="Straight Connector 6"/>
          <p:cNvCxnSpPr/>
          <p:nvPr userDrawn="1"/>
        </p:nvCxnSpPr>
        <p:spPr>
          <a:xfrm>
            <a:off x="381000" y="1371600"/>
            <a:ext cx="83058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81000" y="1447800"/>
            <a:ext cx="8305800" cy="0"/>
          </a:xfrm>
          <a:prstGeom prst="line">
            <a:avLst/>
          </a:prstGeom>
          <a:ln w="76200">
            <a:solidFill>
              <a:srgbClr val="E5053A"/>
            </a:solidFill>
          </a:ln>
        </p:spPr>
        <p:style>
          <a:lnRef idx="1">
            <a:schemeClr val="accent1"/>
          </a:lnRef>
          <a:fillRef idx="0">
            <a:schemeClr val="accent1"/>
          </a:fillRef>
          <a:effectRef idx="0">
            <a:schemeClr val="accent1"/>
          </a:effectRef>
          <a:fontRef idx="minor">
            <a:schemeClr val="tx1"/>
          </a:fontRef>
        </p:style>
      </p:cxnSp>
      <p:pic>
        <p:nvPicPr>
          <p:cNvPr id="9" name="Content Placeholder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05572" y="5978830"/>
            <a:ext cx="1062228" cy="802970"/>
          </a:xfrm>
          <a:prstGeom prst="rect">
            <a:avLst/>
          </a:prstGeom>
        </p:spPr>
      </p:pic>
    </p:spTree>
    <p:extLst>
      <p:ext uri="{BB962C8B-B14F-4D97-AF65-F5344CB8AC3E}">
        <p14:creationId xmlns:p14="http://schemas.microsoft.com/office/powerpoint/2010/main" val="1295156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Corbel" pitchFamily="34" charset="0"/>
          <a:ea typeface="+mj-ea"/>
          <a:cs typeface="+mj-cs"/>
        </a:defRPr>
      </a:lvl1pPr>
    </p:titleStyle>
    <p:bodyStyle>
      <a:lvl1pPr marL="342900" indent="-342900" algn="l" defTabSz="914400" rtl="0" eaLnBrk="1" latinLnBrk="0" hangingPunct="1">
        <a:spcBef>
          <a:spcPct val="20000"/>
        </a:spcBef>
        <a:buClr>
          <a:srgbClr val="FF0000"/>
        </a:buClr>
        <a:buFont typeface="Wingdings" pitchFamily="2" charset="2"/>
        <a:buChar char="§"/>
        <a:defRPr sz="3200" kern="1200">
          <a:solidFill>
            <a:schemeClr val="tx1"/>
          </a:solidFill>
          <a:latin typeface="Minion Pro"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inion Pro"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inion Pro"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inion Pro"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inion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normAutofit fontScale="90000"/>
          </a:bodyPr>
          <a:lstStyle/>
          <a:p>
            <a:r>
              <a:rPr lang="en-US" dirty="0"/>
              <a:t>The Unintended Consequences of Reduced Skilled Nursing Facility Length of </a:t>
            </a:r>
            <a:r>
              <a:rPr lang="en-US" dirty="0" smtClean="0"/>
              <a:t>Stay</a:t>
            </a:r>
            <a:r>
              <a:rPr lang="en-US" dirty="0"/>
              <a:t/>
            </a:r>
            <a:br>
              <a:rPr lang="en-US" dirty="0"/>
            </a:br>
            <a:endParaRPr lang="en-US" dirty="0"/>
          </a:p>
        </p:txBody>
      </p:sp>
      <p:sp>
        <p:nvSpPr>
          <p:cNvPr id="3" name="Subtitle 2"/>
          <p:cNvSpPr>
            <a:spLocks noGrp="1"/>
          </p:cNvSpPr>
          <p:nvPr>
            <p:ph type="subTitle" idx="1"/>
          </p:nvPr>
        </p:nvSpPr>
        <p:spPr>
          <a:xfrm>
            <a:off x="1371600" y="4038600"/>
            <a:ext cx="6400800" cy="1752600"/>
          </a:xfrm>
        </p:spPr>
        <p:txBody>
          <a:bodyPr>
            <a:normAutofit fontScale="92500" lnSpcReduction="20000"/>
          </a:bodyPr>
          <a:lstStyle/>
          <a:p>
            <a:r>
              <a:rPr lang="en-US" dirty="0">
                <a:latin typeface="Corbel" panose="020B0503020204020204" pitchFamily="34" charset="0"/>
              </a:rPr>
              <a:t>Denise A. Tyler, John McHugh, Renee R. Shield, Ulrika </a:t>
            </a:r>
            <a:r>
              <a:rPr lang="en-US" dirty="0" err="1">
                <a:latin typeface="Corbel" panose="020B0503020204020204" pitchFamily="34" charset="0"/>
              </a:rPr>
              <a:t>Winblad</a:t>
            </a:r>
            <a:r>
              <a:rPr lang="en-US" dirty="0">
                <a:latin typeface="Corbel" panose="020B0503020204020204" pitchFamily="34" charset="0"/>
              </a:rPr>
              <a:t>, Emily A. Gadbois</a:t>
            </a:r>
          </a:p>
          <a:p>
            <a:r>
              <a:rPr lang="en-US" dirty="0" smtClean="0">
                <a:latin typeface="Corbel" panose="020B0503020204020204" pitchFamily="34" charset="0"/>
              </a:rPr>
              <a:t>Presented by Emily A. Gadbois</a:t>
            </a:r>
            <a:endParaRPr lang="en-US" dirty="0">
              <a:latin typeface="Corbel" panose="020B0503020204020204" pitchFamily="34" charset="0"/>
            </a:endParaRPr>
          </a:p>
        </p:txBody>
      </p:sp>
    </p:spTree>
    <p:extLst>
      <p:ext uri="{BB962C8B-B14F-4D97-AF65-F5344CB8AC3E}">
        <p14:creationId xmlns:p14="http://schemas.microsoft.com/office/powerpoint/2010/main" val="809878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Results: SNFs with Reductions in LOS</a:t>
            </a:r>
          </a:p>
        </p:txBody>
      </p:sp>
      <p:sp>
        <p:nvSpPr>
          <p:cNvPr id="3" name="Content Placeholder 2"/>
          <p:cNvSpPr>
            <a:spLocks noGrp="1"/>
          </p:cNvSpPr>
          <p:nvPr>
            <p:ph idx="1"/>
          </p:nvPr>
        </p:nvSpPr>
        <p:spPr/>
        <p:txBody>
          <a:bodyPr/>
          <a:lstStyle/>
          <a:p>
            <a:pPr marL="342900" lvl="1" indent="-342900">
              <a:buClr>
                <a:srgbClr val="FF0000"/>
              </a:buClr>
              <a:buFont typeface="Wingdings" pitchFamily="2" charset="2"/>
              <a:buChar char="§"/>
            </a:pPr>
            <a:r>
              <a:rPr lang="en-US" dirty="0">
                <a:latin typeface="Corbel" panose="020B0503020204020204" pitchFamily="34" charset="0"/>
                <a:cs typeface="Arial" panose="020B0604020202020204" pitchFamily="34" charset="0"/>
              </a:rPr>
              <a:t>No time to help patients find appropriate long term care; had to discharge patients who they felt were </a:t>
            </a:r>
            <a:r>
              <a:rPr lang="en-US" dirty="0" smtClean="0">
                <a:latin typeface="Corbel" panose="020B0503020204020204" pitchFamily="34" charset="0"/>
                <a:cs typeface="Arial" panose="020B0604020202020204" pitchFamily="34" charset="0"/>
              </a:rPr>
              <a:t>unsafe</a:t>
            </a:r>
            <a:endParaRPr lang="en-US" i="1" dirty="0" smtClean="0">
              <a:latin typeface="Corbel" panose="020B0503020204020204" pitchFamily="34" charset="0"/>
              <a:cs typeface="Arial" panose="020B0604020202020204" pitchFamily="34" charset="0"/>
            </a:endParaRPr>
          </a:p>
          <a:p>
            <a:pPr marL="742950" lvl="2" indent="-342900">
              <a:buClr>
                <a:schemeClr val="tx1"/>
              </a:buClr>
            </a:pPr>
            <a:r>
              <a:rPr lang="en-US" i="1" dirty="0" smtClean="0">
                <a:latin typeface="Corbel" panose="020B0503020204020204" pitchFamily="34" charset="0"/>
                <a:cs typeface="Arial" panose="020B0604020202020204" pitchFamily="34" charset="0"/>
              </a:rPr>
              <a:t>There're </a:t>
            </a:r>
            <a:r>
              <a:rPr lang="en-US" i="1" dirty="0">
                <a:latin typeface="Corbel" panose="020B0503020204020204" pitchFamily="34" charset="0"/>
                <a:cs typeface="Arial" panose="020B0604020202020204" pitchFamily="34" charset="0"/>
              </a:rPr>
              <a:t>times that I feel that there's such a rush.  </a:t>
            </a:r>
            <a:r>
              <a:rPr lang="en-US" i="1" dirty="0" err="1">
                <a:latin typeface="Corbel" panose="020B0503020204020204" pitchFamily="34" charset="0"/>
                <a:cs typeface="Arial" panose="020B0604020202020204" pitchFamily="34" charset="0"/>
              </a:rPr>
              <a:t>Ya</a:t>
            </a:r>
            <a:r>
              <a:rPr lang="en-US" i="1" dirty="0">
                <a:latin typeface="Corbel" panose="020B0503020204020204" pitchFamily="34" charset="0"/>
                <a:cs typeface="Arial" panose="020B0604020202020204" pitchFamily="34" charset="0"/>
              </a:rPr>
              <a:t> know, people are very sick.  And having that sort of expectation put on them, say you're only in a SNF for ten days, to me it's a challenge...A big reward for me is to see the person go home well.  But telling an eighty-five year old that I'm sorry, your insurance is only authorizing you to stay for two weeks, then they have to appeal... (SNF Director of Nursing)</a:t>
            </a:r>
          </a:p>
          <a:p>
            <a:endParaRPr lang="en-US" dirty="0"/>
          </a:p>
        </p:txBody>
      </p:sp>
    </p:spTree>
    <p:extLst>
      <p:ext uri="{BB962C8B-B14F-4D97-AF65-F5344CB8AC3E}">
        <p14:creationId xmlns:p14="http://schemas.microsoft.com/office/powerpoint/2010/main" val="313377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SNFs with Reductions in LOS</a:t>
            </a:r>
            <a:endParaRPr lang="en-US" dirty="0"/>
          </a:p>
        </p:txBody>
      </p:sp>
      <p:sp>
        <p:nvSpPr>
          <p:cNvPr id="3" name="Content Placeholder 2"/>
          <p:cNvSpPr>
            <a:spLocks noGrp="1"/>
          </p:cNvSpPr>
          <p:nvPr>
            <p:ph idx="1"/>
          </p:nvPr>
        </p:nvSpPr>
        <p:spPr/>
        <p:txBody>
          <a:bodyPr>
            <a:normAutofit lnSpcReduction="10000"/>
          </a:bodyPr>
          <a:lstStyle/>
          <a:p>
            <a:r>
              <a:rPr lang="en-US" dirty="0">
                <a:latin typeface="Corbel" panose="020B0503020204020204" pitchFamily="34" charset="0"/>
              </a:rPr>
              <a:t>Some </a:t>
            </a:r>
            <a:r>
              <a:rPr lang="en-US" dirty="0" smtClean="0">
                <a:latin typeface="Corbel" panose="020B0503020204020204" pitchFamily="34" charset="0"/>
              </a:rPr>
              <a:t>developed programs </a:t>
            </a:r>
            <a:r>
              <a:rPr lang="en-US" dirty="0">
                <a:latin typeface="Corbel" panose="020B0503020204020204" pitchFamily="34" charset="0"/>
              </a:rPr>
              <a:t>to follow-up with patients </a:t>
            </a:r>
            <a:r>
              <a:rPr lang="en-US" dirty="0" smtClean="0">
                <a:latin typeface="Corbel" panose="020B0503020204020204" pitchFamily="34" charset="0"/>
              </a:rPr>
              <a:t>post-discharge</a:t>
            </a:r>
          </a:p>
          <a:p>
            <a:pPr lvl="1">
              <a:buFont typeface="Arial" panose="020B0604020202020204" pitchFamily="34" charset="0"/>
              <a:buChar char="•"/>
            </a:pPr>
            <a:r>
              <a:rPr lang="en-US" i="1" dirty="0" smtClean="0">
                <a:latin typeface="Corbel" panose="020B0503020204020204" pitchFamily="34" charset="0"/>
              </a:rPr>
              <a:t>Then</a:t>
            </a:r>
            <a:r>
              <a:rPr lang="en-US" i="1" dirty="0">
                <a:latin typeface="Corbel" panose="020B0503020204020204" pitchFamily="34" charset="0"/>
              </a:rPr>
              <a:t>, we have the care transition coach that follows them outside when they discharge from </a:t>
            </a:r>
            <a:r>
              <a:rPr lang="en-US" i="1" dirty="0" smtClean="0">
                <a:latin typeface="Corbel" panose="020B0503020204020204" pitchFamily="34" charset="0"/>
              </a:rPr>
              <a:t>us...They </a:t>
            </a:r>
            <a:r>
              <a:rPr lang="en-US" i="1" dirty="0">
                <a:latin typeface="Corbel" panose="020B0503020204020204" pitchFamily="34" charset="0"/>
              </a:rPr>
              <a:t>call them, talk to them, go visit with them, make sure they’re getting to their doctor’s appointments, if they need help making doctor’s appointments or getting transportation, what are the barriers </a:t>
            </a:r>
            <a:r>
              <a:rPr lang="en-US" i="1" dirty="0" smtClean="0">
                <a:latin typeface="Corbel" panose="020B0503020204020204" pitchFamily="34" charset="0"/>
              </a:rPr>
              <a:t>to taking </a:t>
            </a:r>
            <a:r>
              <a:rPr lang="en-US" i="1" dirty="0">
                <a:latin typeface="Corbel" panose="020B0503020204020204" pitchFamily="34" charset="0"/>
              </a:rPr>
              <a:t>care of their health at </a:t>
            </a:r>
            <a:r>
              <a:rPr lang="en-US" i="1" dirty="0" smtClean="0">
                <a:latin typeface="Corbel" panose="020B0503020204020204" pitchFamily="34" charset="0"/>
              </a:rPr>
              <a:t>home, </a:t>
            </a:r>
            <a:r>
              <a:rPr lang="en-US" i="1" dirty="0">
                <a:latin typeface="Corbel" panose="020B0503020204020204" pitchFamily="34" charset="0"/>
              </a:rPr>
              <a:t>to prevent hospitalization. </a:t>
            </a:r>
            <a:r>
              <a:rPr lang="en-US" i="1" dirty="0" smtClean="0">
                <a:latin typeface="Corbel" panose="020B0503020204020204" pitchFamily="34" charset="0"/>
              </a:rPr>
              <a:t>(SNF Admissions Director)</a:t>
            </a:r>
          </a:p>
          <a:p>
            <a:endParaRPr lang="en-US" dirty="0"/>
          </a:p>
        </p:txBody>
      </p:sp>
    </p:spTree>
    <p:extLst>
      <p:ext uri="{BB962C8B-B14F-4D97-AF65-F5344CB8AC3E}">
        <p14:creationId xmlns:p14="http://schemas.microsoft.com/office/powerpoint/2010/main" val="3764399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Results: SNFs with Reductions in LOS</a:t>
            </a:r>
          </a:p>
        </p:txBody>
      </p:sp>
      <p:sp>
        <p:nvSpPr>
          <p:cNvPr id="3" name="Content Placeholder 2"/>
          <p:cNvSpPr>
            <a:spLocks noGrp="1"/>
          </p:cNvSpPr>
          <p:nvPr>
            <p:ph idx="1"/>
          </p:nvPr>
        </p:nvSpPr>
        <p:spPr/>
        <p:txBody>
          <a:bodyPr/>
          <a:lstStyle/>
          <a:p>
            <a:pPr marL="342900" lvl="1" indent="-342900">
              <a:buClr>
                <a:srgbClr val="FF0000"/>
              </a:buClr>
              <a:buFont typeface="Wingdings" pitchFamily="2" charset="2"/>
              <a:buChar char="§"/>
            </a:pPr>
            <a:r>
              <a:rPr lang="en-US" dirty="0">
                <a:latin typeface="Corbel" panose="020B0503020204020204" pitchFamily="34" charset="0"/>
              </a:rPr>
              <a:t>Some developed programs to follow-up with patients </a:t>
            </a:r>
            <a:r>
              <a:rPr lang="en-US" dirty="0" smtClean="0">
                <a:latin typeface="Corbel" panose="020B0503020204020204" pitchFamily="34" charset="0"/>
              </a:rPr>
              <a:t>post-discharge</a:t>
            </a:r>
          </a:p>
          <a:p>
            <a:pPr marL="742950" lvl="2" indent="-342900">
              <a:buClr>
                <a:schemeClr val="tx1"/>
              </a:buClr>
            </a:pPr>
            <a:r>
              <a:rPr lang="en-US" i="1" dirty="0" smtClean="0">
                <a:latin typeface="Corbel" panose="020B0503020204020204" pitchFamily="34" charset="0"/>
              </a:rPr>
              <a:t>So </a:t>
            </a:r>
            <a:r>
              <a:rPr lang="en-US" i="1" dirty="0">
                <a:latin typeface="Corbel" panose="020B0503020204020204" pitchFamily="34" charset="0"/>
              </a:rPr>
              <a:t>our discharge planner does two day, fourteen day, thirty day, and then sixty day follow-ups with that patient to make sure they are taking their medication, to see if they have questions and to see how they're doing. (SNF Administrator)</a:t>
            </a:r>
          </a:p>
          <a:p>
            <a:endParaRPr lang="en-US" dirty="0"/>
          </a:p>
        </p:txBody>
      </p:sp>
    </p:spTree>
    <p:extLst>
      <p:ext uri="{BB962C8B-B14F-4D97-AF65-F5344CB8AC3E}">
        <p14:creationId xmlns:p14="http://schemas.microsoft.com/office/powerpoint/2010/main" val="1246591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SNFs with Reductions in LOS</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Corbel" panose="020B0503020204020204" pitchFamily="34" charset="0"/>
                <a:cs typeface="Arial" panose="020B0604020202020204" pitchFamily="34" charset="0"/>
              </a:rPr>
              <a:t>Some </a:t>
            </a:r>
            <a:r>
              <a:rPr lang="en-US" dirty="0" smtClean="0">
                <a:latin typeface="Corbel" panose="020B0503020204020204" pitchFamily="34" charset="0"/>
                <a:cs typeface="Arial" panose="020B0604020202020204" pitchFamily="34" charset="0"/>
              </a:rPr>
              <a:t>avoided admitting </a:t>
            </a:r>
            <a:r>
              <a:rPr lang="en-US" dirty="0">
                <a:latin typeface="Corbel" panose="020B0503020204020204" pitchFamily="34" charset="0"/>
                <a:cs typeface="Arial" panose="020B0604020202020204" pitchFamily="34" charset="0"/>
              </a:rPr>
              <a:t>patients </a:t>
            </a:r>
            <a:r>
              <a:rPr lang="en-US" dirty="0" smtClean="0">
                <a:latin typeface="Corbel" panose="020B0503020204020204" pitchFamily="34" charset="0"/>
                <a:cs typeface="Arial" panose="020B0604020202020204" pitchFamily="34" charset="0"/>
              </a:rPr>
              <a:t>with potential </a:t>
            </a:r>
            <a:r>
              <a:rPr lang="en-US" dirty="0">
                <a:latin typeface="Corbel" panose="020B0503020204020204" pitchFamily="34" charset="0"/>
                <a:cs typeface="Arial" panose="020B0604020202020204" pitchFamily="34" charset="0"/>
              </a:rPr>
              <a:t>to become </a:t>
            </a:r>
            <a:r>
              <a:rPr lang="en-US" dirty="0" smtClean="0">
                <a:latin typeface="Corbel" panose="020B0503020204020204" pitchFamily="34" charset="0"/>
                <a:cs typeface="Arial" panose="020B0604020202020204" pitchFamily="34" charset="0"/>
              </a:rPr>
              <a:t>long-stay</a:t>
            </a:r>
          </a:p>
          <a:p>
            <a:pPr lvl="1">
              <a:buFont typeface="Arial" panose="020B0604020202020204" pitchFamily="34" charset="0"/>
              <a:buChar char="•"/>
            </a:pPr>
            <a:r>
              <a:rPr lang="en-US" i="1" dirty="0">
                <a:latin typeface="Corbel" panose="020B0503020204020204" pitchFamily="34" charset="0"/>
                <a:cs typeface="Arial" panose="020B0604020202020204" pitchFamily="34" charset="0"/>
              </a:rPr>
              <a:t>O</a:t>
            </a:r>
            <a:r>
              <a:rPr lang="en-US" i="1" dirty="0" smtClean="0">
                <a:latin typeface="Corbel" panose="020B0503020204020204" pitchFamily="34" charset="0"/>
                <a:cs typeface="Arial" panose="020B0604020202020204" pitchFamily="34" charset="0"/>
              </a:rPr>
              <a:t>ne </a:t>
            </a:r>
            <a:r>
              <a:rPr lang="en-US" i="1" dirty="0">
                <a:latin typeface="Corbel" panose="020B0503020204020204" pitchFamily="34" charset="0"/>
                <a:cs typeface="Arial" panose="020B0604020202020204" pitchFamily="34" charset="0"/>
              </a:rPr>
              <a:t>issue that we all have problems with, and I know we’re not isolated, is </a:t>
            </a:r>
            <a:r>
              <a:rPr lang="en-US" i="1" dirty="0" smtClean="0">
                <a:latin typeface="Corbel" panose="020B0503020204020204" pitchFamily="34" charset="0"/>
                <a:cs typeface="Arial" panose="020B0604020202020204" pitchFamily="34" charset="0"/>
              </a:rPr>
              <a:t>when... that </a:t>
            </a:r>
            <a:r>
              <a:rPr lang="en-US" i="1" dirty="0">
                <a:latin typeface="Corbel" panose="020B0503020204020204" pitchFamily="34" charset="0"/>
                <a:cs typeface="Arial" panose="020B0604020202020204" pitchFamily="34" charset="0"/>
              </a:rPr>
              <a:t>patient is going to possibly run out of their SNF days, and not have family support, </a:t>
            </a:r>
            <a:r>
              <a:rPr lang="en-US" i="1" dirty="0" smtClean="0">
                <a:latin typeface="Corbel" panose="020B0503020204020204" pitchFamily="34" charset="0"/>
                <a:cs typeface="Arial" panose="020B0604020202020204" pitchFamily="34" charset="0"/>
              </a:rPr>
              <a:t>[and] have </a:t>
            </a:r>
            <a:r>
              <a:rPr lang="en-US" i="1" dirty="0">
                <a:latin typeface="Corbel" panose="020B0503020204020204" pitchFamily="34" charset="0"/>
                <a:cs typeface="Arial" panose="020B0604020202020204" pitchFamily="34" charset="0"/>
              </a:rPr>
              <a:t>a lot of comorbidities. When there’s a placement issue, a lot of times the SNFs are trying to be more creative with the residential facilities on how they can solve that </a:t>
            </a:r>
            <a:r>
              <a:rPr lang="en-US" i="1" dirty="0" smtClean="0">
                <a:latin typeface="Corbel" panose="020B0503020204020204" pitchFamily="34" charset="0"/>
                <a:cs typeface="Arial" panose="020B0604020202020204" pitchFamily="34" charset="0"/>
              </a:rPr>
              <a:t>issue. Whereas </a:t>
            </a:r>
            <a:r>
              <a:rPr lang="en-US" i="1" dirty="0">
                <a:latin typeface="Corbel" panose="020B0503020204020204" pitchFamily="34" charset="0"/>
                <a:cs typeface="Arial" panose="020B0604020202020204" pitchFamily="34" charset="0"/>
              </a:rPr>
              <a:t>before, it still was a hospital, acute care problem. </a:t>
            </a:r>
            <a:r>
              <a:rPr lang="en-US" i="1" dirty="0" smtClean="0">
                <a:latin typeface="Corbel" panose="020B0503020204020204" pitchFamily="34" charset="0"/>
                <a:cs typeface="Arial" panose="020B0604020202020204" pitchFamily="34" charset="0"/>
              </a:rPr>
              <a:t>(Hospital VP of Care Coordination)</a:t>
            </a:r>
          </a:p>
          <a:p>
            <a:pPr lvl="1"/>
            <a:endParaRPr lang="en-US" dirty="0">
              <a:latin typeface="Corbel" panose="020B0503020204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9689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Results: SNFs with Reductions in LOS</a:t>
            </a:r>
          </a:p>
        </p:txBody>
      </p:sp>
      <p:sp>
        <p:nvSpPr>
          <p:cNvPr id="3" name="Content Placeholder 2"/>
          <p:cNvSpPr>
            <a:spLocks noGrp="1"/>
          </p:cNvSpPr>
          <p:nvPr>
            <p:ph idx="1"/>
          </p:nvPr>
        </p:nvSpPr>
        <p:spPr/>
        <p:txBody>
          <a:bodyPr>
            <a:normAutofit/>
          </a:bodyPr>
          <a:lstStyle/>
          <a:p>
            <a:r>
              <a:rPr lang="en-US" dirty="0">
                <a:latin typeface="Corbel" panose="020B0503020204020204" pitchFamily="34" charset="0"/>
                <a:cs typeface="Arial" panose="020B0604020202020204" pitchFamily="34" charset="0"/>
              </a:rPr>
              <a:t>Some avoided admitting patients with potential to become long-stay</a:t>
            </a:r>
          </a:p>
          <a:p>
            <a:pPr marL="742950" lvl="2" indent="-342900">
              <a:buClr>
                <a:schemeClr val="tx1"/>
              </a:buClr>
            </a:pPr>
            <a:r>
              <a:rPr lang="en-US" i="1" dirty="0">
                <a:latin typeface="Corbel" panose="020B0503020204020204" pitchFamily="34" charset="0"/>
                <a:cs typeface="Arial" panose="020B0604020202020204" pitchFamily="34" charset="0"/>
              </a:rPr>
              <a:t>So I do the screen and...I have to factor in what kind of insurance does she have, how many benefit days does she have, then I might request an application which requests a financial disclosure so in the event that that person doesn't leave or isn't able to go back to their living environment we have to find a living environment for them and we need to know if they can afford what they really think they want. (SNF Admissions Director)</a:t>
            </a:r>
          </a:p>
          <a:p>
            <a:endParaRPr lang="en-US" dirty="0"/>
          </a:p>
        </p:txBody>
      </p:sp>
    </p:spTree>
    <p:extLst>
      <p:ext uri="{BB962C8B-B14F-4D97-AF65-F5344CB8AC3E}">
        <p14:creationId xmlns:p14="http://schemas.microsoft.com/office/powerpoint/2010/main" val="3280031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Results: SNFs with No Reductions in LOS</a:t>
            </a:r>
            <a:endParaRPr lang="en-US" sz="37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latin typeface="Corbel" panose="020B0503020204020204" pitchFamily="34" charset="0"/>
                <a:cs typeface="Arial" panose="020B0604020202020204" pitchFamily="34" charset="0"/>
              </a:rPr>
              <a:t>F</a:t>
            </a:r>
            <a:r>
              <a:rPr lang="en-US" dirty="0" smtClean="0">
                <a:latin typeface="Corbel" panose="020B0503020204020204" pitchFamily="34" charset="0"/>
                <a:cs typeface="Arial" panose="020B0604020202020204" pitchFamily="34" charset="0"/>
              </a:rPr>
              <a:t>ear of losing relationships with referring hospitals</a:t>
            </a:r>
          </a:p>
          <a:p>
            <a:pPr lvl="1">
              <a:buFont typeface="Arial" panose="020B0604020202020204" pitchFamily="34" charset="0"/>
              <a:buChar char="•"/>
            </a:pPr>
            <a:r>
              <a:rPr lang="en-US" i="1" dirty="0" smtClean="0">
                <a:latin typeface="Corbel" panose="020B0503020204020204" pitchFamily="34" charset="0"/>
              </a:rPr>
              <a:t>Sometimes </a:t>
            </a:r>
            <a:r>
              <a:rPr lang="en-US" i="1" dirty="0">
                <a:latin typeface="Corbel" panose="020B0503020204020204" pitchFamily="34" charset="0"/>
              </a:rPr>
              <a:t>it make us</a:t>
            </a:r>
            <a:r>
              <a:rPr lang="en-US" i="1" dirty="0" smtClean="0">
                <a:latin typeface="Corbel" panose="020B0503020204020204" pitchFamily="34" charset="0"/>
              </a:rPr>
              <a:t>, </a:t>
            </a:r>
            <a:r>
              <a:rPr lang="en-US" i="1" dirty="0">
                <a:latin typeface="Corbel" panose="020B0503020204020204" pitchFamily="34" charset="0"/>
              </a:rPr>
              <a:t>[</a:t>
            </a:r>
            <a:r>
              <a:rPr lang="en-US" i="1" dirty="0" smtClean="0">
                <a:latin typeface="Corbel" panose="020B0503020204020204" pitchFamily="34" charset="0"/>
              </a:rPr>
              <a:t>sighs] </a:t>
            </a:r>
            <a:r>
              <a:rPr lang="en-US" i="1" dirty="0">
                <a:latin typeface="Corbel" panose="020B0503020204020204" pitchFamily="34" charset="0"/>
              </a:rPr>
              <a:t>not very </a:t>
            </a:r>
            <a:r>
              <a:rPr lang="en-US" i="1" dirty="0" smtClean="0">
                <a:latin typeface="Corbel" panose="020B0503020204020204" pitchFamily="34" charset="0"/>
              </a:rPr>
              <a:t>comfortable, but </a:t>
            </a:r>
            <a:r>
              <a:rPr lang="en-US" i="1" dirty="0">
                <a:latin typeface="Corbel" panose="020B0503020204020204" pitchFamily="34" charset="0"/>
              </a:rPr>
              <a:t>then you need to work with </a:t>
            </a:r>
            <a:r>
              <a:rPr lang="en-US" i="1" dirty="0" smtClean="0">
                <a:latin typeface="Corbel" panose="020B0503020204020204" pitchFamily="34" charset="0"/>
              </a:rPr>
              <a:t>them, </a:t>
            </a:r>
            <a:r>
              <a:rPr lang="en-US" i="1" dirty="0">
                <a:latin typeface="Corbel" panose="020B0503020204020204" pitchFamily="34" charset="0"/>
              </a:rPr>
              <a:t>too, you know? </a:t>
            </a:r>
            <a:r>
              <a:rPr lang="en-US" i="1" dirty="0" smtClean="0">
                <a:latin typeface="Corbel" panose="020B0503020204020204" pitchFamily="34" charset="0"/>
              </a:rPr>
              <a:t> It’s </a:t>
            </a:r>
            <a:r>
              <a:rPr lang="en-US" i="1" dirty="0">
                <a:latin typeface="Corbel" panose="020B0503020204020204" pitchFamily="34" charset="0"/>
              </a:rPr>
              <a:t>a situation that you don’t feel like you want to lose your connection with them </a:t>
            </a:r>
            <a:r>
              <a:rPr lang="en-US" i="1" dirty="0" smtClean="0">
                <a:latin typeface="Corbel" panose="020B0503020204020204" pitchFamily="34" charset="0"/>
              </a:rPr>
              <a:t>and </a:t>
            </a:r>
            <a:r>
              <a:rPr lang="en-US" i="1" dirty="0">
                <a:latin typeface="Corbel" panose="020B0503020204020204" pitchFamily="34" charset="0"/>
              </a:rPr>
              <a:t>you want to make sure that you reach the goal, the expectation, so all we </a:t>
            </a:r>
            <a:r>
              <a:rPr lang="en-US" i="1" dirty="0" err="1">
                <a:latin typeface="Corbel" panose="020B0503020204020204" pitchFamily="34" charset="0"/>
              </a:rPr>
              <a:t>gotta</a:t>
            </a:r>
            <a:r>
              <a:rPr lang="en-US" i="1" dirty="0">
                <a:latin typeface="Corbel" panose="020B0503020204020204" pitchFamily="34" charset="0"/>
              </a:rPr>
              <a:t> do is </a:t>
            </a:r>
            <a:r>
              <a:rPr lang="en-US" i="1" dirty="0" smtClean="0">
                <a:latin typeface="Corbel" panose="020B0503020204020204" pitchFamily="34" charset="0"/>
              </a:rPr>
              <a:t>just </a:t>
            </a:r>
            <a:r>
              <a:rPr lang="en-US" i="1" dirty="0">
                <a:latin typeface="Corbel" panose="020B0503020204020204" pitchFamily="34" charset="0"/>
              </a:rPr>
              <a:t>speed up </a:t>
            </a:r>
            <a:r>
              <a:rPr lang="en-US" i="1" dirty="0" smtClean="0">
                <a:latin typeface="Corbel" panose="020B0503020204020204" pitchFamily="34" charset="0"/>
              </a:rPr>
              <a:t>and </a:t>
            </a:r>
            <a:r>
              <a:rPr lang="en-US" i="1" dirty="0">
                <a:latin typeface="Corbel" panose="020B0503020204020204" pitchFamily="34" charset="0"/>
              </a:rPr>
              <a:t>do things. </a:t>
            </a:r>
            <a:r>
              <a:rPr lang="en-US" i="1" dirty="0" smtClean="0">
                <a:latin typeface="Corbel" panose="020B0503020204020204" pitchFamily="34" charset="0"/>
              </a:rPr>
              <a:t>(SNF Administrator)</a:t>
            </a:r>
          </a:p>
          <a:p>
            <a:pPr lvl="1">
              <a:buFont typeface="Arial" panose="020B0604020202020204" pitchFamily="34" charset="0"/>
              <a:buChar char="•"/>
            </a:pPr>
            <a:endParaRPr lang="en-US" dirty="0" smtClean="0">
              <a:latin typeface="Corbel" panose="020B0503020204020204" pitchFamily="34" charset="0"/>
            </a:endParaRPr>
          </a:p>
        </p:txBody>
      </p:sp>
    </p:spTree>
    <p:extLst>
      <p:ext uri="{BB962C8B-B14F-4D97-AF65-F5344CB8AC3E}">
        <p14:creationId xmlns:p14="http://schemas.microsoft.com/office/powerpoint/2010/main" val="300959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a:t>Results: SNFs with No Reductions in LOS</a:t>
            </a:r>
          </a:p>
        </p:txBody>
      </p:sp>
      <p:sp>
        <p:nvSpPr>
          <p:cNvPr id="3" name="Content Placeholder 2"/>
          <p:cNvSpPr>
            <a:spLocks noGrp="1"/>
          </p:cNvSpPr>
          <p:nvPr>
            <p:ph idx="1"/>
          </p:nvPr>
        </p:nvSpPr>
        <p:spPr/>
        <p:txBody>
          <a:bodyPr>
            <a:normAutofit/>
          </a:bodyPr>
          <a:lstStyle/>
          <a:p>
            <a:r>
              <a:rPr lang="en-US" dirty="0">
                <a:latin typeface="Corbel" panose="020B0503020204020204" pitchFamily="34" charset="0"/>
                <a:cs typeface="Arial" panose="020B0604020202020204" pitchFamily="34" charset="0"/>
              </a:rPr>
              <a:t>Fear of losing relationships with referring hospitals</a:t>
            </a:r>
          </a:p>
          <a:p>
            <a:pPr marL="742950" lvl="2" indent="-342900">
              <a:buClr>
                <a:schemeClr val="tx1"/>
              </a:buClr>
            </a:pPr>
            <a:r>
              <a:rPr lang="en-US" i="1" dirty="0">
                <a:latin typeface="Corbel" panose="020B0503020204020204" pitchFamily="34" charset="0"/>
              </a:rPr>
              <a:t>You’re getting reprimanded, for sure, and you know, you don’t like to destroy the relationship that you have with them, because you might end up getting less patients [chuckle], and that’s the thing we’re trying to avoid. There’s no written in stone policy what your consequences would be, but, obviously, you’re </a:t>
            </a:r>
            <a:r>
              <a:rPr lang="en-US" i="1" dirty="0" err="1">
                <a:latin typeface="Corbel" panose="020B0503020204020204" pitchFamily="34" charset="0"/>
              </a:rPr>
              <a:t>gonna</a:t>
            </a:r>
            <a:r>
              <a:rPr lang="en-US" i="1" dirty="0">
                <a:latin typeface="Corbel" panose="020B0503020204020204" pitchFamily="34" charset="0"/>
              </a:rPr>
              <a:t> get more patients if you follow them. (SNF Admissions Director)</a:t>
            </a:r>
          </a:p>
          <a:p>
            <a:endParaRPr lang="en-US" dirty="0"/>
          </a:p>
        </p:txBody>
      </p:sp>
    </p:spTree>
    <p:extLst>
      <p:ext uri="{BB962C8B-B14F-4D97-AF65-F5344CB8AC3E}">
        <p14:creationId xmlns:p14="http://schemas.microsoft.com/office/powerpoint/2010/main" val="3212115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t>Results: SNFs with No Reductions in LOS</a:t>
            </a:r>
            <a:endParaRPr lang="en-US" sz="3700" dirty="0"/>
          </a:p>
        </p:txBody>
      </p:sp>
      <p:sp>
        <p:nvSpPr>
          <p:cNvPr id="3" name="Content Placeholder 2"/>
          <p:cNvSpPr>
            <a:spLocks noGrp="1"/>
          </p:cNvSpPr>
          <p:nvPr>
            <p:ph idx="1"/>
          </p:nvPr>
        </p:nvSpPr>
        <p:spPr/>
        <p:txBody>
          <a:bodyPr>
            <a:normAutofit/>
          </a:bodyPr>
          <a:lstStyle/>
          <a:p>
            <a:r>
              <a:rPr lang="en-US" dirty="0">
                <a:latin typeface="Corbel" panose="020B0503020204020204" pitchFamily="34" charset="0"/>
                <a:cs typeface="Arial" panose="020B0604020202020204" pitchFamily="34" charset="0"/>
              </a:rPr>
              <a:t>P</a:t>
            </a:r>
            <a:r>
              <a:rPr lang="en-US" dirty="0" smtClean="0">
                <a:latin typeface="Corbel" panose="020B0503020204020204" pitchFamily="34" charset="0"/>
                <a:cs typeface="Arial" panose="020B0604020202020204" pitchFamily="34" charset="0"/>
              </a:rPr>
              <a:t>atients </a:t>
            </a:r>
            <a:r>
              <a:rPr lang="en-US" dirty="0">
                <a:latin typeface="Corbel" panose="020B0503020204020204" pitchFamily="34" charset="0"/>
                <a:cs typeface="Arial" panose="020B0604020202020204" pitchFamily="34" charset="0"/>
              </a:rPr>
              <a:t>becoming unexpectedly responsible for </a:t>
            </a:r>
            <a:r>
              <a:rPr lang="en-US" dirty="0" smtClean="0">
                <a:latin typeface="Corbel" panose="020B0503020204020204" pitchFamily="34" charset="0"/>
                <a:cs typeface="Arial" panose="020B0604020202020204" pitchFamily="34" charset="0"/>
              </a:rPr>
              <a:t>costs </a:t>
            </a:r>
          </a:p>
          <a:p>
            <a:pPr lvl="1">
              <a:buFont typeface="Arial" panose="020B0604020202020204" pitchFamily="34" charset="0"/>
              <a:buChar char="•"/>
            </a:pPr>
            <a:r>
              <a:rPr lang="en-US" i="1" dirty="0" smtClean="0">
                <a:latin typeface="Corbel" panose="020B0503020204020204" pitchFamily="34" charset="0"/>
                <a:cs typeface="Arial" panose="020B0604020202020204" pitchFamily="34" charset="0"/>
              </a:rPr>
              <a:t>For </a:t>
            </a:r>
            <a:r>
              <a:rPr lang="en-US" i="1" dirty="0">
                <a:latin typeface="Corbel" panose="020B0503020204020204" pitchFamily="34" charset="0"/>
                <a:cs typeface="Arial" panose="020B0604020202020204" pitchFamily="34" charset="0"/>
              </a:rPr>
              <a:t>a </a:t>
            </a:r>
            <a:r>
              <a:rPr lang="en-US" i="1" dirty="0" smtClean="0">
                <a:latin typeface="Corbel" panose="020B0503020204020204" pitchFamily="34" charset="0"/>
                <a:cs typeface="Arial" panose="020B0604020202020204" pitchFamily="34" charset="0"/>
              </a:rPr>
              <a:t>craniotomy </a:t>
            </a:r>
            <a:r>
              <a:rPr lang="en-US" i="1" dirty="0">
                <a:latin typeface="Corbel" panose="020B0503020204020204" pitchFamily="34" charset="0"/>
                <a:cs typeface="Arial" panose="020B0604020202020204" pitchFamily="34" charset="0"/>
              </a:rPr>
              <a:t>you have between 12 and 17 </a:t>
            </a:r>
            <a:r>
              <a:rPr lang="en-US" i="1" dirty="0" smtClean="0">
                <a:latin typeface="Corbel" panose="020B0503020204020204" pitchFamily="34" charset="0"/>
                <a:cs typeface="Arial" panose="020B0604020202020204" pitchFamily="34" charset="0"/>
              </a:rPr>
              <a:t>days... So if </a:t>
            </a:r>
            <a:r>
              <a:rPr lang="en-US" i="1" dirty="0">
                <a:latin typeface="Corbel" panose="020B0503020204020204" pitchFamily="34" charset="0"/>
                <a:cs typeface="Arial" panose="020B0604020202020204" pitchFamily="34" charset="0"/>
              </a:rPr>
              <a:t>you’re </a:t>
            </a:r>
            <a:r>
              <a:rPr lang="en-US" i="1" dirty="0" err="1">
                <a:latin typeface="Corbel" panose="020B0503020204020204" pitchFamily="34" charset="0"/>
                <a:cs typeface="Arial" panose="020B0604020202020204" pitchFamily="34" charset="0"/>
              </a:rPr>
              <a:t>gonna</a:t>
            </a:r>
            <a:r>
              <a:rPr lang="en-US" i="1" dirty="0">
                <a:latin typeface="Corbel" panose="020B0503020204020204" pitchFamily="34" charset="0"/>
                <a:cs typeface="Arial" panose="020B0604020202020204" pitchFamily="34" charset="0"/>
              </a:rPr>
              <a:t> hit over 17 they’re </a:t>
            </a:r>
            <a:r>
              <a:rPr lang="en-US" i="1" dirty="0" err="1">
                <a:latin typeface="Corbel" panose="020B0503020204020204" pitchFamily="34" charset="0"/>
                <a:cs typeface="Arial" panose="020B0604020202020204" pitchFamily="34" charset="0"/>
              </a:rPr>
              <a:t>gonna</a:t>
            </a:r>
            <a:r>
              <a:rPr lang="en-US" i="1" dirty="0">
                <a:latin typeface="Corbel" panose="020B0503020204020204" pitchFamily="34" charset="0"/>
                <a:cs typeface="Arial" panose="020B0604020202020204" pitchFamily="34" charset="0"/>
              </a:rPr>
              <a:t> say okay, well then discharge them.  Well, it’s not safe.  Well then, they can’t go home, they just have to pay privately. </a:t>
            </a:r>
            <a:r>
              <a:rPr lang="en-US" i="1" dirty="0" smtClean="0">
                <a:latin typeface="Corbel" panose="020B0503020204020204" pitchFamily="34" charset="0"/>
                <a:cs typeface="Arial" panose="020B0604020202020204" pitchFamily="34" charset="0"/>
              </a:rPr>
              <a:t>(SNF Administrator)</a:t>
            </a:r>
          </a:p>
          <a:p>
            <a:pPr lvl="1"/>
            <a:endParaRPr lang="en-US" dirty="0">
              <a:latin typeface="Corbel" panose="020B0503020204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7852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a:t>Results: SNFs with No Reductions in LOS</a:t>
            </a:r>
          </a:p>
        </p:txBody>
      </p:sp>
      <p:sp>
        <p:nvSpPr>
          <p:cNvPr id="3" name="Content Placeholder 2"/>
          <p:cNvSpPr>
            <a:spLocks noGrp="1"/>
          </p:cNvSpPr>
          <p:nvPr>
            <p:ph idx="1"/>
          </p:nvPr>
        </p:nvSpPr>
        <p:spPr/>
        <p:txBody>
          <a:bodyPr/>
          <a:lstStyle/>
          <a:p>
            <a:r>
              <a:rPr lang="en-US" dirty="0">
                <a:latin typeface="Corbel" panose="020B0503020204020204" pitchFamily="34" charset="0"/>
                <a:cs typeface="Arial" panose="020B0604020202020204" pitchFamily="34" charset="0"/>
              </a:rPr>
              <a:t>Patients becoming unexpectedly responsible for costs </a:t>
            </a:r>
          </a:p>
          <a:p>
            <a:pPr marL="742950" lvl="2" indent="-342900">
              <a:buClr>
                <a:schemeClr val="tx1"/>
              </a:buClr>
            </a:pPr>
            <a:r>
              <a:rPr lang="en-US" i="1" dirty="0">
                <a:latin typeface="Corbel" panose="020B0503020204020204" pitchFamily="34" charset="0"/>
                <a:cs typeface="Arial" panose="020B0604020202020204" pitchFamily="34" charset="0"/>
              </a:rPr>
              <a:t>If the resident doesn't have co-insurance then they will be responsible for the additional cost which averages out to be about $157 per day... Upon admission we will notify the resident if they don't have co-insurance and they need therapy or they want to stay longer that there may be a payment that they're going to have to be responsible for. (SNF Administrator)</a:t>
            </a:r>
          </a:p>
          <a:p>
            <a:endParaRPr lang="en-US" dirty="0"/>
          </a:p>
        </p:txBody>
      </p:sp>
    </p:spTree>
    <p:extLst>
      <p:ext uri="{BB962C8B-B14F-4D97-AF65-F5344CB8AC3E}">
        <p14:creationId xmlns:p14="http://schemas.microsoft.com/office/powerpoint/2010/main" val="2800651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a:t>Results: SNFs with No Reductions in LOS</a:t>
            </a:r>
          </a:p>
        </p:txBody>
      </p:sp>
      <p:sp>
        <p:nvSpPr>
          <p:cNvPr id="3" name="Content Placeholder 2"/>
          <p:cNvSpPr>
            <a:spLocks noGrp="1"/>
          </p:cNvSpPr>
          <p:nvPr>
            <p:ph idx="1"/>
          </p:nvPr>
        </p:nvSpPr>
        <p:spPr/>
        <p:txBody>
          <a:bodyPr/>
          <a:lstStyle/>
          <a:p>
            <a:r>
              <a:rPr lang="en-US" dirty="0">
                <a:latin typeface="Corbel" panose="020B0503020204020204" pitchFamily="34" charset="0"/>
                <a:cs typeface="Arial" panose="020B0604020202020204" pitchFamily="34" charset="0"/>
              </a:rPr>
              <a:t>Patients becoming unexpectedly responsible for costs </a:t>
            </a:r>
          </a:p>
          <a:p>
            <a:pPr marL="742950" lvl="2" indent="-342900">
              <a:buClr>
                <a:schemeClr val="tx1"/>
              </a:buClr>
            </a:pPr>
            <a:r>
              <a:rPr lang="en-US" i="1" dirty="0">
                <a:latin typeface="Corbel" panose="020B0503020204020204" pitchFamily="34" charset="0"/>
                <a:cs typeface="Arial" panose="020B0604020202020204" pitchFamily="34" charset="0"/>
              </a:rPr>
              <a:t>The resident has the right to appeal and we'll assist with that.  Sometimes the appeals do go through and most of the time they don't. (SNF Administrator)</a:t>
            </a:r>
          </a:p>
          <a:p>
            <a:endParaRPr lang="en-US" dirty="0"/>
          </a:p>
        </p:txBody>
      </p:sp>
    </p:spTree>
    <p:extLst>
      <p:ext uri="{BB962C8B-B14F-4D97-AF65-F5344CB8AC3E}">
        <p14:creationId xmlns:p14="http://schemas.microsoft.com/office/powerpoint/2010/main" val="377031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lstStyle/>
          <a:p>
            <a:pPr marL="0" indent="0" algn="ctr">
              <a:buNone/>
            </a:pPr>
            <a:r>
              <a:rPr lang="en-US" dirty="0" smtClean="0">
                <a:latin typeface="Corbel" panose="020B0503020204020204" pitchFamily="34" charset="0"/>
              </a:rPr>
              <a:t>NIA </a:t>
            </a:r>
            <a:r>
              <a:rPr lang="en-US" dirty="0">
                <a:latin typeface="Corbel" panose="020B0503020204020204" pitchFamily="34" charset="0"/>
              </a:rPr>
              <a:t>Program Project </a:t>
            </a:r>
            <a:r>
              <a:rPr lang="en-US" dirty="0" smtClean="0">
                <a:latin typeface="Corbel" panose="020B0503020204020204" pitchFamily="34" charset="0"/>
              </a:rPr>
              <a:t>(Grant #AG-027296)</a:t>
            </a:r>
            <a:endParaRPr lang="en-US" dirty="0">
              <a:latin typeface="Corbel" panose="020B0503020204020204" pitchFamily="34" charset="0"/>
            </a:endParaRPr>
          </a:p>
        </p:txBody>
      </p:sp>
    </p:spTree>
    <p:extLst>
      <p:ext uri="{BB962C8B-B14F-4D97-AF65-F5344CB8AC3E}">
        <p14:creationId xmlns:p14="http://schemas.microsoft.com/office/powerpoint/2010/main" val="1104542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smtClean="0">
                <a:latin typeface="Corbel" panose="020B0503020204020204" pitchFamily="34" charset="0"/>
                <a:cs typeface="Arial" panose="020B0604020202020204" pitchFamily="34" charset="0"/>
              </a:rPr>
              <a:t>SNFs </a:t>
            </a:r>
            <a:r>
              <a:rPr lang="en-US" dirty="0">
                <a:latin typeface="Corbel" panose="020B0503020204020204" pitchFamily="34" charset="0"/>
                <a:cs typeface="Arial" panose="020B0604020202020204" pitchFamily="34" charset="0"/>
              </a:rPr>
              <a:t>have seen a reduction in median LOS </a:t>
            </a:r>
          </a:p>
          <a:p>
            <a:pPr>
              <a:buFont typeface="Arial" panose="020B0604020202020204" pitchFamily="34" charset="0"/>
              <a:buChar char="•"/>
            </a:pPr>
            <a:r>
              <a:rPr lang="en-US" dirty="0">
                <a:latin typeface="Corbel" panose="020B0503020204020204" pitchFamily="34" charset="0"/>
                <a:cs typeface="Arial" panose="020B0604020202020204" pitchFamily="34" charset="0"/>
              </a:rPr>
              <a:t>T</a:t>
            </a:r>
            <a:r>
              <a:rPr lang="en-US" dirty="0" smtClean="0">
                <a:latin typeface="Corbel" panose="020B0503020204020204" pitchFamily="34" charset="0"/>
                <a:cs typeface="Arial" panose="020B0604020202020204" pitchFamily="34" charset="0"/>
              </a:rPr>
              <a:t>he </a:t>
            </a:r>
            <a:r>
              <a:rPr lang="en-US" dirty="0">
                <a:latin typeface="Corbel" panose="020B0503020204020204" pitchFamily="34" charset="0"/>
                <a:cs typeface="Arial" panose="020B0604020202020204" pitchFamily="34" charset="0"/>
              </a:rPr>
              <a:t>push for shorter SNF LOS has resulted in challenges for SNFs and possible unintended consequences for patients, including increased costs for care and potentially unsafe discharges. Patients may also have difficulty finding facilities willing to accept them if they may eventually need long-term </a:t>
            </a:r>
            <a:r>
              <a:rPr lang="en-US" dirty="0" smtClean="0">
                <a:latin typeface="Corbel" panose="020B0503020204020204" pitchFamily="34" charset="0"/>
                <a:cs typeface="Arial" panose="020B0604020202020204" pitchFamily="34" charset="0"/>
              </a:rPr>
              <a:t>care</a:t>
            </a:r>
            <a:endParaRPr lang="en-US" dirty="0">
              <a:latin typeface="Corbel" panose="020B0503020204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48996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Policy and Practice</a:t>
            </a:r>
            <a:endParaRPr lang="en-US" dirty="0"/>
          </a:p>
        </p:txBody>
      </p:sp>
      <p:sp>
        <p:nvSpPr>
          <p:cNvPr id="3" name="Content Placeholder 2"/>
          <p:cNvSpPr>
            <a:spLocks noGrp="1"/>
          </p:cNvSpPr>
          <p:nvPr>
            <p:ph idx="1"/>
          </p:nvPr>
        </p:nvSpPr>
        <p:spPr/>
        <p:txBody>
          <a:bodyPr>
            <a:normAutofit lnSpcReduction="10000"/>
          </a:bodyPr>
          <a:lstStyle/>
          <a:p>
            <a:r>
              <a:rPr lang="en-US" dirty="0">
                <a:latin typeface="Corbel" panose="020B0503020204020204" pitchFamily="34" charset="0"/>
              </a:rPr>
              <a:t>Additional research </a:t>
            </a:r>
            <a:r>
              <a:rPr lang="en-US" dirty="0" smtClean="0">
                <a:latin typeface="Corbel" panose="020B0503020204020204" pitchFamily="34" charset="0"/>
              </a:rPr>
              <a:t>needed </a:t>
            </a:r>
            <a:r>
              <a:rPr lang="en-US" dirty="0">
                <a:latin typeface="Corbel" panose="020B0503020204020204" pitchFamily="34" charset="0"/>
              </a:rPr>
              <a:t>to determine if the challenges and unintended consequences identified by our exploratory research are </a:t>
            </a:r>
            <a:r>
              <a:rPr lang="en-US" dirty="0" smtClean="0">
                <a:latin typeface="Corbel" panose="020B0503020204020204" pitchFamily="34" charset="0"/>
              </a:rPr>
              <a:t>widespread</a:t>
            </a:r>
            <a:endParaRPr lang="en-US" dirty="0">
              <a:latin typeface="Corbel" panose="020B0503020204020204" pitchFamily="34" charset="0"/>
            </a:endParaRPr>
          </a:p>
          <a:p>
            <a:r>
              <a:rPr lang="en-US" dirty="0" smtClean="0">
                <a:latin typeface="Corbel" panose="020B0503020204020204" pitchFamily="34" charset="0"/>
              </a:rPr>
              <a:t>Policymakers must ensure </a:t>
            </a:r>
            <a:r>
              <a:rPr lang="en-US" dirty="0">
                <a:latin typeface="Corbel" panose="020B0503020204020204" pitchFamily="34" charset="0"/>
              </a:rPr>
              <a:t>patients receive the care they need, are not left responsible for unexpected </a:t>
            </a:r>
            <a:r>
              <a:rPr lang="en-US" dirty="0" smtClean="0">
                <a:latin typeface="Corbel" panose="020B0503020204020204" pitchFamily="34" charset="0"/>
              </a:rPr>
              <a:t>costs, </a:t>
            </a:r>
            <a:r>
              <a:rPr lang="en-US" dirty="0">
                <a:latin typeface="Corbel" panose="020B0503020204020204" pitchFamily="34" charset="0"/>
              </a:rPr>
              <a:t>and are not discharged unsafely or to a location that cannot provide the long-term care they may </a:t>
            </a:r>
            <a:r>
              <a:rPr lang="en-US" dirty="0" smtClean="0">
                <a:latin typeface="Corbel" panose="020B0503020204020204" pitchFamily="34" charset="0"/>
              </a:rPr>
              <a:t>need</a:t>
            </a:r>
            <a:endParaRPr lang="en-US" dirty="0">
              <a:latin typeface="Corbel" panose="020B0503020204020204" pitchFamily="34" charset="0"/>
            </a:endParaRPr>
          </a:p>
          <a:p>
            <a:endParaRPr lang="en-US" dirty="0"/>
          </a:p>
        </p:txBody>
      </p:sp>
    </p:spTree>
    <p:extLst>
      <p:ext uri="{BB962C8B-B14F-4D97-AF65-F5344CB8AC3E}">
        <p14:creationId xmlns:p14="http://schemas.microsoft.com/office/powerpoint/2010/main" val="3412859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a:latin typeface="Corbel" panose="020B0503020204020204" pitchFamily="34" charset="0"/>
              </a:rPr>
              <a:t>e</a:t>
            </a:r>
            <a:r>
              <a:rPr lang="en-US" dirty="0" smtClean="0">
                <a:latin typeface="Corbel" panose="020B0503020204020204" pitchFamily="34" charset="0"/>
              </a:rPr>
              <a:t>mily_gadbois@brown.edu</a:t>
            </a:r>
            <a:endParaRPr lang="en-US" dirty="0">
              <a:latin typeface="Corbel" panose="020B0503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dirty="0" smtClean="0">
                <a:latin typeface="Corbel" panose="020B0503020204020204" pitchFamily="34" charset="0"/>
              </a:rPr>
              <a:t>In </a:t>
            </a:r>
            <a:r>
              <a:rPr lang="en-US" dirty="0">
                <a:latin typeface="Corbel" panose="020B0503020204020204" pitchFamily="34" charset="0"/>
              </a:rPr>
              <a:t>the US, patients covered by </a:t>
            </a:r>
            <a:r>
              <a:rPr lang="en-US" dirty="0" smtClean="0">
                <a:latin typeface="Corbel" panose="020B0503020204020204" pitchFamily="34" charset="0"/>
              </a:rPr>
              <a:t>Medicare often </a:t>
            </a:r>
            <a:r>
              <a:rPr lang="en-US" dirty="0">
                <a:latin typeface="Corbel" panose="020B0503020204020204" pitchFamily="34" charset="0"/>
              </a:rPr>
              <a:t>require </a:t>
            </a:r>
            <a:r>
              <a:rPr lang="en-US" dirty="0" smtClean="0">
                <a:latin typeface="Corbel" panose="020B0503020204020204" pitchFamily="34" charset="0"/>
              </a:rPr>
              <a:t>post-acute care (PAC) after </a:t>
            </a:r>
            <a:r>
              <a:rPr lang="en-US" dirty="0">
                <a:latin typeface="Corbel" panose="020B0503020204020204" pitchFamily="34" charset="0"/>
              </a:rPr>
              <a:t>a </a:t>
            </a:r>
            <a:r>
              <a:rPr lang="en-US" dirty="0" smtClean="0">
                <a:latin typeface="Corbel" panose="020B0503020204020204" pitchFamily="34" charset="0"/>
              </a:rPr>
              <a:t>hospitalization</a:t>
            </a:r>
          </a:p>
          <a:p>
            <a:r>
              <a:rPr lang="en-US" dirty="0" smtClean="0">
                <a:latin typeface="Corbel" panose="020B0503020204020204" pitchFamily="34" charset="0"/>
              </a:rPr>
              <a:t>This care </a:t>
            </a:r>
            <a:r>
              <a:rPr lang="en-US" dirty="0">
                <a:latin typeface="Corbel" panose="020B0503020204020204" pitchFamily="34" charset="0"/>
              </a:rPr>
              <a:t>is commonly provided in </a:t>
            </a:r>
            <a:r>
              <a:rPr lang="en-US" dirty="0" smtClean="0">
                <a:latin typeface="Corbel" panose="020B0503020204020204" pitchFamily="34" charset="0"/>
              </a:rPr>
              <a:t>skilled nursing facilities (SNFs)</a:t>
            </a:r>
          </a:p>
          <a:p>
            <a:r>
              <a:rPr lang="en-US" dirty="0" smtClean="0">
                <a:latin typeface="Corbel" panose="020B0503020204020204" pitchFamily="34" charset="0"/>
              </a:rPr>
              <a:t>In </a:t>
            </a:r>
            <a:r>
              <a:rPr lang="en-US" dirty="0">
                <a:latin typeface="Corbel" panose="020B0503020204020204" pitchFamily="34" charset="0"/>
              </a:rPr>
              <a:t>recent years, Medicare policy changes and market-based pressures have resulted in reductions in median </a:t>
            </a:r>
            <a:r>
              <a:rPr lang="en-US" dirty="0" smtClean="0">
                <a:latin typeface="Corbel" panose="020B0503020204020204" pitchFamily="34" charset="0"/>
              </a:rPr>
              <a:t>PAC length </a:t>
            </a:r>
            <a:r>
              <a:rPr lang="en-US" dirty="0">
                <a:latin typeface="Corbel" panose="020B0503020204020204" pitchFamily="34" charset="0"/>
              </a:rPr>
              <a:t>of stay in </a:t>
            </a:r>
            <a:r>
              <a:rPr lang="en-US" dirty="0" smtClean="0">
                <a:latin typeface="Corbel" panose="020B0503020204020204" pitchFamily="34" charset="0"/>
              </a:rPr>
              <a:t>SNFs</a:t>
            </a:r>
          </a:p>
          <a:p>
            <a:r>
              <a:rPr lang="en-US" dirty="0" smtClean="0">
                <a:latin typeface="Corbel" panose="020B0503020204020204" pitchFamily="34" charset="0"/>
              </a:rPr>
              <a:t>Little research examining associated impacts</a:t>
            </a:r>
          </a:p>
        </p:txBody>
      </p:sp>
    </p:spTree>
    <p:extLst>
      <p:ext uri="{BB962C8B-B14F-4D97-AF65-F5344CB8AC3E}">
        <p14:creationId xmlns:p14="http://schemas.microsoft.com/office/powerpoint/2010/main" val="337020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Objective</a:t>
            </a:r>
            <a:endParaRPr lang="en-US" dirty="0"/>
          </a:p>
        </p:txBody>
      </p:sp>
      <p:sp>
        <p:nvSpPr>
          <p:cNvPr id="3" name="Content Placeholder 2"/>
          <p:cNvSpPr>
            <a:spLocks noGrp="1"/>
          </p:cNvSpPr>
          <p:nvPr>
            <p:ph idx="1"/>
          </p:nvPr>
        </p:nvSpPr>
        <p:spPr/>
        <p:txBody>
          <a:bodyPr>
            <a:normAutofit/>
          </a:bodyPr>
          <a:lstStyle/>
          <a:p>
            <a:r>
              <a:rPr lang="en-US" dirty="0">
                <a:latin typeface="Corbel" panose="020B0503020204020204" pitchFamily="34" charset="0"/>
              </a:rPr>
              <a:t>To identify :</a:t>
            </a:r>
          </a:p>
          <a:p>
            <a:pPr lvl="1"/>
            <a:r>
              <a:rPr lang="en-US" dirty="0" smtClean="0">
                <a:latin typeface="Corbel" panose="020B0503020204020204" pitchFamily="34" charset="0"/>
              </a:rPr>
              <a:t>the </a:t>
            </a:r>
            <a:r>
              <a:rPr lang="en-US" dirty="0">
                <a:latin typeface="Corbel" panose="020B0503020204020204" pitchFamily="34" charset="0"/>
              </a:rPr>
              <a:t>key challenges that reductions in </a:t>
            </a:r>
            <a:r>
              <a:rPr lang="en-US" dirty="0" smtClean="0">
                <a:latin typeface="Corbel" panose="020B0503020204020204" pitchFamily="34" charset="0"/>
              </a:rPr>
              <a:t>SNF </a:t>
            </a:r>
            <a:r>
              <a:rPr lang="en-US" dirty="0">
                <a:latin typeface="Corbel" panose="020B0503020204020204" pitchFamily="34" charset="0"/>
              </a:rPr>
              <a:t>length of stay (LOS) pose for </a:t>
            </a:r>
            <a:r>
              <a:rPr lang="en-US" dirty="0" smtClean="0">
                <a:latin typeface="Corbel" panose="020B0503020204020204" pitchFamily="34" charset="0"/>
              </a:rPr>
              <a:t>PAC providers</a:t>
            </a:r>
          </a:p>
          <a:p>
            <a:pPr lvl="1"/>
            <a:r>
              <a:rPr lang="en-US" dirty="0" smtClean="0">
                <a:latin typeface="Corbel" panose="020B0503020204020204" pitchFamily="34" charset="0"/>
              </a:rPr>
              <a:t>the </a:t>
            </a:r>
            <a:r>
              <a:rPr lang="en-US" dirty="0">
                <a:latin typeface="Corbel" panose="020B0503020204020204" pitchFamily="34" charset="0"/>
              </a:rPr>
              <a:t>unintended consequences of reduced LOS for PAC providers and </a:t>
            </a:r>
            <a:r>
              <a:rPr lang="en-US" dirty="0" smtClean="0">
                <a:latin typeface="Corbel" panose="020B0503020204020204" pitchFamily="34" charset="0"/>
              </a:rPr>
              <a:t>patients</a:t>
            </a:r>
          </a:p>
          <a:p>
            <a:pPr lvl="1"/>
            <a:r>
              <a:rPr lang="en-US" dirty="0" smtClean="0">
                <a:latin typeface="Corbel" panose="020B0503020204020204" pitchFamily="34" charset="0"/>
              </a:rPr>
              <a:t>SNF </a:t>
            </a:r>
            <a:r>
              <a:rPr lang="en-US" dirty="0">
                <a:latin typeface="Corbel" panose="020B0503020204020204" pitchFamily="34" charset="0"/>
              </a:rPr>
              <a:t>responses to these</a:t>
            </a:r>
          </a:p>
          <a:p>
            <a:endParaRPr lang="en-US" dirty="0"/>
          </a:p>
        </p:txBody>
      </p:sp>
    </p:spTree>
    <p:extLst>
      <p:ext uri="{BB962C8B-B14F-4D97-AF65-F5344CB8AC3E}">
        <p14:creationId xmlns:p14="http://schemas.microsoft.com/office/powerpoint/2010/main" val="351391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Conducted site visits to </a:t>
            </a:r>
            <a:r>
              <a:rPr lang="en-US" dirty="0">
                <a:latin typeface="Corbel" panose="020B0503020204020204" pitchFamily="34" charset="0"/>
              </a:rPr>
              <a:t>8 </a:t>
            </a:r>
            <a:r>
              <a:rPr lang="en-US" dirty="0" smtClean="0">
                <a:latin typeface="Corbel" panose="020B0503020204020204" pitchFamily="34" charset="0"/>
              </a:rPr>
              <a:t>markets in the U.S.</a:t>
            </a:r>
            <a:endParaRPr lang="en-US" dirty="0">
              <a:latin typeface="Corbel" panose="020B0503020204020204" pitchFamily="34" charset="0"/>
            </a:endParaRPr>
          </a:p>
          <a:p>
            <a:r>
              <a:rPr lang="en-US" dirty="0">
                <a:latin typeface="Corbel" panose="020B0503020204020204" pitchFamily="34" charset="0"/>
              </a:rPr>
              <a:t>In each </a:t>
            </a:r>
            <a:r>
              <a:rPr lang="en-US" dirty="0" smtClean="0">
                <a:latin typeface="Corbel" panose="020B0503020204020204" pitchFamily="34" charset="0"/>
              </a:rPr>
              <a:t>market: one </a:t>
            </a:r>
            <a:r>
              <a:rPr lang="en-US" dirty="0">
                <a:latin typeface="Corbel" panose="020B0503020204020204" pitchFamily="34" charset="0"/>
              </a:rPr>
              <a:t>hospital with a low readmission rate and one with a higher rate, 3 or 4 SNFs that received referrals from those </a:t>
            </a:r>
            <a:r>
              <a:rPr lang="en-US" dirty="0" smtClean="0">
                <a:latin typeface="Corbel" panose="020B0503020204020204" pitchFamily="34" charset="0"/>
              </a:rPr>
              <a:t>hospitals</a:t>
            </a:r>
          </a:p>
          <a:p>
            <a:r>
              <a:rPr lang="en-US" dirty="0" smtClean="0">
                <a:latin typeface="Corbel" panose="020B0503020204020204" pitchFamily="34" charset="0"/>
              </a:rPr>
              <a:t>Interviewed </a:t>
            </a:r>
            <a:r>
              <a:rPr lang="en-US" dirty="0">
                <a:latin typeface="Corbel" panose="020B0503020204020204" pitchFamily="34" charset="0"/>
              </a:rPr>
              <a:t>~20 staff from the selected organizations in each market, yielding 154 </a:t>
            </a:r>
            <a:r>
              <a:rPr lang="en-US" dirty="0" smtClean="0">
                <a:latin typeface="Corbel" panose="020B0503020204020204" pitchFamily="34" charset="0"/>
              </a:rPr>
              <a:t>interviews in 16 hospitals and 24 SNFs</a:t>
            </a:r>
            <a:endParaRPr lang="en-US" dirty="0">
              <a:latin typeface="Corbel" panose="020B0503020204020204" pitchFamily="34" charset="0"/>
            </a:endParaRPr>
          </a:p>
          <a:p>
            <a:endParaRPr lang="en-US" dirty="0"/>
          </a:p>
        </p:txBody>
      </p:sp>
    </p:spTree>
    <p:extLst>
      <p:ext uri="{BB962C8B-B14F-4D97-AF65-F5344CB8AC3E}">
        <p14:creationId xmlns:p14="http://schemas.microsoft.com/office/powerpoint/2010/main" val="1092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Examined median LOS for the 24 SNFs we visited to identify SNFs with LOS reductions between 2012 and 2014, and those without LOS reductions </a:t>
            </a:r>
          </a:p>
          <a:p>
            <a:r>
              <a:rPr lang="en-US" dirty="0" smtClean="0">
                <a:latin typeface="Corbel" panose="020B0503020204020204" pitchFamily="34" charset="0"/>
              </a:rPr>
              <a:t>Data </a:t>
            </a:r>
            <a:r>
              <a:rPr lang="en-US" dirty="0">
                <a:latin typeface="Corbel" panose="020B0503020204020204" pitchFamily="34" charset="0"/>
              </a:rPr>
              <a:t>from interviews with staff in SNFs with no LOS reduction were compared and contrasted with data from interviews with staff in SNFs with LOS reductions</a:t>
            </a:r>
          </a:p>
          <a:p>
            <a:endParaRPr lang="en-US" dirty="0"/>
          </a:p>
        </p:txBody>
      </p:sp>
    </p:spTree>
    <p:extLst>
      <p:ext uri="{BB962C8B-B14F-4D97-AF65-F5344CB8AC3E}">
        <p14:creationId xmlns:p14="http://schemas.microsoft.com/office/powerpoint/2010/main" val="1208361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LOS</a:t>
            </a:r>
            <a:endParaRPr lang="en-US" dirty="0"/>
          </a:p>
        </p:txBody>
      </p:sp>
      <p:pic>
        <p:nvPicPr>
          <p:cNvPr id="4" name="Content Placeholder 3"/>
          <p:cNvPicPr>
            <a:picLocks noGrp="1" noChangeAspect="1"/>
          </p:cNvPicPr>
          <p:nvPr>
            <p:ph idx="1"/>
          </p:nvPr>
        </p:nvPicPr>
        <p:blipFill>
          <a:blip r:embed="rId3"/>
          <a:stretch>
            <a:fillRect/>
          </a:stretch>
        </p:blipFill>
        <p:spPr>
          <a:xfrm>
            <a:off x="2476500" y="1521256"/>
            <a:ext cx="4191000" cy="5336744"/>
          </a:xfrm>
          <a:prstGeom prst="rect">
            <a:avLst/>
          </a:prstGeom>
        </p:spPr>
      </p:pic>
    </p:spTree>
    <p:extLst>
      <p:ext uri="{BB962C8B-B14F-4D97-AF65-F5344CB8AC3E}">
        <p14:creationId xmlns:p14="http://schemas.microsoft.com/office/powerpoint/2010/main" val="168779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Overview</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Corbel" panose="020B0503020204020204" pitchFamily="34" charset="0"/>
              </a:rPr>
              <a:t>Among SNFs with LOS reductions:</a:t>
            </a:r>
            <a:endParaRPr lang="en-US" dirty="0">
              <a:latin typeface="Corbel" panose="020B0503020204020204" pitchFamily="34" charset="0"/>
            </a:endParaRPr>
          </a:p>
          <a:p>
            <a:pPr lvl="1"/>
            <a:r>
              <a:rPr lang="en-US" dirty="0" smtClean="0">
                <a:latin typeface="Corbel" panose="020B0503020204020204" pitchFamily="34" charset="0"/>
              </a:rPr>
              <a:t>No time </a:t>
            </a:r>
            <a:r>
              <a:rPr lang="en-US" dirty="0">
                <a:latin typeface="Corbel" panose="020B0503020204020204" pitchFamily="34" charset="0"/>
              </a:rPr>
              <a:t>to help patients </a:t>
            </a:r>
            <a:r>
              <a:rPr lang="en-US" dirty="0" smtClean="0">
                <a:latin typeface="Corbel" panose="020B0503020204020204" pitchFamily="34" charset="0"/>
              </a:rPr>
              <a:t>find </a:t>
            </a:r>
            <a:r>
              <a:rPr lang="en-US" dirty="0">
                <a:latin typeface="Corbel" panose="020B0503020204020204" pitchFamily="34" charset="0"/>
              </a:rPr>
              <a:t>appropriate long term </a:t>
            </a:r>
            <a:r>
              <a:rPr lang="en-US" dirty="0" smtClean="0">
                <a:latin typeface="Corbel" panose="020B0503020204020204" pitchFamily="34" charset="0"/>
              </a:rPr>
              <a:t>care; had </a:t>
            </a:r>
            <a:r>
              <a:rPr lang="en-US" dirty="0">
                <a:latin typeface="Corbel" panose="020B0503020204020204" pitchFamily="34" charset="0"/>
              </a:rPr>
              <a:t>to discharge patients who they felt were </a:t>
            </a:r>
            <a:r>
              <a:rPr lang="en-US" dirty="0" smtClean="0">
                <a:latin typeface="Corbel" panose="020B0503020204020204" pitchFamily="34" charset="0"/>
              </a:rPr>
              <a:t>unsafe</a:t>
            </a:r>
          </a:p>
          <a:p>
            <a:pPr lvl="1"/>
            <a:r>
              <a:rPr lang="en-US" dirty="0" smtClean="0">
                <a:latin typeface="Corbel" panose="020B0503020204020204" pitchFamily="34" charset="0"/>
              </a:rPr>
              <a:t>Some developed programs </a:t>
            </a:r>
            <a:r>
              <a:rPr lang="en-US" dirty="0">
                <a:latin typeface="Corbel" panose="020B0503020204020204" pitchFamily="34" charset="0"/>
              </a:rPr>
              <a:t>to follow-up with patients </a:t>
            </a:r>
            <a:r>
              <a:rPr lang="en-US" dirty="0" smtClean="0">
                <a:latin typeface="Corbel" panose="020B0503020204020204" pitchFamily="34" charset="0"/>
              </a:rPr>
              <a:t>post-discharge</a:t>
            </a:r>
          </a:p>
          <a:p>
            <a:pPr lvl="1"/>
            <a:r>
              <a:rPr lang="en-US" dirty="0" smtClean="0">
                <a:latin typeface="Corbel" panose="020B0503020204020204" pitchFamily="34" charset="0"/>
              </a:rPr>
              <a:t>Some avoided admitting </a:t>
            </a:r>
            <a:r>
              <a:rPr lang="en-US" dirty="0">
                <a:latin typeface="Corbel" panose="020B0503020204020204" pitchFamily="34" charset="0"/>
              </a:rPr>
              <a:t>patients </a:t>
            </a:r>
            <a:r>
              <a:rPr lang="en-US" dirty="0" smtClean="0">
                <a:latin typeface="Corbel" panose="020B0503020204020204" pitchFamily="34" charset="0"/>
              </a:rPr>
              <a:t>with potential </a:t>
            </a:r>
            <a:r>
              <a:rPr lang="en-US" dirty="0">
                <a:latin typeface="Corbel" panose="020B0503020204020204" pitchFamily="34" charset="0"/>
              </a:rPr>
              <a:t>to become </a:t>
            </a:r>
            <a:r>
              <a:rPr lang="en-US" dirty="0" smtClean="0">
                <a:latin typeface="Corbel" panose="020B0503020204020204" pitchFamily="34" charset="0"/>
              </a:rPr>
              <a:t>long-stay</a:t>
            </a:r>
          </a:p>
          <a:p>
            <a:r>
              <a:rPr lang="en-US" dirty="0" smtClean="0">
                <a:latin typeface="Corbel" panose="020B0503020204020204" pitchFamily="34" charset="0"/>
              </a:rPr>
              <a:t>Among SNFs with no LOS reductions:</a:t>
            </a:r>
          </a:p>
          <a:p>
            <a:pPr lvl="1"/>
            <a:r>
              <a:rPr lang="en-US" dirty="0">
                <a:latin typeface="Corbel" panose="020B0503020204020204" pitchFamily="34" charset="0"/>
              </a:rPr>
              <a:t>F</a:t>
            </a:r>
            <a:r>
              <a:rPr lang="en-US" dirty="0" smtClean="0">
                <a:latin typeface="Corbel" panose="020B0503020204020204" pitchFamily="34" charset="0"/>
              </a:rPr>
              <a:t>ear </a:t>
            </a:r>
            <a:r>
              <a:rPr lang="en-US" dirty="0">
                <a:latin typeface="Corbel" panose="020B0503020204020204" pitchFamily="34" charset="0"/>
              </a:rPr>
              <a:t>of losing relationships with referring hospitals if they surpass </a:t>
            </a:r>
            <a:r>
              <a:rPr lang="en-US" dirty="0" smtClean="0">
                <a:latin typeface="Corbel" panose="020B0503020204020204" pitchFamily="34" charset="0"/>
              </a:rPr>
              <a:t>pre-determined length</a:t>
            </a:r>
          </a:p>
          <a:p>
            <a:pPr lvl="1"/>
            <a:r>
              <a:rPr lang="en-US" dirty="0">
                <a:latin typeface="Corbel" panose="020B0503020204020204" pitchFamily="34" charset="0"/>
              </a:rPr>
              <a:t>P</a:t>
            </a:r>
            <a:r>
              <a:rPr lang="en-US" dirty="0" smtClean="0">
                <a:latin typeface="Corbel" panose="020B0503020204020204" pitchFamily="34" charset="0"/>
              </a:rPr>
              <a:t>atients </a:t>
            </a:r>
            <a:r>
              <a:rPr lang="en-US" dirty="0">
                <a:latin typeface="Corbel" panose="020B0503020204020204" pitchFamily="34" charset="0"/>
              </a:rPr>
              <a:t>becoming unexpectedly responsible for </a:t>
            </a:r>
            <a:r>
              <a:rPr lang="en-US" dirty="0" smtClean="0">
                <a:latin typeface="Corbel" panose="020B0503020204020204" pitchFamily="34" charset="0"/>
              </a:rPr>
              <a:t>costs</a:t>
            </a:r>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545414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SNFs with Reductions in LOS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800" dirty="0" smtClean="0">
                <a:latin typeface="Corbel" panose="020B0503020204020204" pitchFamily="34" charset="0"/>
                <a:cs typeface="Arial" panose="020B0604020202020204" pitchFamily="34" charset="0"/>
              </a:rPr>
              <a:t>No time </a:t>
            </a:r>
            <a:r>
              <a:rPr lang="en-US" sz="2800" dirty="0">
                <a:latin typeface="Corbel" panose="020B0503020204020204" pitchFamily="34" charset="0"/>
                <a:cs typeface="Arial" panose="020B0604020202020204" pitchFamily="34" charset="0"/>
              </a:rPr>
              <a:t>to help patients </a:t>
            </a:r>
            <a:r>
              <a:rPr lang="en-US" sz="2800" dirty="0" smtClean="0">
                <a:latin typeface="Corbel" panose="020B0503020204020204" pitchFamily="34" charset="0"/>
                <a:cs typeface="Arial" panose="020B0604020202020204" pitchFamily="34" charset="0"/>
              </a:rPr>
              <a:t>find </a:t>
            </a:r>
            <a:r>
              <a:rPr lang="en-US" sz="2800" dirty="0">
                <a:latin typeface="Corbel" panose="020B0503020204020204" pitchFamily="34" charset="0"/>
                <a:cs typeface="Arial" panose="020B0604020202020204" pitchFamily="34" charset="0"/>
              </a:rPr>
              <a:t>appropriate long term </a:t>
            </a:r>
            <a:r>
              <a:rPr lang="en-US" sz="2800" dirty="0" smtClean="0">
                <a:latin typeface="Corbel" panose="020B0503020204020204" pitchFamily="34" charset="0"/>
                <a:cs typeface="Arial" panose="020B0604020202020204" pitchFamily="34" charset="0"/>
              </a:rPr>
              <a:t>care; had </a:t>
            </a:r>
            <a:r>
              <a:rPr lang="en-US" sz="2800" dirty="0">
                <a:latin typeface="Corbel" panose="020B0503020204020204" pitchFamily="34" charset="0"/>
                <a:cs typeface="Arial" panose="020B0604020202020204" pitchFamily="34" charset="0"/>
              </a:rPr>
              <a:t>to discharge patients who they felt were </a:t>
            </a:r>
            <a:r>
              <a:rPr lang="en-US" sz="2800" dirty="0" smtClean="0">
                <a:latin typeface="Corbel" panose="020B0503020204020204" pitchFamily="34" charset="0"/>
                <a:cs typeface="Arial" panose="020B0604020202020204" pitchFamily="34" charset="0"/>
              </a:rPr>
              <a:t>unsafe</a:t>
            </a:r>
          </a:p>
          <a:p>
            <a:pPr lvl="1">
              <a:buFont typeface="Arial" panose="020B0604020202020204" pitchFamily="34" charset="0"/>
              <a:buChar char="•"/>
            </a:pPr>
            <a:r>
              <a:rPr lang="en-US" sz="2400" i="1" dirty="0" smtClean="0">
                <a:latin typeface="Corbel" panose="020B0503020204020204" pitchFamily="34" charset="0"/>
                <a:cs typeface="Arial" panose="020B0604020202020204" pitchFamily="34" charset="0"/>
              </a:rPr>
              <a:t>I </a:t>
            </a:r>
            <a:r>
              <a:rPr lang="en-US" sz="2400" i="1" dirty="0">
                <a:latin typeface="Corbel" panose="020B0503020204020204" pitchFamily="34" charset="0"/>
                <a:cs typeface="Arial" panose="020B0604020202020204" pitchFamily="34" charset="0"/>
              </a:rPr>
              <a:t>came in and I’m like guys, guess what?  You </a:t>
            </a:r>
            <a:r>
              <a:rPr lang="en-US" sz="2400" i="1" dirty="0" err="1">
                <a:latin typeface="Corbel" panose="020B0503020204020204" pitchFamily="34" charset="0"/>
                <a:cs typeface="Arial" panose="020B0604020202020204" pitchFamily="34" charset="0"/>
              </a:rPr>
              <a:t>gotta</a:t>
            </a:r>
            <a:r>
              <a:rPr lang="en-US" sz="2400" i="1" dirty="0">
                <a:latin typeface="Corbel" panose="020B0503020204020204" pitchFamily="34" charset="0"/>
                <a:cs typeface="Arial" panose="020B0604020202020204" pitchFamily="34" charset="0"/>
              </a:rPr>
              <a:t> discharge these people! </a:t>
            </a:r>
            <a:r>
              <a:rPr lang="en-US" sz="2400" i="1" dirty="0" smtClean="0">
                <a:latin typeface="Corbel" panose="020B0503020204020204" pitchFamily="34" charset="0"/>
                <a:cs typeface="Arial" panose="020B0604020202020204" pitchFamily="34" charset="0"/>
              </a:rPr>
              <a:t>...I’m </a:t>
            </a:r>
            <a:r>
              <a:rPr lang="en-US" sz="2400" i="1" dirty="0">
                <a:latin typeface="Corbel" panose="020B0503020204020204" pitchFamily="34" charset="0"/>
                <a:cs typeface="Arial" panose="020B0604020202020204" pitchFamily="34" charset="0"/>
              </a:rPr>
              <a:t>like get ‘</a:t>
            </a:r>
            <a:r>
              <a:rPr lang="en-US" sz="2400" i="1" dirty="0" err="1">
                <a:latin typeface="Corbel" panose="020B0503020204020204" pitchFamily="34" charset="0"/>
                <a:cs typeface="Arial" panose="020B0604020202020204" pitchFamily="34" charset="0"/>
              </a:rPr>
              <a:t>em</a:t>
            </a:r>
            <a:r>
              <a:rPr lang="en-US" sz="2400" i="1" dirty="0">
                <a:latin typeface="Corbel" panose="020B0503020204020204" pitchFamily="34" charset="0"/>
                <a:cs typeface="Arial" panose="020B0604020202020204" pitchFamily="34" charset="0"/>
              </a:rPr>
              <a:t> out guys!  Get ‘</a:t>
            </a:r>
            <a:r>
              <a:rPr lang="en-US" sz="2400" i="1" dirty="0" err="1">
                <a:latin typeface="Corbel" panose="020B0503020204020204" pitchFamily="34" charset="0"/>
                <a:cs typeface="Arial" panose="020B0604020202020204" pitchFamily="34" charset="0"/>
              </a:rPr>
              <a:t>em</a:t>
            </a:r>
            <a:r>
              <a:rPr lang="en-US" sz="2400" i="1" dirty="0">
                <a:latin typeface="Corbel" panose="020B0503020204020204" pitchFamily="34" charset="0"/>
                <a:cs typeface="Arial" panose="020B0604020202020204" pitchFamily="34" charset="0"/>
              </a:rPr>
              <a:t> out!  Get ‘</a:t>
            </a:r>
            <a:r>
              <a:rPr lang="en-US" sz="2400" i="1" dirty="0" err="1">
                <a:latin typeface="Corbel" panose="020B0503020204020204" pitchFamily="34" charset="0"/>
                <a:cs typeface="Arial" panose="020B0604020202020204" pitchFamily="34" charset="0"/>
              </a:rPr>
              <a:t>em</a:t>
            </a:r>
            <a:r>
              <a:rPr lang="en-US" sz="2400" i="1" dirty="0">
                <a:latin typeface="Corbel" panose="020B0503020204020204" pitchFamily="34" charset="0"/>
                <a:cs typeface="Arial" panose="020B0604020202020204" pitchFamily="34" charset="0"/>
              </a:rPr>
              <a:t> out!  And I feel terrible, it’s awful because </a:t>
            </a:r>
            <a:r>
              <a:rPr lang="en-US" sz="2400" i="1" dirty="0" smtClean="0">
                <a:latin typeface="Corbel" panose="020B0503020204020204" pitchFamily="34" charset="0"/>
                <a:cs typeface="Arial" panose="020B0604020202020204" pitchFamily="34" charset="0"/>
              </a:rPr>
              <a:t>you </a:t>
            </a:r>
            <a:r>
              <a:rPr lang="en-US" sz="2400" i="1" dirty="0">
                <a:latin typeface="Corbel" panose="020B0503020204020204" pitchFamily="34" charset="0"/>
                <a:cs typeface="Arial" panose="020B0604020202020204" pitchFamily="34" charset="0"/>
              </a:rPr>
              <a:t>know that they deserve </a:t>
            </a:r>
            <a:r>
              <a:rPr lang="en-US" sz="2400" i="1" dirty="0" smtClean="0">
                <a:latin typeface="Corbel" panose="020B0503020204020204" pitchFamily="34" charset="0"/>
                <a:cs typeface="Arial" panose="020B0604020202020204" pitchFamily="34" charset="0"/>
              </a:rPr>
              <a:t>more </a:t>
            </a:r>
            <a:r>
              <a:rPr lang="en-US" sz="2400" i="1" dirty="0">
                <a:latin typeface="Corbel" panose="020B0503020204020204" pitchFamily="34" charset="0"/>
                <a:cs typeface="Arial" panose="020B0604020202020204" pitchFamily="34" charset="0"/>
              </a:rPr>
              <a:t>therapy, they have that </a:t>
            </a:r>
            <a:r>
              <a:rPr lang="en-US" sz="2400" i="1" dirty="0" smtClean="0">
                <a:latin typeface="Corbel" panose="020B0503020204020204" pitchFamily="34" charset="0"/>
                <a:cs typeface="Arial" panose="020B0604020202020204" pitchFamily="34" charset="0"/>
              </a:rPr>
              <a:t>benefit. (SNF Administrator) </a:t>
            </a:r>
          </a:p>
          <a:p>
            <a:pPr marL="457200" lvl="1" indent="0">
              <a:buNone/>
            </a:pPr>
            <a:endParaRPr lang="en-US" dirty="0"/>
          </a:p>
          <a:p>
            <a:endParaRPr lang="en-US" dirty="0"/>
          </a:p>
        </p:txBody>
      </p:sp>
    </p:spTree>
    <p:extLst>
      <p:ext uri="{BB962C8B-B14F-4D97-AF65-F5344CB8AC3E}">
        <p14:creationId xmlns:p14="http://schemas.microsoft.com/office/powerpoint/2010/main" val="1464045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143681</TotalTime>
  <Words>3054</Words>
  <Application>Microsoft Office PowerPoint</Application>
  <PresentationFormat>On-screen Show (4:3)</PresentationFormat>
  <Paragraphs>131</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Corbel</vt:lpstr>
      <vt:lpstr>Minion Pro</vt:lpstr>
      <vt:lpstr>Wingdings</vt:lpstr>
      <vt:lpstr>Office Theme</vt:lpstr>
      <vt:lpstr>The Unintended Consequences of Reduced Skilled Nursing Facility Length of Stay </vt:lpstr>
      <vt:lpstr>Acknowledgments</vt:lpstr>
      <vt:lpstr>Background</vt:lpstr>
      <vt:lpstr>Research Objective</vt:lpstr>
      <vt:lpstr>Methods</vt:lpstr>
      <vt:lpstr>Methods</vt:lpstr>
      <vt:lpstr>Results: LOS</vt:lpstr>
      <vt:lpstr>Results: Overview</vt:lpstr>
      <vt:lpstr>Results: SNFs with Reductions in LOS</vt:lpstr>
      <vt:lpstr>Results: SNFs with Reductions in LOS</vt:lpstr>
      <vt:lpstr>Results: SNFs with Reductions in LOS</vt:lpstr>
      <vt:lpstr>Results: SNFs with Reductions in LOS</vt:lpstr>
      <vt:lpstr>Results: SNFs with Reductions in LOS</vt:lpstr>
      <vt:lpstr>Results: SNFs with Reductions in LOS</vt:lpstr>
      <vt:lpstr>Results: SNFs with No Reductions in LOS</vt:lpstr>
      <vt:lpstr>Results: SNFs with No Reductions in LOS</vt:lpstr>
      <vt:lpstr>Results: SNFs with No Reductions in LOS</vt:lpstr>
      <vt:lpstr>Results: SNFs with No Reductions in LOS</vt:lpstr>
      <vt:lpstr>Results: SNFs with No Reductions in LOS</vt:lpstr>
      <vt:lpstr>Conclusions</vt:lpstr>
      <vt:lpstr>Implications for Policy and Practice</vt:lpstr>
      <vt:lpstr>Thank You</vt:lpstr>
    </vt:vector>
  </TitlesOfParts>
  <Company>Brown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gadbois</dc:creator>
  <cp:lastModifiedBy>Joasia Marczak</cp:lastModifiedBy>
  <cp:revision>211</cp:revision>
  <cp:lastPrinted>2016-06-21T14:46:09Z</cp:lastPrinted>
  <dcterms:created xsi:type="dcterms:W3CDTF">2013-11-15T17:04:13Z</dcterms:created>
  <dcterms:modified xsi:type="dcterms:W3CDTF">2016-09-03T15:46:37Z</dcterms:modified>
</cp:coreProperties>
</file>