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84" r:id="rId3"/>
    <p:sldId id="257" r:id="rId4"/>
    <p:sldId id="269" r:id="rId5"/>
    <p:sldId id="289" r:id="rId6"/>
    <p:sldId id="290" r:id="rId7"/>
    <p:sldId id="291" r:id="rId8"/>
    <p:sldId id="271" r:id="rId9"/>
    <p:sldId id="258" r:id="rId10"/>
    <p:sldId id="288" r:id="rId11"/>
    <p:sldId id="287" r:id="rId12"/>
    <p:sldId id="259" r:id="rId13"/>
    <p:sldId id="285" r:id="rId14"/>
    <p:sldId id="272" r:id="rId15"/>
    <p:sldId id="273" r:id="rId16"/>
    <p:sldId id="282" r:id="rId17"/>
    <p:sldId id="274" r:id="rId18"/>
    <p:sldId id="279" r:id="rId19"/>
    <p:sldId id="280" r:id="rId20"/>
    <p:sldId id="275" r:id="rId21"/>
    <p:sldId id="276" r:id="rId22"/>
    <p:sldId id="277" r:id="rId23"/>
    <p:sldId id="260" r:id="rId24"/>
    <p:sldId id="292" r:id="rId25"/>
    <p:sldId id="261" r:id="rId26"/>
    <p:sldId id="286" r:id="rId27"/>
  </p:sldIdLst>
  <p:sldSz cx="9144000" cy="6858000" type="screen4x3"/>
  <p:notesSz cx="7132638" cy="9418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lrika Winblad " initials="UW" lastIdx="6" clrIdx="0"/>
  <p:cmAuthor id="1" name="John McHugh" initials="JM" lastIdx="7" clrIdx="1"/>
  <p:cmAuthor id="2" name="Denise" initials="D"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9" autoAdjust="0"/>
    <p:restoredTop sz="65683" autoAdjust="0"/>
  </p:normalViewPr>
  <p:slideViewPr>
    <p:cSldViewPr>
      <p:cViewPr varScale="1">
        <p:scale>
          <a:sx n="46" d="100"/>
          <a:sy n="46" d="100"/>
        </p:scale>
        <p:origin x="1662" y="48"/>
      </p:cViewPr>
      <p:guideLst>
        <p:guide orient="horz" pos="2160"/>
        <p:guide pos="2880"/>
      </p:guideLst>
    </p:cSldViewPr>
  </p:slideViewPr>
  <p:outlineViewPr>
    <p:cViewPr>
      <p:scale>
        <a:sx n="33" d="100"/>
        <a:sy n="33" d="100"/>
      </p:scale>
      <p:origin x="0" y="-13242"/>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90810" cy="470932"/>
          </a:xfrm>
          <a:prstGeom prst="rect">
            <a:avLst/>
          </a:prstGeom>
        </p:spPr>
        <p:txBody>
          <a:bodyPr vert="horz" lIns="94576" tIns="47288" rIns="94576" bIns="47288" rtlCol="0"/>
          <a:lstStyle>
            <a:lvl1pPr algn="l">
              <a:defRPr sz="1200"/>
            </a:lvl1pPr>
          </a:lstStyle>
          <a:p>
            <a:endParaRPr lang="en-US"/>
          </a:p>
        </p:txBody>
      </p:sp>
      <p:sp>
        <p:nvSpPr>
          <p:cNvPr id="3" name="Date Placeholder 2"/>
          <p:cNvSpPr>
            <a:spLocks noGrp="1"/>
          </p:cNvSpPr>
          <p:nvPr>
            <p:ph type="dt" idx="1"/>
          </p:nvPr>
        </p:nvSpPr>
        <p:spPr>
          <a:xfrm>
            <a:off x="4040178" y="0"/>
            <a:ext cx="3090810" cy="470932"/>
          </a:xfrm>
          <a:prstGeom prst="rect">
            <a:avLst/>
          </a:prstGeom>
        </p:spPr>
        <p:txBody>
          <a:bodyPr vert="horz" lIns="94576" tIns="47288" rIns="94576" bIns="47288" rtlCol="0"/>
          <a:lstStyle>
            <a:lvl1pPr algn="r">
              <a:defRPr sz="1200"/>
            </a:lvl1pPr>
          </a:lstStyle>
          <a:p>
            <a:fld id="{FBE31F41-6D5D-4C81-9FC6-08D5B1C67CF4}" type="datetimeFigureOut">
              <a:rPr lang="en-US" smtClean="0"/>
              <a:pPr/>
              <a:t>9/3/2016</a:t>
            </a:fld>
            <a:endParaRPr lang="en-US"/>
          </a:p>
        </p:txBody>
      </p:sp>
      <p:sp>
        <p:nvSpPr>
          <p:cNvPr id="4" name="Slide Image Placeholder 3"/>
          <p:cNvSpPr>
            <a:spLocks noGrp="1" noRot="1" noChangeAspect="1"/>
          </p:cNvSpPr>
          <p:nvPr>
            <p:ph type="sldImg" idx="2"/>
          </p:nvPr>
        </p:nvSpPr>
        <p:spPr>
          <a:xfrm>
            <a:off x="1211263" y="706438"/>
            <a:ext cx="4710112" cy="3532187"/>
          </a:xfrm>
          <a:prstGeom prst="rect">
            <a:avLst/>
          </a:prstGeom>
          <a:noFill/>
          <a:ln w="12700">
            <a:solidFill>
              <a:prstClr val="black"/>
            </a:solidFill>
          </a:ln>
        </p:spPr>
        <p:txBody>
          <a:bodyPr vert="horz" lIns="94576" tIns="47288" rIns="94576" bIns="47288" rtlCol="0" anchor="ctr"/>
          <a:lstStyle/>
          <a:p>
            <a:endParaRPr lang="en-US"/>
          </a:p>
        </p:txBody>
      </p:sp>
      <p:sp>
        <p:nvSpPr>
          <p:cNvPr id="5" name="Notes Placeholder 4"/>
          <p:cNvSpPr>
            <a:spLocks noGrp="1"/>
          </p:cNvSpPr>
          <p:nvPr>
            <p:ph type="body" sz="quarter" idx="3"/>
          </p:nvPr>
        </p:nvSpPr>
        <p:spPr>
          <a:xfrm>
            <a:off x="713264" y="4473853"/>
            <a:ext cx="5706110" cy="4238387"/>
          </a:xfrm>
          <a:prstGeom prst="rect">
            <a:avLst/>
          </a:prstGeom>
        </p:spPr>
        <p:txBody>
          <a:bodyPr vert="horz" lIns="94576" tIns="47288" rIns="94576" bIns="4728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46071"/>
            <a:ext cx="3090810" cy="470932"/>
          </a:xfrm>
          <a:prstGeom prst="rect">
            <a:avLst/>
          </a:prstGeom>
        </p:spPr>
        <p:txBody>
          <a:bodyPr vert="horz" lIns="94576" tIns="47288" rIns="94576" bIns="47288" rtlCol="0" anchor="b"/>
          <a:lstStyle>
            <a:lvl1pPr algn="l">
              <a:defRPr sz="1200"/>
            </a:lvl1pPr>
          </a:lstStyle>
          <a:p>
            <a:endParaRPr lang="en-US"/>
          </a:p>
        </p:txBody>
      </p:sp>
      <p:sp>
        <p:nvSpPr>
          <p:cNvPr id="7" name="Slide Number Placeholder 6"/>
          <p:cNvSpPr>
            <a:spLocks noGrp="1"/>
          </p:cNvSpPr>
          <p:nvPr>
            <p:ph type="sldNum" sz="quarter" idx="5"/>
          </p:nvPr>
        </p:nvSpPr>
        <p:spPr>
          <a:xfrm>
            <a:off x="4040178" y="8946071"/>
            <a:ext cx="3090810" cy="470932"/>
          </a:xfrm>
          <a:prstGeom prst="rect">
            <a:avLst/>
          </a:prstGeom>
        </p:spPr>
        <p:txBody>
          <a:bodyPr vert="horz" lIns="94576" tIns="47288" rIns="94576" bIns="47288" rtlCol="0" anchor="b"/>
          <a:lstStyle>
            <a:lvl1pPr algn="r">
              <a:defRPr sz="1200"/>
            </a:lvl1pPr>
          </a:lstStyle>
          <a:p>
            <a:fld id="{15554EAD-F4AF-44F0-AE51-9ACF2D3C84F1}" type="slidenum">
              <a:rPr lang="en-US" smtClean="0"/>
              <a:pPr/>
              <a:t>‹#›</a:t>
            </a:fld>
            <a:endParaRPr lang="en-US"/>
          </a:p>
        </p:txBody>
      </p:sp>
    </p:spTree>
    <p:extLst>
      <p:ext uri="{BB962C8B-B14F-4D97-AF65-F5344CB8AC3E}">
        <p14:creationId xmlns:p14="http://schemas.microsoft.com/office/powerpoint/2010/main" val="4287058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Hello- my name is Emily Gadbois, and I’m here to present Patients’ Experiences Transitioning to Post-Acute Care in Skilled Nursing Facilities.</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1</a:t>
            </a:fld>
            <a:endParaRPr lang="en-US"/>
          </a:p>
        </p:txBody>
      </p:sp>
    </p:spTree>
    <p:extLst>
      <p:ext uri="{BB962C8B-B14F-4D97-AF65-F5344CB8AC3E}">
        <p14:creationId xmlns:p14="http://schemas.microsoft.com/office/powerpoint/2010/main" val="34855259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total of 98 interviews were conducted with patients and/or their family members in five markets across the country. 60 of these patients were female and 38 were male; 84 respondents were White, 11 Black, and 3 of another race. 81 of the patients entered the hospital on an emergency basis, while 17 had planned hospitalizations (most commonly for joint replacements). Although 17 respondents had planned their hospitalizations, only 9 reported choosing their SNF in advance. In 66 of the interviews the patient served as the SNF decision-maker, in 19 cases a family member or friend of the patient made the decision, and in 12 the SNF decision was made by hospital staff. 35 patients had prior stays in the same SNF, while 45 patients had never had a SNF stay before. </a:t>
            </a:r>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10</a:t>
            </a:fld>
            <a:endParaRPr lang="en-US"/>
          </a:p>
        </p:txBody>
      </p:sp>
    </p:spTree>
    <p:extLst>
      <p:ext uri="{BB962C8B-B14F-4D97-AF65-F5344CB8AC3E}">
        <p14:creationId xmlns:p14="http://schemas.microsoft.com/office/powerpoint/2010/main" val="23832974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Interviews yielded several different themes, including that:</a:t>
            </a:r>
          </a:p>
          <a:p>
            <a:r>
              <a:rPr lang="en-US" dirty="0" smtClean="0"/>
              <a:t>Patients reported having very little time to make decisions.</a:t>
            </a:r>
            <a:r>
              <a:rPr lang="en-US" baseline="0" dirty="0" smtClean="0"/>
              <a:t> </a:t>
            </a:r>
          </a:p>
          <a:p>
            <a:r>
              <a:rPr lang="en-US" baseline="0" dirty="0" smtClean="0"/>
              <a:t>They generally received lists with just SNF names and addresses from hospital discharge planners.</a:t>
            </a:r>
          </a:p>
          <a:p>
            <a:r>
              <a:rPr lang="en-US" baseline="0" dirty="0" smtClean="0"/>
              <a:t>Discharge planners and doctors were minimally involved in nursing facility placement.</a:t>
            </a:r>
          </a:p>
          <a:p>
            <a:r>
              <a:rPr lang="en-US" baseline="0" dirty="0" smtClean="0"/>
              <a:t>Most patients selected facilities that they had previously been to, that their family or friends had been to, or that were located close to home.</a:t>
            </a:r>
          </a:p>
          <a:p>
            <a:r>
              <a:rPr lang="en-US" baseline="0" dirty="0" smtClean="0"/>
              <a:t>Most would have gone to a different facility if it had been recommended.</a:t>
            </a:r>
          </a:p>
          <a:p>
            <a:r>
              <a:rPr lang="en-US" baseline="0" dirty="0" smtClean="0"/>
              <a:t>And most felt overwhelmed with the decision-making process.</a:t>
            </a:r>
          </a:p>
          <a:p>
            <a:r>
              <a:rPr lang="en-US" baseline="0" dirty="0" smtClean="0"/>
              <a:t>In the next few slides I’ll go over these themes in a bit more detail and will present example quotes.</a:t>
            </a:r>
          </a:p>
          <a:p>
            <a:endParaRPr lang="en-US" baseline="0" dirty="0" smtClean="0"/>
          </a:p>
        </p:txBody>
      </p:sp>
      <p:sp>
        <p:nvSpPr>
          <p:cNvPr id="4" name="Slide Number Placeholder 3"/>
          <p:cNvSpPr>
            <a:spLocks noGrp="1"/>
          </p:cNvSpPr>
          <p:nvPr>
            <p:ph type="sldNum" sz="quarter" idx="10"/>
          </p:nvPr>
        </p:nvSpPr>
        <p:spPr/>
        <p:txBody>
          <a:bodyPr/>
          <a:lstStyle/>
          <a:p>
            <a:fld id="{15554EAD-F4AF-44F0-AE51-9ACF2D3C84F1}" type="slidenum">
              <a:rPr lang="en-US" smtClean="0"/>
              <a:pPr/>
              <a:t>11</a:t>
            </a:fld>
            <a:endParaRPr lang="en-US"/>
          </a:p>
        </p:txBody>
      </p:sp>
    </p:spTree>
    <p:extLst>
      <p:ext uri="{BB962C8B-B14F-4D97-AF65-F5344CB8AC3E}">
        <p14:creationId xmlns:p14="http://schemas.microsoft.com/office/powerpoint/2010/main" val="37492996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a:t>
            </a:r>
            <a:r>
              <a:rPr lang="en-US" baseline="0" dirty="0" smtClean="0"/>
              <a:t> the first theme I mentioned was that r</a:t>
            </a:r>
            <a:r>
              <a:rPr lang="en-US" dirty="0" smtClean="0"/>
              <a:t>esults indicate</a:t>
            </a:r>
            <a:r>
              <a:rPr lang="en-US" baseline="0" dirty="0" smtClean="0"/>
              <a:t> that most respondents were required by hospital discharge planners to make decisions regarding SNF placement very quickly, usually the day before or the day of their hospital discharge. </a:t>
            </a:r>
          </a:p>
          <a:p>
            <a:r>
              <a:rPr lang="en-US" dirty="0" smtClean="0"/>
              <a:t>One patient said: They wanted to move me out the same day.  And so I had to decide so that they could go forward to see if they could get a bed.</a:t>
            </a:r>
          </a:p>
          <a:p>
            <a:endParaRPr lang="en-US" dirty="0" smtClean="0"/>
          </a:p>
          <a:p>
            <a:r>
              <a:rPr lang="en-US" dirty="0" smtClean="0"/>
              <a:t>Another</a:t>
            </a:r>
            <a:r>
              <a:rPr lang="en-US" baseline="0" dirty="0" smtClean="0"/>
              <a:t> respondent, in this case a family caregiver, reported being relieved that an unexpected complication gave her some breathing room: T</a:t>
            </a:r>
            <a:r>
              <a:rPr lang="en-US" dirty="0" smtClean="0"/>
              <a:t>hey were telling me</a:t>
            </a:r>
            <a:r>
              <a:rPr lang="en-US" baseline="0" dirty="0" smtClean="0"/>
              <a:t> </a:t>
            </a:r>
            <a:r>
              <a:rPr lang="en-US" dirty="0" smtClean="0"/>
              <a:t>we could leave the next day. So I went out and tried to find places. And then she had to have a transfusion, which kept her in there for a little bit longer. And that gave me enough time to kind of have a choice. </a:t>
            </a:r>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12</a:t>
            </a:fld>
            <a:endParaRPr lang="en-US"/>
          </a:p>
        </p:txBody>
      </p:sp>
    </p:spTree>
    <p:extLst>
      <p:ext uri="{BB962C8B-B14F-4D97-AF65-F5344CB8AC3E}">
        <p14:creationId xmlns:p14="http://schemas.microsoft.com/office/powerpoint/2010/main" val="23202509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respondents reported receiving a list of every facility in their geographic area,</a:t>
            </a:r>
            <a:r>
              <a:rPr lang="en-US" baseline="0" dirty="0" smtClean="0"/>
              <a:t> the equivalent of </a:t>
            </a:r>
            <a:r>
              <a:rPr lang="en-US" dirty="0" smtClean="0"/>
              <a:t>several pages of facilities. </a:t>
            </a:r>
          </a:p>
          <a:p>
            <a:r>
              <a:rPr lang="en-US" dirty="0" smtClean="0"/>
              <a:t>One respondent said: Well, they gave me a sheet with about 50 on there, but I looked for ones that were in my area so I wouldn't have to drive so far and this is the closest one that had an opening. The name, yeah that's all that was on there.</a:t>
            </a:r>
          </a:p>
          <a:p>
            <a:r>
              <a:rPr lang="en-US" dirty="0" smtClean="0"/>
              <a:t>Another respondent similarly said: they gave my daughter a whole sheet with facilities that we could choose from. And we looked at the addresses. </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13</a:t>
            </a:fld>
            <a:endParaRPr lang="en-US"/>
          </a:p>
        </p:txBody>
      </p:sp>
    </p:spTree>
    <p:extLst>
      <p:ext uri="{BB962C8B-B14F-4D97-AF65-F5344CB8AC3E}">
        <p14:creationId xmlns:p14="http://schemas.microsoft.com/office/powerpoint/2010/main" val="41060213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respondents, however, received a short list of SNF options, often limited by location or insurance.</a:t>
            </a:r>
          </a:p>
          <a:p>
            <a:r>
              <a:rPr lang="en-US" dirty="0" smtClean="0"/>
              <a:t>One such respondent said: They were sorted by location where each one is located, but she (the discharge planner) went in and checked with my insurance, and she gave me the facilities that took my insurance.</a:t>
            </a:r>
          </a:p>
          <a:p>
            <a:r>
              <a:rPr lang="en-US" dirty="0" smtClean="0"/>
              <a:t>Another respondent said: Oh they named a couple of different places, but I can’t remember which ones they named, but when they mentioned this one I told them this one right here because it’s closer to home. </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14</a:t>
            </a:fld>
            <a:endParaRPr lang="en-US"/>
          </a:p>
        </p:txBody>
      </p:sp>
    </p:spTree>
    <p:extLst>
      <p:ext uri="{BB962C8B-B14F-4D97-AF65-F5344CB8AC3E}">
        <p14:creationId xmlns:p14="http://schemas.microsoft.com/office/powerpoint/2010/main" val="3246424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Discharge</a:t>
            </a:r>
            <a:r>
              <a:rPr lang="en-US" baseline="0" dirty="0" smtClean="0"/>
              <a:t> planners were minimally involved in the decision-making process. They generally provided the list, asked for the patient’s choice, and left it at that.</a:t>
            </a:r>
          </a:p>
          <a:p>
            <a:r>
              <a:rPr lang="en-US" baseline="0" dirty="0" smtClean="0"/>
              <a:t>One respondent said: She never recommended one over the other.  I asked her which one she would choose and she said ‘I'm not allowed to do that’. </a:t>
            </a:r>
          </a:p>
          <a:p>
            <a:r>
              <a:rPr lang="en-US" baseline="0" dirty="0" smtClean="0"/>
              <a:t>Another respondent said: </a:t>
            </a:r>
            <a:r>
              <a:rPr lang="en-US" dirty="0" smtClean="0"/>
              <a:t>They don’t try to slant your opinion. They’re very informative and very nice, and help expedite it. But I don’t think they would’ve helped me decide. </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15</a:t>
            </a:fld>
            <a:endParaRPr lang="en-US"/>
          </a:p>
        </p:txBody>
      </p:sp>
    </p:spTree>
    <p:extLst>
      <p:ext uri="{BB962C8B-B14F-4D97-AF65-F5344CB8AC3E}">
        <p14:creationId xmlns:p14="http://schemas.microsoft.com/office/powerpoint/2010/main" val="3819555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Physicians</a:t>
            </a:r>
            <a:r>
              <a:rPr lang="en-US" baseline="0" dirty="0" smtClean="0"/>
              <a:t> were largely not involved in SNF placement. </a:t>
            </a:r>
          </a:p>
          <a:p>
            <a:r>
              <a:rPr lang="en-US" dirty="0" smtClean="0"/>
              <a:t>I didn't ask them for help.  I mean they knew that I knew something about such facilities in the area, but I think they wanted to stick to the medical side of things.</a:t>
            </a:r>
          </a:p>
          <a:p>
            <a:r>
              <a:rPr lang="en-US" dirty="0" smtClean="0"/>
              <a:t>Another said: No, she doesn’t do that. She’s just a surgeon. Yeah. </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16</a:t>
            </a:fld>
            <a:endParaRPr lang="en-US"/>
          </a:p>
        </p:txBody>
      </p:sp>
    </p:spTree>
    <p:extLst>
      <p:ext uri="{BB962C8B-B14F-4D97-AF65-F5344CB8AC3E}">
        <p14:creationId xmlns:p14="http://schemas.microsoft.com/office/powerpoint/2010/main" val="27870840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Patients discussed the important factors in their decisions, including location.</a:t>
            </a:r>
          </a:p>
          <a:p>
            <a:r>
              <a:rPr lang="en-US" dirty="0" smtClean="0"/>
              <a:t>One respondent said:</a:t>
            </a:r>
            <a:r>
              <a:rPr lang="en-US" baseline="0" dirty="0" smtClean="0"/>
              <a:t> Everything is location. This one is much closer.</a:t>
            </a:r>
          </a:p>
          <a:p>
            <a:r>
              <a:rPr lang="en-US" dirty="0" smtClean="0"/>
              <a:t>Location, location number one and their qualifications, but I was hoping they had good qualifications, but right now it was really location because my niece really doesn’t drive too far.</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17</a:t>
            </a:fld>
            <a:endParaRPr lang="en-US"/>
          </a:p>
        </p:txBody>
      </p:sp>
    </p:spTree>
    <p:extLst>
      <p:ext uri="{BB962C8B-B14F-4D97-AF65-F5344CB8AC3E}">
        <p14:creationId xmlns:p14="http://schemas.microsoft.com/office/powerpoint/2010/main" val="10403691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common predictor of patients’ decisions was previous experience. What was especially interesting was</a:t>
            </a:r>
            <a:r>
              <a:rPr lang="en-US" baseline="0" dirty="0" smtClean="0"/>
              <a:t> that people said this even when they had had what we would view as objectively bad prior experiences- they reported limited staffing, long waits to receive help, even being dropped, but they still preferred a known entity rather than an unknown.</a:t>
            </a:r>
            <a:endParaRPr lang="en-US" dirty="0" smtClean="0"/>
          </a:p>
          <a:p>
            <a:r>
              <a:rPr lang="en-US" dirty="0" smtClean="0"/>
              <a:t>One respondent said: Um, but I got to tell you, I even thought about [choosing another facility], but I kept coming back to the devil you know is better than the devil you don't know. </a:t>
            </a:r>
          </a:p>
          <a:p>
            <a:r>
              <a:rPr lang="en-US" dirty="0" smtClean="0"/>
              <a:t>Another said: So you </a:t>
            </a:r>
            <a:r>
              <a:rPr lang="en-US" dirty="0" err="1" smtClean="0"/>
              <a:t>gotta</a:t>
            </a:r>
            <a:r>
              <a:rPr lang="en-US" dirty="0" smtClean="0"/>
              <a:t> think what </a:t>
            </a:r>
            <a:r>
              <a:rPr lang="en-US" dirty="0" err="1" smtClean="0"/>
              <a:t>ya</a:t>
            </a:r>
            <a:r>
              <a:rPr lang="en-US" dirty="0" smtClean="0"/>
              <a:t> don't know, you're a little bit afraid of! </a:t>
            </a:r>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18</a:t>
            </a:fld>
            <a:endParaRPr lang="en-US"/>
          </a:p>
        </p:txBody>
      </p:sp>
    </p:spTree>
    <p:extLst>
      <p:ext uri="{BB962C8B-B14F-4D97-AF65-F5344CB8AC3E}">
        <p14:creationId xmlns:p14="http://schemas.microsoft.com/office/powerpoint/2010/main" val="20830203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Another common predictor was knowing others who had prior stays at the SNF.</a:t>
            </a:r>
          </a:p>
          <a:p>
            <a:r>
              <a:rPr lang="en-US" dirty="0" smtClean="0"/>
              <a:t>Word of mouth is the best way. Probably to know somebody who was cared for at the place, because the brochures don’t tell you anything. These people try to fill their places up, and there’s a lot of hype in there. </a:t>
            </a:r>
          </a:p>
          <a:p>
            <a:r>
              <a:rPr lang="en-US" dirty="0" smtClean="0"/>
              <a:t>I like word of mouth of people who've already been there because the doctor, they're not lying in the bed, they haven't been where you've been.</a:t>
            </a:r>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19</a:t>
            </a:fld>
            <a:endParaRPr lang="en-US"/>
          </a:p>
        </p:txBody>
      </p:sp>
    </p:spTree>
    <p:extLst>
      <p:ext uri="{BB962C8B-B14F-4D97-AF65-F5344CB8AC3E}">
        <p14:creationId xmlns:p14="http://schemas.microsoft.com/office/powerpoint/2010/main" val="4048731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just want to take a second to acknowledge the two funders of this project: The Commonwealth Fund</a:t>
            </a:r>
            <a:r>
              <a:rPr lang="en-US" baseline="0" dirty="0" smtClean="0"/>
              <a:t> and the NIA.</a:t>
            </a:r>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2</a:t>
            </a:fld>
            <a:endParaRPr lang="en-US"/>
          </a:p>
        </p:txBody>
      </p:sp>
    </p:spTree>
    <p:extLst>
      <p:ext uri="{BB962C8B-B14F-4D97-AF65-F5344CB8AC3E}">
        <p14:creationId xmlns:p14="http://schemas.microsoft.com/office/powerpoint/2010/main" val="9163513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Because</a:t>
            </a:r>
            <a:r>
              <a:rPr lang="en-US" baseline="0" dirty="0" smtClean="0"/>
              <a:t> doctors were largely not involved with discharge planning, and discharge planners did not provide any information beyond a list of facility names, information-gathering and decision-making often fell on the patients’ family and friends. In fact, people without involved family or friends to act as advocates tended to feel more distress with regard to the transition process and less satisfied with their placement.</a:t>
            </a:r>
          </a:p>
          <a:p>
            <a:r>
              <a:rPr lang="en-US" dirty="0" smtClean="0"/>
              <a:t>One respondent said: Well, my daughter took care of a lot of those things for me and I think they were very helpful to her because my daughter will ask a lot of questions and she can be pretty feisty and aggressive at getting the information that she wants. </a:t>
            </a:r>
          </a:p>
          <a:p>
            <a:r>
              <a:rPr lang="en-US" dirty="0" smtClean="0"/>
              <a:t>Another respondent, when asked about their role</a:t>
            </a:r>
            <a:r>
              <a:rPr lang="en-US" baseline="0" dirty="0" smtClean="0"/>
              <a:t> in the decision-making process said:  </a:t>
            </a:r>
            <a:r>
              <a:rPr lang="en-US" dirty="0" smtClean="0"/>
              <a:t>No, they chose it for me and I was glad. </a:t>
            </a:r>
          </a:p>
        </p:txBody>
      </p:sp>
      <p:sp>
        <p:nvSpPr>
          <p:cNvPr id="4" name="Slide Number Placeholder 3"/>
          <p:cNvSpPr>
            <a:spLocks noGrp="1"/>
          </p:cNvSpPr>
          <p:nvPr>
            <p:ph type="sldNum" sz="quarter" idx="10"/>
          </p:nvPr>
        </p:nvSpPr>
        <p:spPr/>
        <p:txBody>
          <a:bodyPr/>
          <a:lstStyle/>
          <a:p>
            <a:fld id="{15554EAD-F4AF-44F0-AE51-9ACF2D3C84F1}" type="slidenum">
              <a:rPr lang="en-US" smtClean="0"/>
              <a:pPr/>
              <a:t>20</a:t>
            </a:fld>
            <a:endParaRPr lang="en-US"/>
          </a:p>
        </p:txBody>
      </p:sp>
    </p:spTree>
    <p:extLst>
      <p:ext uri="{BB962C8B-B14F-4D97-AF65-F5344CB8AC3E}">
        <p14:creationId xmlns:p14="http://schemas.microsoft.com/office/powerpoint/2010/main" val="10319309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Most respondents reported being satisfied with their SNF placement, but many stated that they would have been willing to travel further to a higher quality facility or to one recommended by their doctor. </a:t>
            </a:r>
          </a:p>
          <a:p>
            <a:r>
              <a:rPr lang="en-US" dirty="0" smtClean="0"/>
              <a:t>I would go anywhere if I thought they could help cure me or help facilitate my rehab.</a:t>
            </a:r>
          </a:p>
          <a:p>
            <a:r>
              <a:rPr lang="en-US" dirty="0" smtClean="0"/>
              <a:t>Oh, yes! I want to go to the best of the best.</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21</a:t>
            </a:fld>
            <a:endParaRPr lang="en-US"/>
          </a:p>
        </p:txBody>
      </p:sp>
    </p:spTree>
    <p:extLst>
      <p:ext uri="{BB962C8B-B14F-4D97-AF65-F5344CB8AC3E}">
        <p14:creationId xmlns:p14="http://schemas.microsoft.com/office/powerpoint/2010/main" val="1891653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described the process as overwhelming, stating that they did not know where or how to get help. </a:t>
            </a:r>
          </a:p>
          <a:p>
            <a:r>
              <a:rPr lang="en-US" dirty="0" smtClean="0"/>
              <a:t>One family member said: There’s some things you just have to go through to understand them...I tell you, you feel like you’re on your own in most of these situations, I mean, I’ve never been faced with it before...And then when I was put into the situation of making the decisions, and then for somebody to come up and say, well, “It could be tomorrow, you </a:t>
            </a:r>
            <a:r>
              <a:rPr lang="en-US" dirty="0" err="1" smtClean="0"/>
              <a:t>gotta</a:t>
            </a:r>
            <a:r>
              <a:rPr lang="en-US" dirty="0" smtClean="0"/>
              <a:t> go.” Where do we go, you know? Oh, I got on meds at that time, to be able to handle all this...I think everybody needs to go through this process to know what us caregivers are going through, because it’s crazy. Crazy. </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22</a:t>
            </a:fld>
            <a:endParaRPr lang="en-US"/>
          </a:p>
        </p:txBody>
      </p:sp>
    </p:spTree>
    <p:extLst>
      <p:ext uri="{BB962C8B-B14F-4D97-AF65-F5344CB8AC3E}">
        <p14:creationId xmlns:p14="http://schemas.microsoft.com/office/powerpoint/2010/main" val="11296144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Overall, results indicate that SNF placement is a stressful transition, and patients are not receiving significant help or guidance from experienced professionals. A critical finding was that although respondents would have appreciated help from discharge planners, hospital staff were very minimally involved with the discharge planning process. Patients reported feeling that discharge planners were not allowed to offer guidance or recommendations, despite the fact that because most nursing home admissions come from the hospital, hospital discharge planners are key stakeholders in the placement process. </a:t>
            </a:r>
          </a:p>
          <a:p>
            <a:r>
              <a:rPr lang="en-US" dirty="0" smtClean="0"/>
              <a:t>This lack of guidance may be the result of misinterpretation or over-interpretation of “patient choice” statutes that are embedded in Social Security and Medicare Conditions of Participation, which require that providers ensure patients’ rights to freely choose their Medicare providers. This focus on providing “choice” at the expense of providing information does a disservice to both patients and to the hospitals that are increasingly responsible for PAC outcomes. </a:t>
            </a:r>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23</a:t>
            </a:fld>
            <a:endParaRPr lang="en-US"/>
          </a:p>
        </p:txBody>
      </p:sp>
    </p:spTree>
    <p:extLst>
      <p:ext uri="{BB962C8B-B14F-4D97-AF65-F5344CB8AC3E}">
        <p14:creationId xmlns:p14="http://schemas.microsoft.com/office/powerpoint/2010/main" val="21157501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Future research should investigate how the provision of data to patients influences choices and outcomes for patients, and also what is the best type of data to provide to patients and in what format. Hospitals additionally have the responsibility to consider how discharge planners can engage patients in decision-making that incorporates quality of care while still adhering to “patient choice” requirements. </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24</a:t>
            </a:fld>
            <a:endParaRPr lang="en-US"/>
          </a:p>
        </p:txBody>
      </p:sp>
    </p:spTree>
    <p:extLst>
      <p:ext uri="{BB962C8B-B14F-4D97-AF65-F5344CB8AC3E}">
        <p14:creationId xmlns:p14="http://schemas.microsoft.com/office/powerpoint/2010/main" val="11130097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summary, SNF placement is a stressful transition, occurring at a time when patients are physically vulnerable, and often without significant help or guidance from experienced professionals like hospital discharge planners or physicians. Most patients select a facility based on its location, simply because they are provided with no quality information or advice. Hospitals are increasingly responsible for the outcomes experienced by patients post-discharge, yet results from this study indicate that the discharge planning process remains rushed and chaotic, and hospitals are failing to respond appropriately to improve care transitions and coordination.</a:t>
            </a:r>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25</a:t>
            </a:fld>
            <a:endParaRPr lang="en-US"/>
          </a:p>
        </p:txBody>
      </p:sp>
    </p:spTree>
    <p:extLst>
      <p:ext uri="{BB962C8B-B14F-4D97-AF65-F5344CB8AC3E}">
        <p14:creationId xmlns:p14="http://schemas.microsoft.com/office/powerpoint/2010/main" val="26073418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554EAD-F4AF-44F0-AE51-9ACF2D3C84F1}" type="slidenum">
              <a:rPr lang="en-US" smtClean="0"/>
              <a:pPr/>
              <a:t>26</a:t>
            </a:fld>
            <a:endParaRPr lang="en-US"/>
          </a:p>
        </p:txBody>
      </p:sp>
    </p:spTree>
    <p:extLst>
      <p:ext uri="{BB962C8B-B14F-4D97-AF65-F5344CB8AC3E}">
        <p14:creationId xmlns:p14="http://schemas.microsoft.com/office/powerpoint/2010/main" val="12606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a:t>
            </a:r>
            <a:r>
              <a:rPr lang="en-US" baseline="0" dirty="0" smtClean="0"/>
              <a:t> to start: t</a:t>
            </a:r>
            <a:r>
              <a:rPr lang="en-US" dirty="0" smtClean="0"/>
              <a:t>he purpose of this research was to understand the experience of patients’ during the hospital discharge planning and skilled nursing facility (SNF) placement process, including the information patients use to make decisions and which factors they view as important in determining their selection, and barriers and facilitators to the overall process.</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3</a:t>
            </a:fld>
            <a:endParaRPr lang="en-US"/>
          </a:p>
        </p:txBody>
      </p:sp>
    </p:spTree>
    <p:extLst>
      <p:ext uri="{BB962C8B-B14F-4D97-AF65-F5344CB8AC3E}">
        <p14:creationId xmlns:p14="http://schemas.microsoft.com/office/powerpoint/2010/main" val="3608006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Among older adults in the US, post-acute care (PAC) is often necessary following a hospital stay. This PAC commonly occurs in SNFs and is generally paid for by Medicare, the government-funded health insurance for those over age 65. Since implementation of the Affordable Care Act, hospitals have become more responsible for the PAC that Medicare patients receive, including financial penalties for rehospitalizations. Research suggests that rehospitalizations from SNF are lower when hospitals discharge patients to a selection of fewer SNFs. However, referring to fewer SNFs may restrict patients’ choice, a requirement of Medicare regulations under most circumstances. Nonetheless, we know little about patients’ experiences transitioning from hospitals to SNFs, how they exercise choice, and whether their choice was acknowledged and valued. </a:t>
            </a:r>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4</a:t>
            </a:fld>
            <a:endParaRPr lang="en-US"/>
          </a:p>
        </p:txBody>
      </p:sp>
    </p:spTree>
    <p:extLst>
      <p:ext uri="{BB962C8B-B14F-4D97-AF65-F5344CB8AC3E}">
        <p14:creationId xmlns:p14="http://schemas.microsoft.com/office/powerpoint/2010/main" val="2479362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Research on patient choice of post-acute care is limited, although research does find that consumers generally prefer providers that are closer to their homes.  </a:t>
            </a:r>
          </a:p>
          <a:p>
            <a:r>
              <a:rPr lang="en-US" dirty="0" smtClean="0"/>
              <a:t>Nonetheless, consumers do report that they are willing to travel somewhat further for better quality of care. </a:t>
            </a:r>
          </a:p>
          <a:p>
            <a:r>
              <a:rPr lang="en-US" dirty="0" smtClean="0"/>
              <a:t>Research has also found that nursing home attributes, such as profit status and hospital affiliation, are related to consumer choice.  </a:t>
            </a:r>
          </a:p>
          <a:p>
            <a:r>
              <a:rPr lang="en-US" dirty="0" smtClean="0"/>
              <a:t>Although the post-acute care choice literature is limited, studies in other settings have demonstrated that individuals’ education level, income, race, age, insurance status, and health conditions influence their choice of providers. </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5</a:t>
            </a:fld>
            <a:endParaRPr lang="en-US"/>
          </a:p>
        </p:txBody>
      </p:sp>
    </p:spTree>
    <p:extLst>
      <p:ext uri="{BB962C8B-B14F-4D97-AF65-F5344CB8AC3E}">
        <p14:creationId xmlns:p14="http://schemas.microsoft.com/office/powerpoint/2010/main" val="7144008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Research on whether and how patients use quality measures and public reporting tools such as Medicare’s Nursing Home Compare website to help guide choice is particularly limited. While some research suggests that patients and their informal caregivers would like to have information about quality to inform their choices, there is only limited evidence that information about quality affects choices. This literature suggests that patients may not be aware of publicly-reported information or have time to access it during the urgent, chaotic hospital discharge process. </a:t>
            </a:r>
          </a:p>
          <a:p>
            <a:r>
              <a:rPr lang="en-US" dirty="0" smtClean="0"/>
              <a:t>Even if they have time, patients may not have the computer, numeracy, or health literacy skills necessary to access the public reports, or to make sense of information that is not easily summarized or interpreted by lay audiences (for example, how should a patient or family member weigh the relative importance of measures for pressure ulcer care versus pain management or satisfaction?). Indeed, there is some evidence that investments in “hotel” amenities in a SNF are more associated with patient choice than are clinical quality scores or treatment needs and experience. Similarly, other research has found that the strongest determinant of which SNF is “chosen” is the distance from the patients’ prior living arrangement. </a:t>
            </a:r>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6</a:t>
            </a:fld>
            <a:endParaRPr lang="en-US"/>
          </a:p>
        </p:txBody>
      </p:sp>
    </p:spTree>
    <p:extLst>
      <p:ext uri="{BB962C8B-B14F-4D97-AF65-F5344CB8AC3E}">
        <p14:creationId xmlns:p14="http://schemas.microsoft.com/office/powerpoint/2010/main" val="25718884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Nursing home quality reporting may be especially important for individuals who seek post-acute care after a hospital event. These patients or their friends</a:t>
            </a:r>
            <a:r>
              <a:rPr lang="en-US" baseline="0" dirty="0" smtClean="0"/>
              <a:t> and </a:t>
            </a:r>
            <a:r>
              <a:rPr lang="en-US" dirty="0" smtClean="0"/>
              <a:t>families make choices at a crisis point when discharged from hospitals. They usually have not planned for nursing facility placement and their choices generally are made quickly and under duress. Time pressure constrains individuals’ ability to collect information, and this may have adverse consequences for patient outcomes. In addition, since post-acute admissions account for a large proportion of all nursing home admissions, how consumers “choose” their post-acute setting is particularly important.</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7</a:t>
            </a:fld>
            <a:endParaRPr lang="en-US"/>
          </a:p>
        </p:txBody>
      </p:sp>
    </p:spTree>
    <p:extLst>
      <p:ext uri="{BB962C8B-B14F-4D97-AF65-F5344CB8AC3E}">
        <p14:creationId xmlns:p14="http://schemas.microsoft.com/office/powerpoint/2010/main" val="218955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a:t>
            </a:r>
            <a:r>
              <a:rPr lang="en-US" baseline="0" dirty="0" smtClean="0"/>
              <a:t> order to attempt to understand the nursing facility placement process from the perspective of patients and their families, the </a:t>
            </a:r>
            <a:r>
              <a:rPr lang="en-US" dirty="0" smtClean="0"/>
              <a:t>research questions this paper addressed were:  How do patients requiring post-acute care and their family caregivers make decisions about which SNF to select?  What source(s) of information are they aware of and which of these do they consider trustworthy and useful? What role does the hospital discharge planner play in selecting a nursing facility for post-acute care?  What types of information do discharge planners use in this process and what types of information do they provide to patients and their family caregivers?  Would patients have been willing to travel further from their home for a SNF had they been told it was of higher quality and/or more appropriate for their condition? </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8</a:t>
            </a:fld>
            <a:endParaRPr lang="en-US"/>
          </a:p>
        </p:txBody>
      </p:sp>
    </p:spTree>
    <p:extLst>
      <p:ext uri="{BB962C8B-B14F-4D97-AF65-F5344CB8AC3E}">
        <p14:creationId xmlns:p14="http://schemas.microsoft.com/office/powerpoint/2010/main" val="32020389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this end, w</a:t>
            </a:r>
            <a:r>
              <a:rPr lang="en-US" dirty="0" smtClean="0"/>
              <a:t>e interviewed 98 SNF patients and/or family</a:t>
            </a:r>
            <a:r>
              <a:rPr lang="en-US" baseline="0" dirty="0" smtClean="0"/>
              <a:t> members</a:t>
            </a:r>
            <a:r>
              <a:rPr lang="en-US" dirty="0" smtClean="0"/>
              <a:t> in five health care markets across the country. We recruited three SNFs within each market (two in the smallest market), and in each facility conducted semi-structured open-ended interviews with approximately 7 previously community-dwelling, newly-admitted patients discharged from a hospital, and/or their family members. These interviews were recorded, transcribed, and qualitatively coded to identify underlying concepts and themes.</a:t>
            </a:r>
          </a:p>
          <a:p>
            <a:endParaRPr lang="en-US" dirty="0"/>
          </a:p>
        </p:txBody>
      </p:sp>
      <p:sp>
        <p:nvSpPr>
          <p:cNvPr id="4" name="Slide Number Placeholder 3"/>
          <p:cNvSpPr>
            <a:spLocks noGrp="1"/>
          </p:cNvSpPr>
          <p:nvPr>
            <p:ph type="sldNum" sz="quarter" idx="10"/>
          </p:nvPr>
        </p:nvSpPr>
        <p:spPr/>
        <p:txBody>
          <a:bodyPr/>
          <a:lstStyle/>
          <a:p>
            <a:fld id="{15554EAD-F4AF-44F0-AE51-9ACF2D3C84F1}" type="slidenum">
              <a:rPr lang="en-US" smtClean="0"/>
              <a:pPr/>
              <a:t>9</a:t>
            </a:fld>
            <a:endParaRPr lang="en-US"/>
          </a:p>
        </p:txBody>
      </p:sp>
    </p:spTree>
    <p:extLst>
      <p:ext uri="{BB962C8B-B14F-4D97-AF65-F5344CB8AC3E}">
        <p14:creationId xmlns:p14="http://schemas.microsoft.com/office/powerpoint/2010/main" val="30950287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p:cNvSpPr/>
          <p:nvPr userDrawn="1"/>
        </p:nvSpPr>
        <p:spPr>
          <a:xfrm>
            <a:off x="0" y="0"/>
            <a:ext cx="2514600" cy="1981200"/>
          </a:xfrm>
          <a:prstGeom prst="rect">
            <a:avLst/>
          </a:prstGeom>
          <a:solidFill>
            <a:srgbClr val="E505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2130425"/>
            <a:ext cx="7772400" cy="1470025"/>
          </a:xfrm>
        </p:spPr>
        <p:txBody>
          <a:bodyPr/>
          <a:lstStyle>
            <a:lvl1pPr>
              <a:defRPr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1">
                <a:solidFill>
                  <a:srgbClr val="FF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B8638514-B826-4B4F-A79C-CFEC81132E8A}" type="datetimeFigureOut">
              <a:rPr lang="en-US" smtClean="0"/>
              <a:pPr/>
              <a:t>9/3/2016</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2514600" y="0"/>
            <a:ext cx="6629400" cy="198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0392" y="187064"/>
            <a:ext cx="2171808" cy="1641736"/>
          </a:xfrm>
          <a:prstGeom prst="rect">
            <a:avLst/>
          </a:prstGeom>
        </p:spPr>
      </p:pic>
    </p:spTree>
    <p:extLst>
      <p:ext uri="{BB962C8B-B14F-4D97-AF65-F5344CB8AC3E}">
        <p14:creationId xmlns:p14="http://schemas.microsoft.com/office/powerpoint/2010/main" val="2732114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638514-B826-4B4F-A79C-CFEC81132E8A}" type="datetimeFigureOut">
              <a:rPr lang="en-US" smtClean="0"/>
              <a:pPr/>
              <a:t>9/3/2016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91FA247-A7F9-4E9A-9124-D00EE9984746}" type="slidenum">
              <a:rPr lang="en-US" smtClean="0"/>
              <a:pPr/>
              <a:t>‹#›</a:t>
            </a:fld>
            <a:endParaRPr lang="en-US"/>
          </a:p>
        </p:txBody>
      </p:sp>
    </p:spTree>
    <p:extLst>
      <p:ext uri="{BB962C8B-B14F-4D97-AF65-F5344CB8AC3E}">
        <p14:creationId xmlns:p14="http://schemas.microsoft.com/office/powerpoint/2010/main" val="2221249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638514-B826-4B4F-A79C-CFEC81132E8A}" type="datetimeFigureOut">
              <a:rPr lang="en-US" smtClean="0"/>
              <a:pPr/>
              <a:t>9/3/2016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91FA247-A7F9-4E9A-9124-D00EE9984746}" type="slidenum">
              <a:rPr lang="en-US" smtClean="0"/>
              <a:pPr/>
              <a:t>‹#›</a:t>
            </a:fld>
            <a:endParaRPr lang="en-US"/>
          </a:p>
        </p:txBody>
      </p:sp>
    </p:spTree>
    <p:extLst>
      <p:ext uri="{BB962C8B-B14F-4D97-AF65-F5344CB8AC3E}">
        <p14:creationId xmlns:p14="http://schemas.microsoft.com/office/powerpoint/2010/main" val="662218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638514-B826-4B4F-A79C-CFEC81132E8A}" type="datetimeFigureOut">
              <a:rPr lang="en-US" smtClean="0"/>
              <a:pPr/>
              <a:t>9/3/2016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91FA247-A7F9-4E9A-9124-D00EE9984746}" type="slidenum">
              <a:rPr lang="en-US" smtClean="0"/>
              <a:pPr/>
              <a:t>‹#›</a:t>
            </a:fld>
            <a:endParaRPr lang="en-US"/>
          </a:p>
        </p:txBody>
      </p:sp>
    </p:spTree>
    <p:extLst>
      <p:ext uri="{BB962C8B-B14F-4D97-AF65-F5344CB8AC3E}">
        <p14:creationId xmlns:p14="http://schemas.microsoft.com/office/powerpoint/2010/main" val="2546302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FF00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B8638514-B826-4B4F-A79C-CFEC81132E8A}" type="datetimeFigureOut">
              <a:rPr lang="en-US" smtClean="0"/>
              <a:pPr/>
              <a:t>9/3/2016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291FA247-A7F9-4E9A-9124-D00EE9984746}" type="slidenum">
              <a:rPr lang="en-US" smtClean="0"/>
              <a:pPr/>
              <a:t>‹#›</a:t>
            </a:fld>
            <a:endParaRPr lang="en-US"/>
          </a:p>
        </p:txBody>
      </p:sp>
      <p:sp>
        <p:nvSpPr>
          <p:cNvPr id="7" name="Rectangle 6"/>
          <p:cNvSpPr/>
          <p:nvPr userDrawn="1"/>
        </p:nvSpPr>
        <p:spPr>
          <a:xfrm>
            <a:off x="2514600" y="0"/>
            <a:ext cx="6629400" cy="198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0"/>
            <a:ext cx="2514600" cy="1981200"/>
          </a:xfrm>
          <a:prstGeom prst="rect">
            <a:avLst/>
          </a:prstGeom>
          <a:solidFill>
            <a:srgbClr val="E5053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90392" y="187064"/>
            <a:ext cx="2171808" cy="1641736"/>
          </a:xfrm>
          <a:prstGeom prst="rect">
            <a:avLst/>
          </a:prstGeom>
        </p:spPr>
      </p:pic>
    </p:spTree>
    <p:extLst>
      <p:ext uri="{BB962C8B-B14F-4D97-AF65-F5344CB8AC3E}">
        <p14:creationId xmlns:p14="http://schemas.microsoft.com/office/powerpoint/2010/main" val="2504811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638514-B826-4B4F-A79C-CFEC81132E8A}" type="datetimeFigureOut">
              <a:rPr lang="en-US" smtClean="0"/>
              <a:pPr/>
              <a:t>9/3/2016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91FA247-A7F9-4E9A-9124-D00EE9984746}" type="slidenum">
              <a:rPr lang="en-US" smtClean="0"/>
              <a:pPr/>
              <a:t>‹#›</a:t>
            </a:fld>
            <a:endParaRPr lang="en-US"/>
          </a:p>
        </p:txBody>
      </p:sp>
    </p:spTree>
    <p:extLst>
      <p:ext uri="{BB962C8B-B14F-4D97-AF65-F5344CB8AC3E}">
        <p14:creationId xmlns:p14="http://schemas.microsoft.com/office/powerpoint/2010/main" val="2353660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638514-B826-4B4F-A79C-CFEC81132E8A}" type="datetimeFigureOut">
              <a:rPr lang="en-US" smtClean="0"/>
              <a:pPr/>
              <a:t>9/3/2016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291FA247-A7F9-4E9A-9124-D00EE9984746}" type="slidenum">
              <a:rPr lang="en-US" smtClean="0"/>
              <a:pPr/>
              <a:t>‹#›</a:t>
            </a:fld>
            <a:endParaRPr lang="en-US"/>
          </a:p>
        </p:txBody>
      </p:sp>
    </p:spTree>
    <p:extLst>
      <p:ext uri="{BB962C8B-B14F-4D97-AF65-F5344CB8AC3E}">
        <p14:creationId xmlns:p14="http://schemas.microsoft.com/office/powerpoint/2010/main" val="2299272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638514-B826-4B4F-A79C-CFEC81132E8A}" type="datetimeFigureOut">
              <a:rPr lang="en-US" smtClean="0"/>
              <a:pPr/>
              <a:t>9/3/2016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291FA247-A7F9-4E9A-9124-D00EE9984746}" type="slidenum">
              <a:rPr lang="en-US" smtClean="0"/>
              <a:pPr/>
              <a:t>‹#›</a:t>
            </a:fld>
            <a:endParaRPr lang="en-US"/>
          </a:p>
        </p:txBody>
      </p:sp>
    </p:spTree>
    <p:extLst>
      <p:ext uri="{BB962C8B-B14F-4D97-AF65-F5344CB8AC3E}">
        <p14:creationId xmlns:p14="http://schemas.microsoft.com/office/powerpoint/2010/main" val="641522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638514-B826-4B4F-A79C-CFEC81132E8A}" type="datetimeFigureOut">
              <a:rPr lang="en-US" smtClean="0"/>
              <a:pPr/>
              <a:t>9/3/2016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291FA247-A7F9-4E9A-9124-D00EE9984746}" type="slidenum">
              <a:rPr lang="en-US" smtClean="0"/>
              <a:pPr/>
              <a:t>‹#›</a:t>
            </a:fld>
            <a:endParaRPr lang="en-US"/>
          </a:p>
        </p:txBody>
      </p:sp>
    </p:spTree>
    <p:extLst>
      <p:ext uri="{BB962C8B-B14F-4D97-AF65-F5344CB8AC3E}">
        <p14:creationId xmlns:p14="http://schemas.microsoft.com/office/powerpoint/2010/main" val="33357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638514-B826-4B4F-A79C-CFEC81132E8A}" type="datetimeFigureOut">
              <a:rPr lang="en-US" smtClean="0"/>
              <a:pPr/>
              <a:t>9/3/2016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91FA247-A7F9-4E9A-9124-D00EE9984746}" type="slidenum">
              <a:rPr lang="en-US" smtClean="0"/>
              <a:pPr/>
              <a:t>‹#›</a:t>
            </a:fld>
            <a:endParaRPr lang="en-US"/>
          </a:p>
        </p:txBody>
      </p:sp>
    </p:spTree>
    <p:extLst>
      <p:ext uri="{BB962C8B-B14F-4D97-AF65-F5344CB8AC3E}">
        <p14:creationId xmlns:p14="http://schemas.microsoft.com/office/powerpoint/2010/main" val="1279088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638514-B826-4B4F-A79C-CFEC81132E8A}" type="datetimeFigureOut">
              <a:rPr lang="en-US" smtClean="0"/>
              <a:pPr/>
              <a:t>9/3/2016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291FA247-A7F9-4E9A-9124-D00EE9984746}" type="slidenum">
              <a:rPr lang="en-US" smtClean="0"/>
              <a:pPr/>
              <a:t>‹#›</a:t>
            </a:fld>
            <a:endParaRPr lang="en-US"/>
          </a:p>
        </p:txBody>
      </p:sp>
    </p:spTree>
    <p:extLst>
      <p:ext uri="{BB962C8B-B14F-4D97-AF65-F5344CB8AC3E}">
        <p14:creationId xmlns:p14="http://schemas.microsoft.com/office/powerpoint/2010/main" val="821177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638514-B826-4B4F-A79C-CFEC81132E8A}" type="datetimeFigureOut">
              <a:rPr lang="en-US" smtClean="0"/>
              <a:pPr/>
              <a:t>9/3/2016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cxnSp>
        <p:nvCxnSpPr>
          <p:cNvPr id="7" name="Straight Connector 6"/>
          <p:cNvCxnSpPr/>
          <p:nvPr userDrawn="1"/>
        </p:nvCxnSpPr>
        <p:spPr>
          <a:xfrm>
            <a:off x="381000" y="1371600"/>
            <a:ext cx="8305800" cy="0"/>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381000" y="1447800"/>
            <a:ext cx="8305800" cy="0"/>
          </a:xfrm>
          <a:prstGeom prst="line">
            <a:avLst/>
          </a:prstGeom>
          <a:ln w="76200">
            <a:solidFill>
              <a:srgbClr val="E5053A"/>
            </a:solidFill>
          </a:ln>
        </p:spPr>
        <p:style>
          <a:lnRef idx="1">
            <a:schemeClr val="accent1"/>
          </a:lnRef>
          <a:fillRef idx="0">
            <a:schemeClr val="accent1"/>
          </a:fillRef>
          <a:effectRef idx="0">
            <a:schemeClr val="accent1"/>
          </a:effectRef>
          <a:fontRef idx="minor">
            <a:schemeClr val="tx1"/>
          </a:fontRef>
        </p:style>
      </p:cxnSp>
      <p:pic>
        <p:nvPicPr>
          <p:cNvPr id="9" name="Content Placeholder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005572" y="5978830"/>
            <a:ext cx="1062228" cy="802970"/>
          </a:xfrm>
          <a:prstGeom prst="rect">
            <a:avLst/>
          </a:prstGeom>
        </p:spPr>
      </p:pic>
    </p:spTree>
    <p:extLst>
      <p:ext uri="{BB962C8B-B14F-4D97-AF65-F5344CB8AC3E}">
        <p14:creationId xmlns:p14="http://schemas.microsoft.com/office/powerpoint/2010/main" val="1295156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Corbel" pitchFamily="34" charset="0"/>
          <a:ea typeface="+mj-ea"/>
          <a:cs typeface="+mj-cs"/>
        </a:defRPr>
      </a:lvl1pPr>
    </p:titleStyle>
    <p:bodyStyle>
      <a:lvl1pPr marL="342900" indent="-342900" algn="l" defTabSz="914400" rtl="0" eaLnBrk="1" latinLnBrk="0" hangingPunct="1">
        <a:spcBef>
          <a:spcPct val="20000"/>
        </a:spcBef>
        <a:buClr>
          <a:srgbClr val="FF0000"/>
        </a:buClr>
        <a:buFont typeface="Wingdings" pitchFamily="2" charset="2"/>
        <a:buChar char="§"/>
        <a:defRPr sz="3200" kern="1200">
          <a:solidFill>
            <a:schemeClr val="tx1"/>
          </a:solidFill>
          <a:latin typeface="Minion Pro" pitchFamily="18"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inion Pro" pitchFamily="18"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inion Pro" pitchFamily="18"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inion Pro" pitchFamily="18"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inion Pro"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68575"/>
            <a:ext cx="7772400" cy="1470025"/>
          </a:xfrm>
        </p:spPr>
        <p:txBody>
          <a:bodyPr>
            <a:normAutofit fontScale="90000"/>
          </a:bodyPr>
          <a:lstStyle/>
          <a:p>
            <a:r>
              <a:rPr lang="en-US" dirty="0"/>
              <a:t>Patients’ Experiences Transitioning to Post-Acute Care </a:t>
            </a:r>
            <a:br>
              <a:rPr lang="en-US" dirty="0"/>
            </a:br>
            <a:r>
              <a:rPr lang="en-US" dirty="0"/>
              <a:t>in Skilled Nursing Facilities</a:t>
            </a:r>
            <a:br>
              <a:rPr lang="en-US" dirty="0"/>
            </a:br>
            <a:endParaRPr lang="en-US" dirty="0"/>
          </a:p>
        </p:txBody>
      </p:sp>
      <p:sp>
        <p:nvSpPr>
          <p:cNvPr id="3" name="Subtitle 2"/>
          <p:cNvSpPr>
            <a:spLocks noGrp="1"/>
          </p:cNvSpPr>
          <p:nvPr>
            <p:ph type="subTitle" idx="1"/>
          </p:nvPr>
        </p:nvSpPr>
        <p:spPr>
          <a:xfrm>
            <a:off x="1371600" y="4038600"/>
            <a:ext cx="6400800" cy="1752600"/>
          </a:xfrm>
        </p:spPr>
        <p:txBody>
          <a:bodyPr/>
          <a:lstStyle/>
          <a:p>
            <a:r>
              <a:rPr lang="en-US" dirty="0" smtClean="0">
                <a:latin typeface="Corbel" panose="020B0503020204020204" pitchFamily="34" charset="0"/>
              </a:rPr>
              <a:t>Emily A. Gadbois, Denise A. Tyler, Vincent </a:t>
            </a:r>
            <a:r>
              <a:rPr lang="en-US" dirty="0" err="1" smtClean="0">
                <a:latin typeface="Corbel" panose="020B0503020204020204" pitchFamily="34" charset="0"/>
              </a:rPr>
              <a:t>Mor</a:t>
            </a:r>
            <a:endParaRPr lang="en-US" dirty="0">
              <a:latin typeface="Corbel" panose="020B0503020204020204" pitchFamily="34" charset="0"/>
            </a:endParaRPr>
          </a:p>
        </p:txBody>
      </p:sp>
    </p:spTree>
    <p:extLst>
      <p:ext uri="{BB962C8B-B14F-4D97-AF65-F5344CB8AC3E}">
        <p14:creationId xmlns:p14="http://schemas.microsoft.com/office/powerpoint/2010/main" val="809878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Demographics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latin typeface="Corbel" panose="020B0503020204020204" pitchFamily="34" charset="0"/>
              </a:rPr>
              <a:t>98 interviews, split among NE, S, MW, NW</a:t>
            </a:r>
          </a:p>
          <a:p>
            <a:r>
              <a:rPr lang="en-US" dirty="0" smtClean="0">
                <a:latin typeface="Corbel" panose="020B0503020204020204" pitchFamily="34" charset="0"/>
              </a:rPr>
              <a:t>60 female, 38 male</a:t>
            </a:r>
          </a:p>
          <a:p>
            <a:r>
              <a:rPr lang="en-US" dirty="0" smtClean="0">
                <a:latin typeface="Corbel" panose="020B0503020204020204" pitchFamily="34" charset="0"/>
              </a:rPr>
              <a:t>84 White, 11 Black, 3 other race</a:t>
            </a:r>
          </a:p>
          <a:p>
            <a:r>
              <a:rPr lang="en-US" dirty="0" smtClean="0">
                <a:latin typeface="Corbel" panose="020B0503020204020204" pitchFamily="34" charset="0"/>
              </a:rPr>
              <a:t>81 entered hospital on emergency basis (17 planned hospitalizations)</a:t>
            </a:r>
          </a:p>
          <a:p>
            <a:pPr lvl="1"/>
            <a:r>
              <a:rPr lang="en-US" dirty="0" smtClean="0">
                <a:latin typeface="Corbel" panose="020B0503020204020204" pitchFamily="34" charset="0"/>
              </a:rPr>
              <a:t>9 of 17 chose SNF in advance</a:t>
            </a:r>
          </a:p>
          <a:p>
            <a:r>
              <a:rPr lang="en-US" dirty="0" smtClean="0">
                <a:latin typeface="Corbel" panose="020B0503020204020204" pitchFamily="34" charset="0"/>
              </a:rPr>
              <a:t>Patient was decision-maker in 66 cases, family/friend in 19 cases, hospital staff in 12 cases</a:t>
            </a:r>
          </a:p>
          <a:p>
            <a:r>
              <a:rPr lang="en-US" dirty="0" smtClean="0">
                <a:latin typeface="Corbel" panose="020B0503020204020204" pitchFamily="34" charset="0"/>
              </a:rPr>
              <a:t>35 patients had prior stay in same SNF</a:t>
            </a:r>
          </a:p>
          <a:p>
            <a:r>
              <a:rPr lang="en-US" dirty="0" smtClean="0">
                <a:latin typeface="Corbel" panose="020B0503020204020204" pitchFamily="34" charset="0"/>
              </a:rPr>
              <a:t>45 had never had any SNF stay</a:t>
            </a:r>
          </a:p>
        </p:txBody>
      </p:sp>
    </p:spTree>
    <p:extLst>
      <p:ext uri="{BB962C8B-B14F-4D97-AF65-F5344CB8AC3E}">
        <p14:creationId xmlns:p14="http://schemas.microsoft.com/office/powerpoint/2010/main" val="822371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Overview</a:t>
            </a:r>
            <a:endParaRPr lang="en-US" dirty="0"/>
          </a:p>
        </p:txBody>
      </p:sp>
      <p:sp>
        <p:nvSpPr>
          <p:cNvPr id="3" name="Content Placeholder 2"/>
          <p:cNvSpPr>
            <a:spLocks noGrp="1"/>
          </p:cNvSpPr>
          <p:nvPr>
            <p:ph idx="1"/>
          </p:nvPr>
        </p:nvSpPr>
        <p:spPr/>
        <p:txBody>
          <a:bodyPr>
            <a:normAutofit fontScale="92500" lnSpcReduction="20000"/>
          </a:bodyPr>
          <a:lstStyle/>
          <a:p>
            <a:r>
              <a:rPr lang="en-US" dirty="0">
                <a:latin typeface="Corbel" panose="020B0503020204020204" pitchFamily="34" charset="0"/>
              </a:rPr>
              <a:t>L</a:t>
            </a:r>
            <a:r>
              <a:rPr lang="en-US" dirty="0" smtClean="0">
                <a:latin typeface="Corbel" panose="020B0503020204020204" pitchFamily="34" charset="0"/>
              </a:rPr>
              <a:t>ittle </a:t>
            </a:r>
            <a:r>
              <a:rPr lang="en-US" dirty="0">
                <a:latin typeface="Corbel" panose="020B0503020204020204" pitchFamily="34" charset="0"/>
              </a:rPr>
              <a:t>time to make </a:t>
            </a:r>
            <a:r>
              <a:rPr lang="en-US" dirty="0" smtClean="0">
                <a:latin typeface="Corbel" panose="020B0503020204020204" pitchFamily="34" charset="0"/>
              </a:rPr>
              <a:t>decisions</a:t>
            </a:r>
            <a:endParaRPr lang="en-US" dirty="0">
              <a:latin typeface="Corbel" panose="020B0503020204020204" pitchFamily="34" charset="0"/>
            </a:endParaRPr>
          </a:p>
          <a:p>
            <a:r>
              <a:rPr lang="en-US" dirty="0">
                <a:latin typeface="Corbel" panose="020B0503020204020204" pitchFamily="34" charset="0"/>
              </a:rPr>
              <a:t>Patients </a:t>
            </a:r>
            <a:r>
              <a:rPr lang="en-US" dirty="0" smtClean="0">
                <a:latin typeface="Corbel" panose="020B0503020204020204" pitchFamily="34" charset="0"/>
              </a:rPr>
              <a:t>received </a:t>
            </a:r>
            <a:r>
              <a:rPr lang="en-US" dirty="0">
                <a:latin typeface="Corbel" panose="020B0503020204020204" pitchFamily="34" charset="0"/>
              </a:rPr>
              <a:t>lists with just </a:t>
            </a:r>
            <a:r>
              <a:rPr lang="en-US" dirty="0" smtClean="0">
                <a:latin typeface="Corbel" panose="020B0503020204020204" pitchFamily="34" charset="0"/>
              </a:rPr>
              <a:t>SNF names/addresses</a:t>
            </a:r>
            <a:endParaRPr lang="en-US" dirty="0">
              <a:latin typeface="Corbel" panose="020B0503020204020204" pitchFamily="34" charset="0"/>
            </a:endParaRPr>
          </a:p>
          <a:p>
            <a:r>
              <a:rPr lang="en-US" dirty="0" smtClean="0">
                <a:latin typeface="Corbel" panose="020B0503020204020204" pitchFamily="34" charset="0"/>
              </a:rPr>
              <a:t>DPs and doctors minimally involved</a:t>
            </a:r>
            <a:endParaRPr lang="en-US" dirty="0">
              <a:latin typeface="Corbel" panose="020B0503020204020204" pitchFamily="34" charset="0"/>
            </a:endParaRPr>
          </a:p>
          <a:p>
            <a:r>
              <a:rPr lang="en-US" dirty="0">
                <a:latin typeface="Corbel" panose="020B0503020204020204" pitchFamily="34" charset="0"/>
              </a:rPr>
              <a:t>Most patients </a:t>
            </a:r>
            <a:r>
              <a:rPr lang="en-US" dirty="0" smtClean="0">
                <a:latin typeface="Corbel" panose="020B0503020204020204" pitchFamily="34" charset="0"/>
              </a:rPr>
              <a:t>selected facilities they had previously been to, that family/friends had been to, or that were located close to home</a:t>
            </a:r>
            <a:endParaRPr lang="en-US" dirty="0">
              <a:latin typeface="Corbel" panose="020B0503020204020204" pitchFamily="34" charset="0"/>
            </a:endParaRPr>
          </a:p>
          <a:p>
            <a:r>
              <a:rPr lang="en-US" dirty="0" smtClean="0">
                <a:latin typeface="Corbel" panose="020B0503020204020204" pitchFamily="34" charset="0"/>
              </a:rPr>
              <a:t>Most would </a:t>
            </a:r>
            <a:r>
              <a:rPr lang="en-US" dirty="0">
                <a:latin typeface="Corbel" panose="020B0503020204020204" pitchFamily="34" charset="0"/>
              </a:rPr>
              <a:t>go </a:t>
            </a:r>
            <a:r>
              <a:rPr lang="en-US" dirty="0" smtClean="0">
                <a:latin typeface="Corbel" panose="020B0503020204020204" pitchFamily="34" charset="0"/>
              </a:rPr>
              <a:t>elsewhere if recommended</a:t>
            </a:r>
          </a:p>
          <a:p>
            <a:r>
              <a:rPr lang="en-US" dirty="0" smtClean="0">
                <a:latin typeface="Corbel" panose="020B0503020204020204" pitchFamily="34" charset="0"/>
              </a:rPr>
              <a:t>Most felt overwhelmed with decision-making process</a:t>
            </a:r>
            <a:endParaRPr lang="en-US" dirty="0">
              <a:latin typeface="Corbel" panose="020B0503020204020204" pitchFamily="34" charset="0"/>
            </a:endParaRPr>
          </a:p>
          <a:p>
            <a:pPr marL="0" indent="0">
              <a:buNone/>
            </a:pPr>
            <a:endParaRPr lang="en-US" dirty="0"/>
          </a:p>
        </p:txBody>
      </p:sp>
    </p:spTree>
    <p:extLst>
      <p:ext uri="{BB962C8B-B14F-4D97-AF65-F5344CB8AC3E}">
        <p14:creationId xmlns:p14="http://schemas.microsoft.com/office/powerpoint/2010/main" val="2545414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Time to Decide</a:t>
            </a:r>
            <a:endParaRPr lang="en-US" dirty="0"/>
          </a:p>
        </p:txBody>
      </p:sp>
      <p:sp>
        <p:nvSpPr>
          <p:cNvPr id="3" name="Content Placeholder 2"/>
          <p:cNvSpPr>
            <a:spLocks noGrp="1"/>
          </p:cNvSpPr>
          <p:nvPr>
            <p:ph idx="1"/>
          </p:nvPr>
        </p:nvSpPr>
        <p:spPr/>
        <p:txBody>
          <a:bodyPr>
            <a:normAutofit lnSpcReduction="10000"/>
          </a:bodyPr>
          <a:lstStyle/>
          <a:p>
            <a:r>
              <a:rPr lang="en-US" dirty="0">
                <a:latin typeface="Corbel" panose="020B0503020204020204" pitchFamily="34" charset="0"/>
              </a:rPr>
              <a:t>R</a:t>
            </a:r>
            <a:r>
              <a:rPr lang="en-US" dirty="0" smtClean="0">
                <a:latin typeface="Corbel" panose="020B0503020204020204" pitchFamily="34" charset="0"/>
              </a:rPr>
              <a:t>espondents required </a:t>
            </a:r>
            <a:r>
              <a:rPr lang="en-US" dirty="0">
                <a:latin typeface="Corbel" panose="020B0503020204020204" pitchFamily="34" charset="0"/>
              </a:rPr>
              <a:t>by </a:t>
            </a:r>
            <a:r>
              <a:rPr lang="en-US" dirty="0" smtClean="0">
                <a:latin typeface="Corbel" panose="020B0503020204020204" pitchFamily="34" charset="0"/>
              </a:rPr>
              <a:t>DPs </a:t>
            </a:r>
            <a:r>
              <a:rPr lang="en-US" dirty="0">
                <a:latin typeface="Corbel" panose="020B0503020204020204" pitchFamily="34" charset="0"/>
              </a:rPr>
              <a:t>to make decisions regarding SNF placement </a:t>
            </a:r>
            <a:r>
              <a:rPr lang="en-US" dirty="0" smtClean="0">
                <a:latin typeface="Corbel" panose="020B0503020204020204" pitchFamily="34" charset="0"/>
              </a:rPr>
              <a:t>quickly </a:t>
            </a:r>
          </a:p>
          <a:p>
            <a:pPr lvl="1"/>
            <a:r>
              <a:rPr lang="en-US" i="1" dirty="0" smtClean="0">
                <a:latin typeface="Corbel" panose="020B0503020204020204" pitchFamily="34" charset="0"/>
              </a:rPr>
              <a:t>They </a:t>
            </a:r>
            <a:r>
              <a:rPr lang="en-US" i="1" dirty="0">
                <a:latin typeface="Corbel" panose="020B0503020204020204" pitchFamily="34" charset="0"/>
              </a:rPr>
              <a:t>wanted to move me out the same day</a:t>
            </a:r>
            <a:r>
              <a:rPr lang="en-US" i="1" dirty="0" smtClean="0">
                <a:latin typeface="Corbel" panose="020B0503020204020204" pitchFamily="34" charset="0"/>
              </a:rPr>
              <a:t>.  </a:t>
            </a:r>
            <a:r>
              <a:rPr lang="en-US" i="1" dirty="0">
                <a:latin typeface="Corbel" panose="020B0503020204020204" pitchFamily="34" charset="0"/>
              </a:rPr>
              <a:t>And </a:t>
            </a:r>
            <a:r>
              <a:rPr lang="en-US" i="1" dirty="0" smtClean="0">
                <a:latin typeface="Corbel" panose="020B0503020204020204" pitchFamily="34" charset="0"/>
              </a:rPr>
              <a:t>so </a:t>
            </a:r>
            <a:r>
              <a:rPr lang="en-US" i="1" dirty="0">
                <a:latin typeface="Corbel" panose="020B0503020204020204" pitchFamily="34" charset="0"/>
              </a:rPr>
              <a:t>I had to decide so that they could go forward to see if they could get a bed</a:t>
            </a:r>
            <a:r>
              <a:rPr lang="en-US" i="1" dirty="0" smtClean="0">
                <a:latin typeface="Corbel" panose="020B0503020204020204" pitchFamily="34" charset="0"/>
              </a:rPr>
              <a:t>.</a:t>
            </a:r>
          </a:p>
          <a:p>
            <a:pPr lvl="1"/>
            <a:r>
              <a:rPr lang="en-US" i="1" dirty="0">
                <a:latin typeface="Corbel" panose="020B0503020204020204" pitchFamily="34" charset="0"/>
              </a:rPr>
              <a:t>T</a:t>
            </a:r>
            <a:r>
              <a:rPr lang="en-US" i="1" dirty="0" smtClean="0">
                <a:latin typeface="Corbel" panose="020B0503020204020204" pitchFamily="34" charset="0"/>
              </a:rPr>
              <a:t>hey </a:t>
            </a:r>
            <a:r>
              <a:rPr lang="en-US" i="1" dirty="0">
                <a:latin typeface="Corbel" panose="020B0503020204020204" pitchFamily="34" charset="0"/>
              </a:rPr>
              <a:t>were telling </a:t>
            </a:r>
            <a:r>
              <a:rPr lang="en-US" i="1" dirty="0" smtClean="0">
                <a:latin typeface="Corbel" panose="020B0503020204020204" pitchFamily="34" charset="0"/>
              </a:rPr>
              <a:t>me we </a:t>
            </a:r>
            <a:r>
              <a:rPr lang="en-US" i="1" dirty="0">
                <a:latin typeface="Corbel" panose="020B0503020204020204" pitchFamily="34" charset="0"/>
              </a:rPr>
              <a:t>could leave the next day. So I went out and tried to find places. And </a:t>
            </a:r>
            <a:r>
              <a:rPr lang="en-US" i="1" dirty="0" smtClean="0">
                <a:latin typeface="Corbel" panose="020B0503020204020204" pitchFamily="34" charset="0"/>
              </a:rPr>
              <a:t>then </a:t>
            </a:r>
            <a:r>
              <a:rPr lang="en-US" i="1" dirty="0">
                <a:latin typeface="Corbel" panose="020B0503020204020204" pitchFamily="34" charset="0"/>
              </a:rPr>
              <a:t>she had to have a transfusion, which kept her in there for a little bit longer. And that gave me enough </a:t>
            </a:r>
            <a:r>
              <a:rPr lang="en-US" i="1" dirty="0" smtClean="0">
                <a:latin typeface="Corbel" panose="020B0503020204020204" pitchFamily="34" charset="0"/>
              </a:rPr>
              <a:t>time </a:t>
            </a:r>
            <a:r>
              <a:rPr lang="en-US" i="1" dirty="0">
                <a:latin typeface="Corbel" panose="020B0503020204020204" pitchFamily="34" charset="0"/>
              </a:rPr>
              <a:t>to kind of have a </a:t>
            </a:r>
            <a:r>
              <a:rPr lang="en-US" i="1" dirty="0" smtClean="0">
                <a:latin typeface="Corbel" panose="020B0503020204020204" pitchFamily="34" charset="0"/>
              </a:rPr>
              <a:t>choice</a:t>
            </a:r>
            <a:r>
              <a:rPr lang="en-US" i="1" dirty="0">
                <a:latin typeface="Corbel" panose="020B0503020204020204" pitchFamily="34" charset="0"/>
              </a:rPr>
              <a:t>.</a:t>
            </a:r>
            <a:endParaRPr lang="en-US" dirty="0" smtClean="0"/>
          </a:p>
          <a:p>
            <a:endParaRPr lang="en-US" dirty="0"/>
          </a:p>
        </p:txBody>
      </p:sp>
    </p:spTree>
    <p:extLst>
      <p:ext uri="{BB962C8B-B14F-4D97-AF65-F5344CB8AC3E}">
        <p14:creationId xmlns:p14="http://schemas.microsoft.com/office/powerpoint/2010/main" val="1687799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Results: Patients Received a Large List</a:t>
            </a:r>
            <a:endParaRPr lang="en-US" dirty="0"/>
          </a:p>
        </p:txBody>
      </p:sp>
      <p:sp>
        <p:nvSpPr>
          <p:cNvPr id="3" name="Content Placeholder 2"/>
          <p:cNvSpPr>
            <a:spLocks noGrp="1"/>
          </p:cNvSpPr>
          <p:nvPr>
            <p:ph idx="1"/>
          </p:nvPr>
        </p:nvSpPr>
        <p:spPr/>
        <p:txBody>
          <a:bodyPr>
            <a:normAutofit lnSpcReduction="10000"/>
          </a:bodyPr>
          <a:lstStyle/>
          <a:p>
            <a:r>
              <a:rPr lang="en-US" dirty="0">
                <a:latin typeface="Corbel" panose="020B0503020204020204" pitchFamily="34" charset="0"/>
              </a:rPr>
              <a:t>R</a:t>
            </a:r>
            <a:r>
              <a:rPr lang="en-US" dirty="0" smtClean="0">
                <a:latin typeface="Corbel" panose="020B0503020204020204" pitchFamily="34" charset="0"/>
              </a:rPr>
              <a:t>espondents received a </a:t>
            </a:r>
            <a:r>
              <a:rPr lang="en-US" dirty="0">
                <a:latin typeface="Corbel" panose="020B0503020204020204" pitchFamily="34" charset="0"/>
              </a:rPr>
              <a:t>list of every facility in their </a:t>
            </a:r>
            <a:r>
              <a:rPr lang="en-US" dirty="0" smtClean="0">
                <a:latin typeface="Corbel" panose="020B0503020204020204" pitchFamily="34" charset="0"/>
              </a:rPr>
              <a:t>area</a:t>
            </a:r>
            <a:endParaRPr lang="en-US" dirty="0">
              <a:latin typeface="Corbel" panose="020B0503020204020204" pitchFamily="34" charset="0"/>
            </a:endParaRPr>
          </a:p>
          <a:p>
            <a:pPr lvl="1"/>
            <a:r>
              <a:rPr lang="en-US" i="1" dirty="0" smtClean="0">
                <a:latin typeface="Corbel" panose="020B0503020204020204" pitchFamily="34" charset="0"/>
              </a:rPr>
              <a:t>Well</a:t>
            </a:r>
            <a:r>
              <a:rPr lang="en-US" i="1" dirty="0">
                <a:latin typeface="Corbel" panose="020B0503020204020204" pitchFamily="34" charset="0"/>
              </a:rPr>
              <a:t>, they gave me a sheet with about 50 on </a:t>
            </a:r>
            <a:r>
              <a:rPr lang="en-US" i="1" dirty="0" smtClean="0">
                <a:latin typeface="Corbel" panose="020B0503020204020204" pitchFamily="34" charset="0"/>
              </a:rPr>
              <a:t>there, </a:t>
            </a:r>
            <a:r>
              <a:rPr lang="en-US" i="1" dirty="0">
                <a:latin typeface="Corbel" panose="020B0503020204020204" pitchFamily="34" charset="0"/>
              </a:rPr>
              <a:t>but I looked for ones that were in my area so I wouldn't have to drive so </a:t>
            </a:r>
            <a:r>
              <a:rPr lang="en-US" i="1" dirty="0" smtClean="0">
                <a:latin typeface="Corbel" panose="020B0503020204020204" pitchFamily="34" charset="0"/>
              </a:rPr>
              <a:t>far </a:t>
            </a:r>
            <a:r>
              <a:rPr lang="en-US" i="1" dirty="0">
                <a:latin typeface="Corbel" panose="020B0503020204020204" pitchFamily="34" charset="0"/>
              </a:rPr>
              <a:t>and this is the closest one that had an </a:t>
            </a:r>
            <a:r>
              <a:rPr lang="en-US" i="1" dirty="0" smtClean="0">
                <a:latin typeface="Corbel" panose="020B0503020204020204" pitchFamily="34" charset="0"/>
              </a:rPr>
              <a:t>opening. The name, </a:t>
            </a:r>
            <a:r>
              <a:rPr lang="en-US" i="1" dirty="0">
                <a:latin typeface="Corbel" panose="020B0503020204020204" pitchFamily="34" charset="0"/>
              </a:rPr>
              <a:t>yeah that's all that was on </a:t>
            </a:r>
            <a:r>
              <a:rPr lang="en-US" i="1" dirty="0" smtClean="0">
                <a:latin typeface="Corbel" panose="020B0503020204020204" pitchFamily="34" charset="0"/>
              </a:rPr>
              <a:t>there.</a:t>
            </a:r>
          </a:p>
          <a:p>
            <a:pPr lvl="1"/>
            <a:r>
              <a:rPr lang="en-US" i="1" dirty="0" smtClean="0">
                <a:latin typeface="Corbel" panose="020B0503020204020204" pitchFamily="34" charset="0"/>
              </a:rPr>
              <a:t>They </a:t>
            </a:r>
            <a:r>
              <a:rPr lang="en-US" i="1" dirty="0">
                <a:latin typeface="Corbel" panose="020B0503020204020204" pitchFamily="34" charset="0"/>
              </a:rPr>
              <a:t>gave my daughter a whole sheet with </a:t>
            </a:r>
            <a:r>
              <a:rPr lang="en-US" i="1" dirty="0" smtClean="0">
                <a:latin typeface="Corbel" panose="020B0503020204020204" pitchFamily="34" charset="0"/>
              </a:rPr>
              <a:t>facilities </a:t>
            </a:r>
            <a:r>
              <a:rPr lang="en-US" i="1" dirty="0">
                <a:latin typeface="Corbel" panose="020B0503020204020204" pitchFamily="34" charset="0"/>
              </a:rPr>
              <a:t>that we could choose from. And we looked at the addresses. </a:t>
            </a:r>
            <a:endParaRPr lang="en-US" i="1" dirty="0" smtClean="0">
              <a:latin typeface="Corbel" panose="020B0503020204020204" pitchFamily="34" charset="0"/>
            </a:endParaRPr>
          </a:p>
          <a:p>
            <a:pPr marL="457200" lvl="1" indent="0">
              <a:buNone/>
            </a:pPr>
            <a:endParaRPr lang="en-US" dirty="0"/>
          </a:p>
          <a:p>
            <a:endParaRPr lang="en-US" dirty="0"/>
          </a:p>
        </p:txBody>
      </p:sp>
    </p:spTree>
    <p:extLst>
      <p:ext uri="{BB962C8B-B14F-4D97-AF65-F5344CB8AC3E}">
        <p14:creationId xmlns:p14="http://schemas.microsoft.com/office/powerpoint/2010/main" val="1464045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700" dirty="0" smtClean="0"/>
              <a:t>Results: Patients Received a Few Options</a:t>
            </a:r>
            <a:endParaRPr lang="en-US" sz="3700" dirty="0"/>
          </a:p>
        </p:txBody>
      </p:sp>
      <p:sp>
        <p:nvSpPr>
          <p:cNvPr id="3" name="Content Placeholder 2"/>
          <p:cNvSpPr>
            <a:spLocks noGrp="1"/>
          </p:cNvSpPr>
          <p:nvPr>
            <p:ph idx="1"/>
          </p:nvPr>
        </p:nvSpPr>
        <p:spPr/>
        <p:txBody>
          <a:bodyPr>
            <a:normAutofit/>
          </a:bodyPr>
          <a:lstStyle/>
          <a:p>
            <a:r>
              <a:rPr lang="en-US" dirty="0" smtClean="0">
                <a:latin typeface="Corbel" panose="020B0503020204020204" pitchFamily="34" charset="0"/>
              </a:rPr>
              <a:t>Or received a short </a:t>
            </a:r>
            <a:r>
              <a:rPr lang="en-US" dirty="0">
                <a:latin typeface="Corbel" panose="020B0503020204020204" pitchFamily="34" charset="0"/>
              </a:rPr>
              <a:t>list of SNF </a:t>
            </a:r>
            <a:r>
              <a:rPr lang="en-US" dirty="0" smtClean="0">
                <a:latin typeface="Corbel" panose="020B0503020204020204" pitchFamily="34" charset="0"/>
              </a:rPr>
              <a:t>options</a:t>
            </a:r>
          </a:p>
          <a:p>
            <a:pPr lvl="1"/>
            <a:r>
              <a:rPr lang="en-US" i="1" dirty="0" smtClean="0">
                <a:latin typeface="Corbel" panose="020B0503020204020204" pitchFamily="34" charset="0"/>
              </a:rPr>
              <a:t>They </a:t>
            </a:r>
            <a:r>
              <a:rPr lang="en-US" i="1" dirty="0">
                <a:latin typeface="Corbel" panose="020B0503020204020204" pitchFamily="34" charset="0"/>
              </a:rPr>
              <a:t>were sorted by location where each one is located, but she went in and checked with my insurance, and she gave me the facilities that took my insurance</a:t>
            </a:r>
            <a:r>
              <a:rPr lang="en-US" i="1" dirty="0" smtClean="0">
                <a:latin typeface="Corbel" panose="020B0503020204020204" pitchFamily="34" charset="0"/>
              </a:rPr>
              <a:t>.</a:t>
            </a:r>
          </a:p>
          <a:p>
            <a:pPr lvl="1"/>
            <a:r>
              <a:rPr lang="en-US" i="1" dirty="0">
                <a:latin typeface="Corbel" panose="020B0503020204020204" pitchFamily="34" charset="0"/>
              </a:rPr>
              <a:t>Oh they named a couple of different places, but I can’t remember which ones they named, but when they mentioned this </a:t>
            </a:r>
            <a:r>
              <a:rPr lang="en-US" i="1" dirty="0" smtClean="0">
                <a:latin typeface="Corbel" panose="020B0503020204020204" pitchFamily="34" charset="0"/>
              </a:rPr>
              <a:t>one </a:t>
            </a:r>
            <a:r>
              <a:rPr lang="en-US" i="1" dirty="0">
                <a:latin typeface="Corbel" panose="020B0503020204020204" pitchFamily="34" charset="0"/>
              </a:rPr>
              <a:t>I told them this one right here because it’s closer to home. </a:t>
            </a:r>
          </a:p>
          <a:p>
            <a:pPr marL="0" indent="0">
              <a:buNone/>
            </a:pPr>
            <a:endParaRPr lang="en-US" dirty="0" smtClean="0">
              <a:latin typeface="Corbel" panose="020B0503020204020204" pitchFamily="34" charset="0"/>
            </a:endParaRPr>
          </a:p>
        </p:txBody>
      </p:sp>
    </p:spTree>
    <p:extLst>
      <p:ext uri="{BB962C8B-B14F-4D97-AF65-F5344CB8AC3E}">
        <p14:creationId xmlns:p14="http://schemas.microsoft.com/office/powerpoint/2010/main" val="3009592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Results: Role of Discharge Planners</a:t>
            </a:r>
            <a:endParaRPr lang="en-US" dirty="0"/>
          </a:p>
        </p:txBody>
      </p:sp>
      <p:sp>
        <p:nvSpPr>
          <p:cNvPr id="3" name="Content Placeholder 2"/>
          <p:cNvSpPr>
            <a:spLocks noGrp="1"/>
          </p:cNvSpPr>
          <p:nvPr>
            <p:ph idx="1"/>
          </p:nvPr>
        </p:nvSpPr>
        <p:spPr/>
        <p:txBody>
          <a:bodyPr>
            <a:normAutofit/>
          </a:bodyPr>
          <a:lstStyle/>
          <a:p>
            <a:r>
              <a:rPr lang="en-US" dirty="0" smtClean="0">
                <a:latin typeface="Corbel" panose="020B0503020204020204" pitchFamily="34" charset="0"/>
              </a:rPr>
              <a:t>DPs were </a:t>
            </a:r>
            <a:r>
              <a:rPr lang="en-US" dirty="0">
                <a:latin typeface="Corbel" panose="020B0503020204020204" pitchFamily="34" charset="0"/>
              </a:rPr>
              <a:t>minimally </a:t>
            </a:r>
            <a:r>
              <a:rPr lang="en-US" dirty="0" smtClean="0">
                <a:latin typeface="Corbel" panose="020B0503020204020204" pitchFamily="34" charset="0"/>
              </a:rPr>
              <a:t>involved</a:t>
            </a:r>
          </a:p>
          <a:p>
            <a:pPr lvl="1"/>
            <a:r>
              <a:rPr lang="en-US" i="1" dirty="0" smtClean="0">
                <a:latin typeface="Corbel" panose="020B0503020204020204" pitchFamily="34" charset="0"/>
              </a:rPr>
              <a:t>She </a:t>
            </a:r>
            <a:r>
              <a:rPr lang="en-US" i="1" dirty="0">
                <a:latin typeface="Corbel" panose="020B0503020204020204" pitchFamily="34" charset="0"/>
              </a:rPr>
              <a:t>never recommended one over the other.  I asked her which one she would choose and she said </a:t>
            </a:r>
            <a:r>
              <a:rPr lang="en-US" i="1" dirty="0" smtClean="0">
                <a:latin typeface="Corbel" panose="020B0503020204020204" pitchFamily="34" charset="0"/>
              </a:rPr>
              <a:t>‘I'm </a:t>
            </a:r>
            <a:r>
              <a:rPr lang="en-US" i="1" dirty="0">
                <a:latin typeface="Corbel" panose="020B0503020204020204" pitchFamily="34" charset="0"/>
              </a:rPr>
              <a:t>not allowed to do </a:t>
            </a:r>
            <a:r>
              <a:rPr lang="en-US" i="1" dirty="0" smtClean="0">
                <a:latin typeface="Corbel" panose="020B0503020204020204" pitchFamily="34" charset="0"/>
              </a:rPr>
              <a:t>that.’ </a:t>
            </a:r>
          </a:p>
          <a:p>
            <a:pPr lvl="1"/>
            <a:r>
              <a:rPr lang="en-US" i="1" dirty="0">
                <a:latin typeface="Corbel" panose="020B0503020204020204" pitchFamily="34" charset="0"/>
              </a:rPr>
              <a:t>T</a:t>
            </a:r>
            <a:r>
              <a:rPr lang="en-US" i="1" dirty="0" smtClean="0">
                <a:latin typeface="Corbel" panose="020B0503020204020204" pitchFamily="34" charset="0"/>
              </a:rPr>
              <a:t>hey </a:t>
            </a:r>
            <a:r>
              <a:rPr lang="en-US" i="1" dirty="0">
                <a:latin typeface="Corbel" panose="020B0503020204020204" pitchFamily="34" charset="0"/>
              </a:rPr>
              <a:t>don’t try to slant your </a:t>
            </a:r>
            <a:r>
              <a:rPr lang="en-US" i="1" dirty="0" smtClean="0">
                <a:latin typeface="Corbel" panose="020B0503020204020204" pitchFamily="34" charset="0"/>
              </a:rPr>
              <a:t>opinion</a:t>
            </a:r>
            <a:r>
              <a:rPr lang="en-US" i="1" dirty="0">
                <a:latin typeface="Corbel" panose="020B0503020204020204" pitchFamily="34" charset="0"/>
              </a:rPr>
              <a:t>. </a:t>
            </a:r>
            <a:r>
              <a:rPr lang="en-US" i="1" dirty="0" smtClean="0">
                <a:latin typeface="Corbel" panose="020B0503020204020204" pitchFamily="34" charset="0"/>
              </a:rPr>
              <a:t>They’re </a:t>
            </a:r>
            <a:r>
              <a:rPr lang="en-US" i="1" dirty="0">
                <a:latin typeface="Corbel" panose="020B0503020204020204" pitchFamily="34" charset="0"/>
              </a:rPr>
              <a:t>very informative and very nice, and help expedite it. But I don’t think they would’ve helped me decide. </a:t>
            </a:r>
            <a:endParaRPr lang="en-US" i="1" dirty="0" smtClean="0">
              <a:latin typeface="Corbel" panose="020B0503020204020204" pitchFamily="34" charset="0"/>
            </a:endParaRPr>
          </a:p>
        </p:txBody>
      </p:sp>
    </p:spTree>
    <p:extLst>
      <p:ext uri="{BB962C8B-B14F-4D97-AF65-F5344CB8AC3E}">
        <p14:creationId xmlns:p14="http://schemas.microsoft.com/office/powerpoint/2010/main" val="21766970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Role of Physicians</a:t>
            </a:r>
            <a:endParaRPr lang="en-US" dirty="0"/>
          </a:p>
        </p:txBody>
      </p:sp>
      <p:sp>
        <p:nvSpPr>
          <p:cNvPr id="3" name="Content Placeholder 2"/>
          <p:cNvSpPr>
            <a:spLocks noGrp="1"/>
          </p:cNvSpPr>
          <p:nvPr>
            <p:ph idx="1"/>
          </p:nvPr>
        </p:nvSpPr>
        <p:spPr/>
        <p:txBody>
          <a:bodyPr>
            <a:normAutofit/>
          </a:bodyPr>
          <a:lstStyle/>
          <a:p>
            <a:r>
              <a:rPr lang="en-US" dirty="0" smtClean="0">
                <a:latin typeface="Corbel" panose="020B0503020204020204" pitchFamily="34" charset="0"/>
              </a:rPr>
              <a:t>Physicians largely were not involved </a:t>
            </a:r>
          </a:p>
          <a:p>
            <a:pPr lvl="1"/>
            <a:r>
              <a:rPr lang="en-US" i="1" dirty="0" smtClean="0">
                <a:latin typeface="Corbel" panose="020B0503020204020204" pitchFamily="34" charset="0"/>
              </a:rPr>
              <a:t>I </a:t>
            </a:r>
            <a:r>
              <a:rPr lang="en-US" i="1" dirty="0">
                <a:latin typeface="Corbel" panose="020B0503020204020204" pitchFamily="34" charset="0"/>
              </a:rPr>
              <a:t>didn't ask them for help.  I mean they knew that I knew something about such facilities in the area, but I think they wanted to stick to the medical side of things</a:t>
            </a:r>
            <a:r>
              <a:rPr lang="en-US" i="1" dirty="0" smtClean="0">
                <a:latin typeface="Corbel" panose="020B0503020204020204" pitchFamily="34" charset="0"/>
              </a:rPr>
              <a:t>.</a:t>
            </a:r>
          </a:p>
          <a:p>
            <a:pPr lvl="1"/>
            <a:r>
              <a:rPr lang="en-US" i="1" dirty="0" smtClean="0">
                <a:latin typeface="Corbel" panose="020B0503020204020204" pitchFamily="34" charset="0"/>
              </a:rPr>
              <a:t>No</a:t>
            </a:r>
            <a:r>
              <a:rPr lang="en-US" i="1" dirty="0">
                <a:latin typeface="Corbel" panose="020B0503020204020204" pitchFamily="34" charset="0"/>
              </a:rPr>
              <a:t>, she doesn’t do that. </a:t>
            </a:r>
            <a:r>
              <a:rPr lang="en-US" i="1" dirty="0" smtClean="0">
                <a:latin typeface="Corbel" panose="020B0503020204020204" pitchFamily="34" charset="0"/>
              </a:rPr>
              <a:t>She’s </a:t>
            </a:r>
            <a:r>
              <a:rPr lang="en-US" i="1" dirty="0">
                <a:latin typeface="Corbel" panose="020B0503020204020204" pitchFamily="34" charset="0"/>
              </a:rPr>
              <a:t>just a surgeon. </a:t>
            </a:r>
            <a:r>
              <a:rPr lang="en-US" i="1" dirty="0" smtClean="0">
                <a:latin typeface="Corbel" panose="020B0503020204020204" pitchFamily="34" charset="0"/>
              </a:rPr>
              <a:t>Yeah</a:t>
            </a:r>
            <a:r>
              <a:rPr lang="en-US" i="1" dirty="0">
                <a:latin typeface="Corbel" panose="020B0503020204020204" pitchFamily="34" charset="0"/>
              </a:rPr>
              <a:t>. </a:t>
            </a:r>
          </a:p>
          <a:p>
            <a:pPr marL="0" indent="0">
              <a:buNone/>
            </a:pPr>
            <a:endParaRPr lang="en-US" dirty="0"/>
          </a:p>
        </p:txBody>
      </p:sp>
    </p:spTree>
    <p:extLst>
      <p:ext uri="{BB962C8B-B14F-4D97-AF65-F5344CB8AC3E}">
        <p14:creationId xmlns:p14="http://schemas.microsoft.com/office/powerpoint/2010/main" val="1734917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Location</a:t>
            </a:r>
            <a:endParaRPr lang="en-US" dirty="0"/>
          </a:p>
        </p:txBody>
      </p:sp>
      <p:sp>
        <p:nvSpPr>
          <p:cNvPr id="3" name="Content Placeholder 2"/>
          <p:cNvSpPr>
            <a:spLocks noGrp="1"/>
          </p:cNvSpPr>
          <p:nvPr>
            <p:ph idx="1"/>
          </p:nvPr>
        </p:nvSpPr>
        <p:spPr/>
        <p:txBody>
          <a:bodyPr>
            <a:normAutofit/>
          </a:bodyPr>
          <a:lstStyle/>
          <a:p>
            <a:r>
              <a:rPr lang="en-US" dirty="0" smtClean="0">
                <a:latin typeface="Corbel" panose="020B0503020204020204" pitchFamily="34" charset="0"/>
              </a:rPr>
              <a:t>A common predictor of patients’ decisions included location</a:t>
            </a:r>
          </a:p>
          <a:p>
            <a:pPr lvl="1"/>
            <a:r>
              <a:rPr lang="en-US" i="1" dirty="0">
                <a:latin typeface="Corbel" panose="020B0503020204020204" pitchFamily="34" charset="0"/>
              </a:rPr>
              <a:t>Everything is location. This one is much closer.</a:t>
            </a:r>
            <a:endParaRPr lang="en-US" i="1" dirty="0" smtClean="0">
              <a:latin typeface="Corbel" panose="020B0503020204020204" pitchFamily="34" charset="0"/>
            </a:endParaRPr>
          </a:p>
          <a:p>
            <a:pPr lvl="1"/>
            <a:r>
              <a:rPr lang="en-US" i="1" dirty="0" smtClean="0">
                <a:latin typeface="Corbel" panose="020B0503020204020204" pitchFamily="34" charset="0"/>
              </a:rPr>
              <a:t>Location</a:t>
            </a:r>
            <a:r>
              <a:rPr lang="en-US" i="1" dirty="0">
                <a:latin typeface="Corbel" panose="020B0503020204020204" pitchFamily="34" charset="0"/>
              </a:rPr>
              <a:t>, location number one and their qualifications, but </a:t>
            </a:r>
            <a:r>
              <a:rPr lang="en-US" i="1" dirty="0" smtClean="0">
                <a:latin typeface="Corbel" panose="020B0503020204020204" pitchFamily="34" charset="0"/>
              </a:rPr>
              <a:t>I </a:t>
            </a:r>
            <a:r>
              <a:rPr lang="en-US" i="1" dirty="0">
                <a:latin typeface="Corbel" panose="020B0503020204020204" pitchFamily="34" charset="0"/>
              </a:rPr>
              <a:t>was hoping they had good </a:t>
            </a:r>
            <a:r>
              <a:rPr lang="en-US" i="1" dirty="0" smtClean="0">
                <a:latin typeface="Corbel" panose="020B0503020204020204" pitchFamily="34" charset="0"/>
              </a:rPr>
              <a:t>qualifications, </a:t>
            </a:r>
            <a:r>
              <a:rPr lang="en-US" i="1" dirty="0">
                <a:latin typeface="Corbel" panose="020B0503020204020204" pitchFamily="34" charset="0"/>
              </a:rPr>
              <a:t>but right now it was really location because my niece really doesn’t </a:t>
            </a:r>
            <a:r>
              <a:rPr lang="en-US" i="1" dirty="0" smtClean="0">
                <a:latin typeface="Corbel" panose="020B0503020204020204" pitchFamily="34" charset="0"/>
              </a:rPr>
              <a:t>drive </a:t>
            </a:r>
            <a:r>
              <a:rPr lang="en-US" i="1" dirty="0">
                <a:latin typeface="Corbel" panose="020B0503020204020204" pitchFamily="34" charset="0"/>
              </a:rPr>
              <a:t>too </a:t>
            </a:r>
            <a:r>
              <a:rPr lang="en-US" i="1" dirty="0" smtClean="0">
                <a:latin typeface="Corbel" panose="020B0503020204020204" pitchFamily="34" charset="0"/>
              </a:rPr>
              <a:t>far.</a:t>
            </a:r>
          </a:p>
          <a:p>
            <a:pPr marL="0" indent="0">
              <a:buNone/>
            </a:pPr>
            <a:endParaRPr lang="en-US" dirty="0" smtClean="0"/>
          </a:p>
          <a:p>
            <a:endParaRPr lang="en-US" dirty="0"/>
          </a:p>
          <a:p>
            <a:pPr marL="0" indent="0">
              <a:buNone/>
            </a:pPr>
            <a:endParaRPr lang="en-US" dirty="0"/>
          </a:p>
        </p:txBody>
      </p:sp>
    </p:spTree>
    <p:extLst>
      <p:ext uri="{BB962C8B-B14F-4D97-AF65-F5344CB8AC3E}">
        <p14:creationId xmlns:p14="http://schemas.microsoft.com/office/powerpoint/2010/main" val="26768737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Prior Experience</a:t>
            </a:r>
            <a:endParaRPr lang="en-US" dirty="0"/>
          </a:p>
        </p:txBody>
      </p:sp>
      <p:sp>
        <p:nvSpPr>
          <p:cNvPr id="3" name="Content Placeholder 2"/>
          <p:cNvSpPr>
            <a:spLocks noGrp="1"/>
          </p:cNvSpPr>
          <p:nvPr>
            <p:ph idx="1"/>
          </p:nvPr>
        </p:nvSpPr>
        <p:spPr/>
        <p:txBody>
          <a:bodyPr>
            <a:normAutofit/>
          </a:bodyPr>
          <a:lstStyle/>
          <a:p>
            <a:r>
              <a:rPr lang="en-US" dirty="0" smtClean="0">
                <a:latin typeface="Corbel" panose="020B0503020204020204" pitchFamily="34" charset="0"/>
              </a:rPr>
              <a:t>Another common predictor was previous experience</a:t>
            </a:r>
          </a:p>
          <a:p>
            <a:pPr lvl="1"/>
            <a:r>
              <a:rPr lang="en-US" i="1" dirty="0" smtClean="0">
                <a:latin typeface="Corbel" panose="020B0503020204020204" pitchFamily="34" charset="0"/>
              </a:rPr>
              <a:t>Um</a:t>
            </a:r>
            <a:r>
              <a:rPr lang="en-US" i="1" dirty="0">
                <a:latin typeface="Corbel" panose="020B0503020204020204" pitchFamily="34" charset="0"/>
              </a:rPr>
              <a:t>, but I got to tell you, I even thought about </a:t>
            </a:r>
            <a:r>
              <a:rPr lang="en-US" i="1" dirty="0" smtClean="0">
                <a:latin typeface="Corbel" panose="020B0503020204020204" pitchFamily="34" charset="0"/>
              </a:rPr>
              <a:t>[choosing another facility], but </a:t>
            </a:r>
            <a:r>
              <a:rPr lang="en-US" i="1" dirty="0">
                <a:latin typeface="Corbel" panose="020B0503020204020204" pitchFamily="34" charset="0"/>
              </a:rPr>
              <a:t>I kept coming back to the devil you know is better than the devil you don't know</a:t>
            </a:r>
            <a:r>
              <a:rPr lang="en-US" i="1" dirty="0" smtClean="0">
                <a:latin typeface="Corbel" panose="020B0503020204020204" pitchFamily="34" charset="0"/>
              </a:rPr>
              <a:t>. </a:t>
            </a:r>
          </a:p>
          <a:p>
            <a:pPr lvl="1"/>
            <a:r>
              <a:rPr lang="en-US" i="1" dirty="0">
                <a:latin typeface="Corbel" panose="020B0503020204020204" pitchFamily="34" charset="0"/>
              </a:rPr>
              <a:t>So you </a:t>
            </a:r>
            <a:r>
              <a:rPr lang="en-US" i="1" dirty="0" err="1">
                <a:latin typeface="Corbel" panose="020B0503020204020204" pitchFamily="34" charset="0"/>
              </a:rPr>
              <a:t>gotta</a:t>
            </a:r>
            <a:r>
              <a:rPr lang="en-US" i="1" dirty="0">
                <a:latin typeface="Corbel" panose="020B0503020204020204" pitchFamily="34" charset="0"/>
              </a:rPr>
              <a:t> think what </a:t>
            </a:r>
            <a:r>
              <a:rPr lang="en-US" i="1" dirty="0" err="1">
                <a:latin typeface="Corbel" panose="020B0503020204020204" pitchFamily="34" charset="0"/>
              </a:rPr>
              <a:t>ya</a:t>
            </a:r>
            <a:r>
              <a:rPr lang="en-US" i="1" dirty="0">
                <a:latin typeface="Corbel" panose="020B0503020204020204" pitchFamily="34" charset="0"/>
              </a:rPr>
              <a:t> don't know, you're a little bit afraid of! </a:t>
            </a:r>
            <a:endParaRPr lang="en-US" i="1" dirty="0" smtClean="0">
              <a:latin typeface="Corbel" panose="020B0503020204020204" pitchFamily="34" charset="0"/>
            </a:endParaRPr>
          </a:p>
          <a:p>
            <a:pPr marL="0" indent="0">
              <a:buNone/>
            </a:pPr>
            <a:endParaRPr lang="en-US" dirty="0"/>
          </a:p>
          <a:p>
            <a:endParaRPr lang="en-US" dirty="0"/>
          </a:p>
        </p:txBody>
      </p:sp>
    </p:spTree>
    <p:extLst>
      <p:ext uri="{BB962C8B-B14F-4D97-AF65-F5344CB8AC3E}">
        <p14:creationId xmlns:p14="http://schemas.microsoft.com/office/powerpoint/2010/main" val="19188876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Family/Friend Experience</a:t>
            </a:r>
            <a:endParaRPr lang="en-US" dirty="0"/>
          </a:p>
        </p:txBody>
      </p:sp>
      <p:sp>
        <p:nvSpPr>
          <p:cNvPr id="3" name="Content Placeholder 2"/>
          <p:cNvSpPr>
            <a:spLocks noGrp="1"/>
          </p:cNvSpPr>
          <p:nvPr>
            <p:ph idx="1"/>
          </p:nvPr>
        </p:nvSpPr>
        <p:spPr/>
        <p:txBody>
          <a:bodyPr>
            <a:normAutofit lnSpcReduction="10000"/>
          </a:bodyPr>
          <a:lstStyle/>
          <a:p>
            <a:r>
              <a:rPr lang="en-US" dirty="0" smtClean="0">
                <a:latin typeface="Corbel" panose="020B0503020204020204" pitchFamily="34" charset="0"/>
              </a:rPr>
              <a:t>Respondents also chose facilities they knew others had stayed in</a:t>
            </a:r>
          </a:p>
          <a:p>
            <a:pPr lvl="1"/>
            <a:r>
              <a:rPr lang="en-US" i="1" dirty="0">
                <a:latin typeface="Corbel" panose="020B0503020204020204" pitchFamily="34" charset="0"/>
              </a:rPr>
              <a:t>W</a:t>
            </a:r>
            <a:r>
              <a:rPr lang="en-US" i="1" dirty="0" smtClean="0">
                <a:latin typeface="Corbel" panose="020B0503020204020204" pitchFamily="34" charset="0"/>
              </a:rPr>
              <a:t>ord of mouth is the best way. Probably to know somebody who was cared for at the place, because the brochures don’t tell you anything. These people try to fill their places up, and there’s a lot of hype in there. </a:t>
            </a:r>
          </a:p>
          <a:p>
            <a:pPr lvl="1"/>
            <a:r>
              <a:rPr lang="en-US" i="1" dirty="0">
                <a:latin typeface="Corbel" panose="020B0503020204020204" pitchFamily="34" charset="0"/>
              </a:rPr>
              <a:t>I like word of mouth of people who've already been there because the doctor, they're not lying in the bed, they haven't been where you've been.</a:t>
            </a:r>
            <a:endParaRPr lang="en-US" i="1" dirty="0" smtClean="0">
              <a:latin typeface="Corbel" panose="020B0503020204020204" pitchFamily="34" charset="0"/>
            </a:endParaRPr>
          </a:p>
        </p:txBody>
      </p:sp>
    </p:spTree>
    <p:extLst>
      <p:ext uri="{BB962C8B-B14F-4D97-AF65-F5344CB8AC3E}">
        <p14:creationId xmlns:p14="http://schemas.microsoft.com/office/powerpoint/2010/main" val="1408946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Acknowledgments</a:t>
            </a:r>
            <a:endParaRPr lang="en-US" dirty="0"/>
          </a:p>
        </p:txBody>
      </p:sp>
      <p:sp>
        <p:nvSpPr>
          <p:cNvPr id="3" name="Content Placeholder 2"/>
          <p:cNvSpPr>
            <a:spLocks noGrp="1"/>
          </p:cNvSpPr>
          <p:nvPr>
            <p:ph idx="1"/>
          </p:nvPr>
        </p:nvSpPr>
        <p:spPr/>
        <p:txBody>
          <a:bodyPr/>
          <a:lstStyle/>
          <a:p>
            <a:pPr marL="0" indent="0" algn="ctr">
              <a:buNone/>
            </a:pPr>
            <a:r>
              <a:rPr lang="en-US" dirty="0" smtClean="0">
                <a:latin typeface="Corbel" panose="020B0503020204020204" pitchFamily="34" charset="0"/>
              </a:rPr>
              <a:t>Commonwealth Fund (</a:t>
            </a:r>
            <a:r>
              <a:rPr lang="en-US" dirty="0">
                <a:latin typeface="Corbel" panose="020B0503020204020204" pitchFamily="34" charset="0"/>
              </a:rPr>
              <a:t>Grant #</a:t>
            </a:r>
            <a:r>
              <a:rPr lang="en-US" dirty="0" smtClean="0">
                <a:latin typeface="Corbel" panose="020B0503020204020204" pitchFamily="34" charset="0"/>
              </a:rPr>
              <a:t>5290040)</a:t>
            </a:r>
          </a:p>
          <a:p>
            <a:pPr marL="0" indent="0" algn="ctr">
              <a:buNone/>
            </a:pPr>
            <a:r>
              <a:rPr lang="en-US" dirty="0">
                <a:latin typeface="Corbel" panose="020B0503020204020204" pitchFamily="34" charset="0"/>
              </a:rPr>
              <a:t>NIA Program Project </a:t>
            </a:r>
            <a:r>
              <a:rPr lang="en-US" dirty="0" smtClean="0">
                <a:latin typeface="Corbel" panose="020B0503020204020204" pitchFamily="34" charset="0"/>
              </a:rPr>
              <a:t>(Grant #AG-027296)</a:t>
            </a:r>
            <a:endParaRPr lang="en-US" dirty="0">
              <a:latin typeface="Corbel" panose="020B0503020204020204" pitchFamily="34" charset="0"/>
            </a:endParaRPr>
          </a:p>
        </p:txBody>
      </p:sp>
    </p:spTree>
    <p:extLst>
      <p:ext uri="{BB962C8B-B14F-4D97-AF65-F5344CB8AC3E}">
        <p14:creationId xmlns:p14="http://schemas.microsoft.com/office/powerpoint/2010/main" val="11045421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Help from Family/Friends</a:t>
            </a:r>
            <a:endParaRPr lang="en-US" dirty="0"/>
          </a:p>
        </p:txBody>
      </p:sp>
      <p:sp>
        <p:nvSpPr>
          <p:cNvPr id="3" name="Content Placeholder 2"/>
          <p:cNvSpPr>
            <a:spLocks noGrp="1"/>
          </p:cNvSpPr>
          <p:nvPr>
            <p:ph idx="1"/>
          </p:nvPr>
        </p:nvSpPr>
        <p:spPr/>
        <p:txBody>
          <a:bodyPr>
            <a:normAutofit/>
          </a:bodyPr>
          <a:lstStyle/>
          <a:p>
            <a:r>
              <a:rPr lang="en-US" dirty="0">
                <a:latin typeface="Corbel" panose="020B0503020204020204" pitchFamily="34" charset="0"/>
              </a:rPr>
              <a:t>Some </a:t>
            </a:r>
            <a:r>
              <a:rPr lang="en-US" dirty="0" smtClean="0">
                <a:latin typeface="Corbel" panose="020B0503020204020204" pitchFamily="34" charset="0"/>
              </a:rPr>
              <a:t>relied on </a:t>
            </a:r>
            <a:r>
              <a:rPr lang="en-US" dirty="0">
                <a:latin typeface="Corbel" panose="020B0503020204020204" pitchFamily="34" charset="0"/>
              </a:rPr>
              <a:t>decision-making support from their family and </a:t>
            </a:r>
            <a:r>
              <a:rPr lang="en-US" dirty="0" smtClean="0">
                <a:latin typeface="Corbel" panose="020B0503020204020204" pitchFamily="34" charset="0"/>
              </a:rPr>
              <a:t>friends</a:t>
            </a:r>
          </a:p>
          <a:p>
            <a:pPr lvl="1"/>
            <a:r>
              <a:rPr lang="en-US" i="1" dirty="0" smtClean="0">
                <a:latin typeface="Corbel" panose="020B0503020204020204" pitchFamily="34" charset="0"/>
              </a:rPr>
              <a:t>Well</a:t>
            </a:r>
            <a:r>
              <a:rPr lang="en-US" i="1" dirty="0">
                <a:latin typeface="Corbel" panose="020B0503020204020204" pitchFamily="34" charset="0"/>
              </a:rPr>
              <a:t>, my daughter took care of a lot of those things for </a:t>
            </a:r>
            <a:r>
              <a:rPr lang="en-US" i="1" dirty="0" smtClean="0">
                <a:latin typeface="Corbel" panose="020B0503020204020204" pitchFamily="34" charset="0"/>
              </a:rPr>
              <a:t>me and </a:t>
            </a:r>
            <a:r>
              <a:rPr lang="en-US" i="1" dirty="0">
                <a:latin typeface="Corbel" panose="020B0503020204020204" pitchFamily="34" charset="0"/>
              </a:rPr>
              <a:t>I think they were very helpful to </a:t>
            </a:r>
            <a:r>
              <a:rPr lang="en-US" i="1" dirty="0" smtClean="0">
                <a:latin typeface="Corbel" panose="020B0503020204020204" pitchFamily="34" charset="0"/>
              </a:rPr>
              <a:t>her </a:t>
            </a:r>
            <a:r>
              <a:rPr lang="en-US" i="1" dirty="0">
                <a:latin typeface="Corbel" panose="020B0503020204020204" pitchFamily="34" charset="0"/>
              </a:rPr>
              <a:t>because my daughter will ask a lot of questions and she can be pretty </a:t>
            </a:r>
            <a:r>
              <a:rPr lang="en-US" i="1" dirty="0" smtClean="0">
                <a:latin typeface="Corbel" panose="020B0503020204020204" pitchFamily="34" charset="0"/>
              </a:rPr>
              <a:t>feisty </a:t>
            </a:r>
            <a:r>
              <a:rPr lang="en-US" i="1" dirty="0">
                <a:latin typeface="Corbel" panose="020B0503020204020204" pitchFamily="34" charset="0"/>
              </a:rPr>
              <a:t>and aggressive at getting the information that she </a:t>
            </a:r>
            <a:r>
              <a:rPr lang="en-US" i="1" dirty="0" smtClean="0">
                <a:latin typeface="Corbel" panose="020B0503020204020204" pitchFamily="34" charset="0"/>
              </a:rPr>
              <a:t>wants. </a:t>
            </a:r>
          </a:p>
          <a:p>
            <a:pPr lvl="1"/>
            <a:r>
              <a:rPr lang="en-US" i="1" dirty="0">
                <a:latin typeface="Corbel" panose="020B0503020204020204" pitchFamily="34" charset="0"/>
              </a:rPr>
              <a:t>No, they chose it for me and I was glad. </a:t>
            </a:r>
            <a:endParaRPr lang="en-US" i="1" dirty="0" smtClean="0">
              <a:latin typeface="Corbel" panose="020B0503020204020204" pitchFamily="34" charset="0"/>
            </a:endParaRPr>
          </a:p>
        </p:txBody>
      </p:sp>
    </p:spTree>
    <p:extLst>
      <p:ext uri="{BB962C8B-B14F-4D97-AF65-F5344CB8AC3E}">
        <p14:creationId xmlns:p14="http://schemas.microsoft.com/office/powerpoint/2010/main" val="1611737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Results: Willingness to Travel Further</a:t>
            </a:r>
            <a:endParaRPr lang="en-US" dirty="0"/>
          </a:p>
        </p:txBody>
      </p:sp>
      <p:sp>
        <p:nvSpPr>
          <p:cNvPr id="3" name="Content Placeholder 2"/>
          <p:cNvSpPr>
            <a:spLocks noGrp="1"/>
          </p:cNvSpPr>
          <p:nvPr>
            <p:ph idx="1"/>
          </p:nvPr>
        </p:nvSpPr>
        <p:spPr/>
        <p:txBody>
          <a:bodyPr>
            <a:normAutofit/>
          </a:bodyPr>
          <a:lstStyle/>
          <a:p>
            <a:r>
              <a:rPr lang="en-US" dirty="0" smtClean="0">
                <a:latin typeface="Corbel" panose="020B0503020204020204" pitchFamily="34" charset="0"/>
              </a:rPr>
              <a:t>Most would have traveled further to a higher quality facility or to one recommended by their doctor</a:t>
            </a:r>
          </a:p>
          <a:p>
            <a:pPr lvl="1"/>
            <a:r>
              <a:rPr lang="en-US" i="1" dirty="0" smtClean="0">
                <a:latin typeface="Corbel" panose="020B0503020204020204" pitchFamily="34" charset="0"/>
              </a:rPr>
              <a:t>I would go anywhere if I thought they could help cure me or help facilitate my rehab.</a:t>
            </a:r>
          </a:p>
          <a:p>
            <a:pPr lvl="1"/>
            <a:r>
              <a:rPr lang="en-US" i="1" dirty="0">
                <a:latin typeface="Corbel" panose="020B0503020204020204" pitchFamily="34" charset="0"/>
              </a:rPr>
              <a:t>Oh, yes! I want to go to the best of the best.</a:t>
            </a:r>
            <a:endParaRPr lang="en-US" i="1" dirty="0" smtClean="0">
              <a:latin typeface="Corbel" panose="020B0503020204020204" pitchFamily="34" charset="0"/>
            </a:endParaRPr>
          </a:p>
        </p:txBody>
      </p:sp>
    </p:spTree>
    <p:extLst>
      <p:ext uri="{BB962C8B-B14F-4D97-AF65-F5344CB8AC3E}">
        <p14:creationId xmlns:p14="http://schemas.microsoft.com/office/powerpoint/2010/main" val="34814253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Results: Feelings about the Process</a:t>
            </a:r>
            <a:endParaRPr lang="en-US" dirty="0"/>
          </a:p>
        </p:txBody>
      </p:sp>
      <p:sp>
        <p:nvSpPr>
          <p:cNvPr id="3" name="Content Placeholder 2"/>
          <p:cNvSpPr>
            <a:spLocks noGrp="1"/>
          </p:cNvSpPr>
          <p:nvPr>
            <p:ph idx="1"/>
          </p:nvPr>
        </p:nvSpPr>
        <p:spPr/>
        <p:txBody>
          <a:bodyPr>
            <a:normAutofit fontScale="92500" lnSpcReduction="10000"/>
          </a:bodyPr>
          <a:lstStyle/>
          <a:p>
            <a:r>
              <a:rPr lang="en-US" dirty="0">
                <a:latin typeface="Corbel" panose="020B0503020204020204" pitchFamily="34" charset="0"/>
              </a:rPr>
              <a:t>M</a:t>
            </a:r>
            <a:r>
              <a:rPr lang="en-US" dirty="0" smtClean="0">
                <a:latin typeface="Corbel" panose="020B0503020204020204" pitchFamily="34" charset="0"/>
              </a:rPr>
              <a:t>any </a:t>
            </a:r>
            <a:r>
              <a:rPr lang="en-US" dirty="0">
                <a:latin typeface="Corbel" panose="020B0503020204020204" pitchFamily="34" charset="0"/>
              </a:rPr>
              <a:t>described the process as </a:t>
            </a:r>
            <a:r>
              <a:rPr lang="en-US" dirty="0" smtClean="0">
                <a:latin typeface="Corbel" panose="020B0503020204020204" pitchFamily="34" charset="0"/>
              </a:rPr>
              <a:t>overwhelming </a:t>
            </a:r>
          </a:p>
          <a:p>
            <a:pPr lvl="1"/>
            <a:r>
              <a:rPr lang="en-US" i="1" dirty="0">
                <a:latin typeface="Corbel" panose="020B0503020204020204" pitchFamily="34" charset="0"/>
              </a:rPr>
              <a:t>T</a:t>
            </a:r>
            <a:r>
              <a:rPr lang="en-US" i="1" dirty="0" smtClean="0">
                <a:latin typeface="Corbel" panose="020B0503020204020204" pitchFamily="34" charset="0"/>
              </a:rPr>
              <a:t>here’s </a:t>
            </a:r>
            <a:r>
              <a:rPr lang="en-US" i="1" dirty="0">
                <a:latin typeface="Corbel" panose="020B0503020204020204" pitchFamily="34" charset="0"/>
              </a:rPr>
              <a:t>some things you just have to go through to understand </a:t>
            </a:r>
            <a:r>
              <a:rPr lang="en-US" i="1" dirty="0" smtClean="0">
                <a:latin typeface="Corbel" panose="020B0503020204020204" pitchFamily="34" charset="0"/>
              </a:rPr>
              <a:t>them...I </a:t>
            </a:r>
            <a:r>
              <a:rPr lang="en-US" i="1" dirty="0">
                <a:latin typeface="Corbel" panose="020B0503020204020204" pitchFamily="34" charset="0"/>
              </a:rPr>
              <a:t>tell you, you feel like you’re on your own in most of these situations, </a:t>
            </a:r>
            <a:r>
              <a:rPr lang="en-US" i="1" dirty="0" smtClean="0">
                <a:latin typeface="Corbel" panose="020B0503020204020204" pitchFamily="34" charset="0"/>
              </a:rPr>
              <a:t>I </a:t>
            </a:r>
            <a:r>
              <a:rPr lang="en-US" i="1" dirty="0">
                <a:latin typeface="Corbel" panose="020B0503020204020204" pitchFamily="34" charset="0"/>
              </a:rPr>
              <a:t>mean, I’ve never been faced with it </a:t>
            </a:r>
            <a:r>
              <a:rPr lang="en-US" i="1" dirty="0" smtClean="0">
                <a:latin typeface="Corbel" panose="020B0503020204020204" pitchFamily="34" charset="0"/>
              </a:rPr>
              <a:t>before...And </a:t>
            </a:r>
            <a:r>
              <a:rPr lang="en-US" i="1" dirty="0">
                <a:latin typeface="Corbel" panose="020B0503020204020204" pitchFamily="34" charset="0"/>
              </a:rPr>
              <a:t>then when I was put into the situation of making the decisions, and then for somebody to come up and say, well, </a:t>
            </a:r>
            <a:r>
              <a:rPr lang="en-US" i="1" dirty="0" smtClean="0">
                <a:latin typeface="Corbel" panose="020B0503020204020204" pitchFamily="34" charset="0"/>
              </a:rPr>
              <a:t>‘It </a:t>
            </a:r>
            <a:r>
              <a:rPr lang="en-US" i="1" dirty="0">
                <a:latin typeface="Corbel" panose="020B0503020204020204" pitchFamily="34" charset="0"/>
              </a:rPr>
              <a:t>could be tomorrow, you </a:t>
            </a:r>
            <a:r>
              <a:rPr lang="en-US" i="1" dirty="0" err="1">
                <a:latin typeface="Corbel" panose="020B0503020204020204" pitchFamily="34" charset="0"/>
              </a:rPr>
              <a:t>gotta</a:t>
            </a:r>
            <a:r>
              <a:rPr lang="en-US" i="1" dirty="0">
                <a:latin typeface="Corbel" panose="020B0503020204020204" pitchFamily="34" charset="0"/>
              </a:rPr>
              <a:t> go</a:t>
            </a:r>
            <a:r>
              <a:rPr lang="en-US" i="1" dirty="0" smtClean="0">
                <a:latin typeface="Corbel" panose="020B0503020204020204" pitchFamily="34" charset="0"/>
              </a:rPr>
              <a:t>.’ </a:t>
            </a:r>
            <a:r>
              <a:rPr lang="en-US" i="1" dirty="0">
                <a:latin typeface="Corbel" panose="020B0503020204020204" pitchFamily="34" charset="0"/>
              </a:rPr>
              <a:t>Where do we go, you know? O</a:t>
            </a:r>
            <a:r>
              <a:rPr lang="en-US" i="1" dirty="0" smtClean="0">
                <a:latin typeface="Corbel" panose="020B0503020204020204" pitchFamily="34" charset="0"/>
              </a:rPr>
              <a:t>h</a:t>
            </a:r>
            <a:r>
              <a:rPr lang="en-US" i="1" dirty="0">
                <a:latin typeface="Corbel" panose="020B0503020204020204" pitchFamily="34" charset="0"/>
              </a:rPr>
              <a:t>, </a:t>
            </a:r>
            <a:r>
              <a:rPr lang="en-US" i="1" dirty="0" smtClean="0">
                <a:latin typeface="Corbel" panose="020B0503020204020204" pitchFamily="34" charset="0"/>
              </a:rPr>
              <a:t>I </a:t>
            </a:r>
            <a:r>
              <a:rPr lang="en-US" i="1" dirty="0">
                <a:latin typeface="Corbel" panose="020B0503020204020204" pitchFamily="34" charset="0"/>
              </a:rPr>
              <a:t>got on meds at that time</a:t>
            </a:r>
            <a:r>
              <a:rPr lang="en-US" i="1" dirty="0" smtClean="0">
                <a:latin typeface="Corbel" panose="020B0503020204020204" pitchFamily="34" charset="0"/>
              </a:rPr>
              <a:t>, </a:t>
            </a:r>
            <a:r>
              <a:rPr lang="en-US" i="1" dirty="0">
                <a:latin typeface="Corbel" panose="020B0503020204020204" pitchFamily="34" charset="0"/>
              </a:rPr>
              <a:t>to be able to handle all </a:t>
            </a:r>
            <a:r>
              <a:rPr lang="en-US" i="1" dirty="0" smtClean="0">
                <a:latin typeface="Corbel" panose="020B0503020204020204" pitchFamily="34" charset="0"/>
              </a:rPr>
              <a:t>this...I </a:t>
            </a:r>
            <a:r>
              <a:rPr lang="en-US" i="1" dirty="0">
                <a:latin typeface="Corbel" panose="020B0503020204020204" pitchFamily="34" charset="0"/>
              </a:rPr>
              <a:t>think everybody needs to </a:t>
            </a:r>
            <a:r>
              <a:rPr lang="en-US" i="1" dirty="0" smtClean="0">
                <a:latin typeface="Corbel" panose="020B0503020204020204" pitchFamily="34" charset="0"/>
              </a:rPr>
              <a:t>go </a:t>
            </a:r>
            <a:r>
              <a:rPr lang="en-US" i="1" dirty="0">
                <a:latin typeface="Corbel" panose="020B0503020204020204" pitchFamily="34" charset="0"/>
              </a:rPr>
              <a:t>through this process to know what </a:t>
            </a:r>
            <a:r>
              <a:rPr lang="en-US" i="1" dirty="0" smtClean="0">
                <a:latin typeface="Corbel" panose="020B0503020204020204" pitchFamily="34" charset="0"/>
              </a:rPr>
              <a:t>us </a:t>
            </a:r>
            <a:r>
              <a:rPr lang="en-US" i="1" dirty="0">
                <a:latin typeface="Corbel" panose="020B0503020204020204" pitchFamily="34" charset="0"/>
              </a:rPr>
              <a:t>caregivers are going through</a:t>
            </a:r>
            <a:r>
              <a:rPr lang="en-US" i="1" dirty="0" smtClean="0">
                <a:latin typeface="Corbel" panose="020B0503020204020204" pitchFamily="34" charset="0"/>
              </a:rPr>
              <a:t>, because </a:t>
            </a:r>
            <a:r>
              <a:rPr lang="en-US" i="1" dirty="0">
                <a:latin typeface="Corbel" panose="020B0503020204020204" pitchFamily="34" charset="0"/>
              </a:rPr>
              <a:t>it’s crazy. Crazy</a:t>
            </a:r>
            <a:r>
              <a:rPr lang="en-US" i="1" dirty="0" smtClean="0">
                <a:latin typeface="Corbel" panose="020B0503020204020204" pitchFamily="34" charset="0"/>
              </a:rPr>
              <a:t>. </a:t>
            </a:r>
          </a:p>
          <a:p>
            <a:pPr lvl="1"/>
            <a:endParaRPr lang="en-US" dirty="0" smtClean="0"/>
          </a:p>
          <a:p>
            <a:pPr marL="457200" lvl="1" indent="0">
              <a:buNone/>
            </a:pPr>
            <a:endParaRPr lang="en-US" dirty="0"/>
          </a:p>
          <a:p>
            <a:endParaRPr lang="en-US" dirty="0"/>
          </a:p>
        </p:txBody>
      </p:sp>
    </p:spTree>
    <p:extLst>
      <p:ext uri="{BB962C8B-B14F-4D97-AF65-F5344CB8AC3E}">
        <p14:creationId xmlns:p14="http://schemas.microsoft.com/office/powerpoint/2010/main" val="1663299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a:latin typeface="Corbel" panose="020B0503020204020204" pitchFamily="34" charset="0"/>
              </a:rPr>
              <a:t>R</a:t>
            </a:r>
            <a:r>
              <a:rPr lang="en-US" dirty="0" smtClean="0">
                <a:latin typeface="Corbel" panose="020B0503020204020204" pitchFamily="34" charset="0"/>
              </a:rPr>
              <a:t>esults </a:t>
            </a:r>
            <a:r>
              <a:rPr lang="en-US" dirty="0">
                <a:latin typeface="Corbel" panose="020B0503020204020204" pitchFamily="34" charset="0"/>
              </a:rPr>
              <a:t>indicate that SNF placement is a stressful transition, </a:t>
            </a:r>
            <a:r>
              <a:rPr lang="en-US" dirty="0" smtClean="0">
                <a:latin typeface="Corbel" panose="020B0503020204020204" pitchFamily="34" charset="0"/>
              </a:rPr>
              <a:t>and patients are not receiving significant guidance </a:t>
            </a:r>
            <a:r>
              <a:rPr lang="en-US" dirty="0">
                <a:latin typeface="Corbel" panose="020B0503020204020204" pitchFamily="34" charset="0"/>
              </a:rPr>
              <a:t>from </a:t>
            </a:r>
            <a:r>
              <a:rPr lang="en-US" dirty="0" smtClean="0">
                <a:latin typeface="Corbel" panose="020B0503020204020204" pitchFamily="34" charset="0"/>
              </a:rPr>
              <a:t>DPs</a:t>
            </a:r>
          </a:p>
          <a:p>
            <a:r>
              <a:rPr lang="en-US" dirty="0" smtClean="0">
                <a:latin typeface="Corbel" panose="020B0503020204020204" pitchFamily="34" charset="0"/>
              </a:rPr>
              <a:t>Although </a:t>
            </a:r>
            <a:r>
              <a:rPr lang="en-US" dirty="0">
                <a:latin typeface="Corbel" panose="020B0503020204020204" pitchFamily="34" charset="0"/>
              </a:rPr>
              <a:t>respondents would have appreciated help from </a:t>
            </a:r>
            <a:r>
              <a:rPr lang="en-US" dirty="0" smtClean="0">
                <a:latin typeface="Corbel" panose="020B0503020204020204" pitchFamily="34" charset="0"/>
              </a:rPr>
              <a:t>DPs, </a:t>
            </a:r>
            <a:r>
              <a:rPr lang="en-US" dirty="0">
                <a:latin typeface="Corbel" panose="020B0503020204020204" pitchFamily="34" charset="0"/>
              </a:rPr>
              <a:t>hospital staff were very minimally involved </a:t>
            </a:r>
            <a:endParaRPr lang="en-US" dirty="0" smtClean="0">
              <a:latin typeface="Corbel" panose="020B0503020204020204" pitchFamily="34" charset="0"/>
            </a:endParaRPr>
          </a:p>
          <a:p>
            <a:r>
              <a:rPr lang="en-US" dirty="0" smtClean="0">
                <a:latin typeface="Corbel" panose="020B0503020204020204" pitchFamily="34" charset="0"/>
              </a:rPr>
              <a:t>Lack </a:t>
            </a:r>
            <a:r>
              <a:rPr lang="en-US" dirty="0">
                <a:latin typeface="Corbel" panose="020B0503020204020204" pitchFamily="34" charset="0"/>
              </a:rPr>
              <a:t>of guidance may be the result of </a:t>
            </a:r>
            <a:r>
              <a:rPr lang="en-US" dirty="0" smtClean="0">
                <a:latin typeface="Corbel" panose="020B0503020204020204" pitchFamily="34" charset="0"/>
              </a:rPr>
              <a:t>misinterpretation </a:t>
            </a:r>
            <a:r>
              <a:rPr lang="en-US" dirty="0">
                <a:latin typeface="Corbel" panose="020B0503020204020204" pitchFamily="34" charset="0"/>
              </a:rPr>
              <a:t>of “patient choice” statutes </a:t>
            </a:r>
            <a:r>
              <a:rPr lang="en-US" dirty="0" smtClean="0">
                <a:latin typeface="Corbel" panose="020B0503020204020204" pitchFamily="34" charset="0"/>
              </a:rPr>
              <a:t>embedded </a:t>
            </a:r>
            <a:r>
              <a:rPr lang="en-US" dirty="0">
                <a:latin typeface="Corbel" panose="020B0503020204020204" pitchFamily="34" charset="0"/>
              </a:rPr>
              <a:t>in Social Security and </a:t>
            </a:r>
            <a:r>
              <a:rPr lang="en-US" dirty="0" smtClean="0">
                <a:latin typeface="Corbel" panose="020B0503020204020204" pitchFamily="34" charset="0"/>
              </a:rPr>
              <a:t>Medicare, </a:t>
            </a:r>
            <a:r>
              <a:rPr lang="en-US" dirty="0">
                <a:latin typeface="Corbel" panose="020B0503020204020204" pitchFamily="34" charset="0"/>
              </a:rPr>
              <a:t>which require that providers ensure patients’ rights to freely choose their Medicare </a:t>
            </a:r>
            <a:r>
              <a:rPr lang="en-US" dirty="0" smtClean="0">
                <a:latin typeface="Corbel" panose="020B0503020204020204" pitchFamily="34" charset="0"/>
              </a:rPr>
              <a:t>providers</a:t>
            </a:r>
          </a:p>
          <a:p>
            <a:r>
              <a:rPr lang="en-US" dirty="0">
                <a:latin typeface="Corbel" panose="020B0503020204020204" pitchFamily="34" charset="0"/>
              </a:rPr>
              <a:t>F</a:t>
            </a:r>
            <a:r>
              <a:rPr lang="en-US" dirty="0" smtClean="0">
                <a:latin typeface="Corbel" panose="020B0503020204020204" pitchFamily="34" charset="0"/>
              </a:rPr>
              <a:t>ocus </a:t>
            </a:r>
            <a:r>
              <a:rPr lang="en-US" dirty="0">
                <a:latin typeface="Corbel" panose="020B0503020204020204" pitchFamily="34" charset="0"/>
              </a:rPr>
              <a:t>on providing “choice” at the expense of providing information </a:t>
            </a:r>
          </a:p>
          <a:p>
            <a:endParaRPr lang="en-US" dirty="0"/>
          </a:p>
        </p:txBody>
      </p:sp>
    </p:spTree>
    <p:extLst>
      <p:ext uri="{BB962C8B-B14F-4D97-AF65-F5344CB8AC3E}">
        <p14:creationId xmlns:p14="http://schemas.microsoft.com/office/powerpoint/2010/main" val="19489966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lnSpcReduction="10000"/>
          </a:bodyPr>
          <a:lstStyle/>
          <a:p>
            <a:r>
              <a:rPr lang="en-US" dirty="0">
                <a:latin typeface="Corbel" panose="020B0503020204020204" pitchFamily="34" charset="0"/>
              </a:rPr>
              <a:t>Future research should investigate </a:t>
            </a:r>
            <a:r>
              <a:rPr lang="en-US" dirty="0" smtClean="0">
                <a:latin typeface="Corbel" panose="020B0503020204020204" pitchFamily="34" charset="0"/>
              </a:rPr>
              <a:t>how the provision of data to patients influences choices and outcomes, what is the best type of data to provide, how this data might be formatted and structured </a:t>
            </a:r>
          </a:p>
          <a:p>
            <a:r>
              <a:rPr lang="en-US" dirty="0" smtClean="0">
                <a:latin typeface="Corbel" panose="020B0503020204020204" pitchFamily="34" charset="0"/>
              </a:rPr>
              <a:t>Hospitals must consider </a:t>
            </a:r>
            <a:r>
              <a:rPr lang="en-US" dirty="0">
                <a:latin typeface="Corbel" panose="020B0503020204020204" pitchFamily="34" charset="0"/>
              </a:rPr>
              <a:t>how </a:t>
            </a:r>
            <a:r>
              <a:rPr lang="en-US" dirty="0" smtClean="0">
                <a:latin typeface="Corbel" panose="020B0503020204020204" pitchFamily="34" charset="0"/>
              </a:rPr>
              <a:t>DPs can </a:t>
            </a:r>
            <a:r>
              <a:rPr lang="en-US" dirty="0">
                <a:latin typeface="Corbel" panose="020B0503020204020204" pitchFamily="34" charset="0"/>
              </a:rPr>
              <a:t>engage patients in decision-making that incorporates quality of care while still adhering to </a:t>
            </a:r>
            <a:r>
              <a:rPr lang="en-US" dirty="0" smtClean="0">
                <a:latin typeface="Corbel" panose="020B0503020204020204" pitchFamily="34" charset="0"/>
              </a:rPr>
              <a:t>patient choice requirements</a:t>
            </a:r>
            <a:endParaRPr lang="en-US" dirty="0">
              <a:latin typeface="Corbel" panose="020B0503020204020204" pitchFamily="34" charset="0"/>
            </a:endParaRPr>
          </a:p>
          <a:p>
            <a:endParaRPr lang="en-US" dirty="0"/>
          </a:p>
        </p:txBody>
      </p:sp>
    </p:spTree>
    <p:extLst>
      <p:ext uri="{BB962C8B-B14F-4D97-AF65-F5344CB8AC3E}">
        <p14:creationId xmlns:p14="http://schemas.microsoft.com/office/powerpoint/2010/main" val="28043653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latin typeface="Corbel" panose="020B0503020204020204" pitchFamily="34" charset="0"/>
              </a:rPr>
              <a:t>SNF </a:t>
            </a:r>
            <a:r>
              <a:rPr lang="en-US" dirty="0">
                <a:latin typeface="Corbel" panose="020B0503020204020204" pitchFamily="34" charset="0"/>
              </a:rPr>
              <a:t>placement is a stressful transition, occurring </a:t>
            </a:r>
            <a:r>
              <a:rPr lang="en-US" dirty="0" smtClean="0">
                <a:latin typeface="Corbel" panose="020B0503020204020204" pitchFamily="34" charset="0"/>
              </a:rPr>
              <a:t>when </a:t>
            </a:r>
            <a:r>
              <a:rPr lang="en-US" dirty="0">
                <a:latin typeface="Corbel" panose="020B0503020204020204" pitchFamily="34" charset="0"/>
              </a:rPr>
              <a:t>patients are physically vulnerable, and often without significant help </a:t>
            </a:r>
            <a:r>
              <a:rPr lang="en-US" dirty="0" smtClean="0">
                <a:latin typeface="Corbel" panose="020B0503020204020204" pitchFamily="34" charset="0"/>
              </a:rPr>
              <a:t>from </a:t>
            </a:r>
            <a:r>
              <a:rPr lang="en-US" dirty="0">
                <a:latin typeface="Corbel" panose="020B0503020204020204" pitchFamily="34" charset="0"/>
              </a:rPr>
              <a:t>experienced professionals </a:t>
            </a:r>
            <a:endParaRPr lang="en-US" dirty="0" smtClean="0">
              <a:latin typeface="Corbel" panose="020B0503020204020204" pitchFamily="34" charset="0"/>
            </a:endParaRPr>
          </a:p>
          <a:p>
            <a:r>
              <a:rPr lang="en-US" dirty="0" smtClean="0">
                <a:latin typeface="Corbel" panose="020B0503020204020204" pitchFamily="34" charset="0"/>
              </a:rPr>
              <a:t>Most </a:t>
            </a:r>
            <a:r>
              <a:rPr lang="en-US" dirty="0">
                <a:latin typeface="Corbel" panose="020B0503020204020204" pitchFamily="34" charset="0"/>
              </a:rPr>
              <a:t>patients select a facility based on </a:t>
            </a:r>
            <a:r>
              <a:rPr lang="en-US" dirty="0" smtClean="0">
                <a:latin typeface="Corbel" panose="020B0503020204020204" pitchFamily="34" charset="0"/>
              </a:rPr>
              <a:t>location </a:t>
            </a:r>
            <a:r>
              <a:rPr lang="en-US" dirty="0">
                <a:latin typeface="Corbel" panose="020B0503020204020204" pitchFamily="34" charset="0"/>
              </a:rPr>
              <a:t>because they are provided with no quality information or </a:t>
            </a:r>
            <a:r>
              <a:rPr lang="en-US" dirty="0" smtClean="0">
                <a:latin typeface="Corbel" panose="020B0503020204020204" pitchFamily="34" charset="0"/>
              </a:rPr>
              <a:t>advice</a:t>
            </a:r>
          </a:p>
          <a:p>
            <a:r>
              <a:rPr lang="en-US" dirty="0" smtClean="0">
                <a:latin typeface="Corbel" panose="020B0503020204020204" pitchFamily="34" charset="0"/>
              </a:rPr>
              <a:t>Hospitals increasingly </a:t>
            </a:r>
            <a:r>
              <a:rPr lang="en-US" dirty="0">
                <a:latin typeface="Corbel" panose="020B0503020204020204" pitchFamily="34" charset="0"/>
              </a:rPr>
              <a:t>responsible for </a:t>
            </a:r>
            <a:r>
              <a:rPr lang="en-US" dirty="0" smtClean="0">
                <a:latin typeface="Corbel" panose="020B0503020204020204" pitchFamily="34" charset="0"/>
              </a:rPr>
              <a:t>outcomes </a:t>
            </a:r>
            <a:r>
              <a:rPr lang="en-US" dirty="0">
                <a:latin typeface="Corbel" panose="020B0503020204020204" pitchFamily="34" charset="0"/>
              </a:rPr>
              <a:t>experienced by patients post-discharge, yet </a:t>
            </a:r>
            <a:r>
              <a:rPr lang="en-US" dirty="0" smtClean="0">
                <a:latin typeface="Corbel" panose="020B0503020204020204" pitchFamily="34" charset="0"/>
              </a:rPr>
              <a:t>discharge </a:t>
            </a:r>
            <a:r>
              <a:rPr lang="en-US" dirty="0">
                <a:latin typeface="Corbel" panose="020B0503020204020204" pitchFamily="34" charset="0"/>
              </a:rPr>
              <a:t>planning </a:t>
            </a:r>
            <a:r>
              <a:rPr lang="en-US" dirty="0" smtClean="0">
                <a:latin typeface="Corbel" panose="020B0503020204020204" pitchFamily="34" charset="0"/>
              </a:rPr>
              <a:t>remains </a:t>
            </a:r>
            <a:r>
              <a:rPr lang="en-US" dirty="0">
                <a:latin typeface="Corbel" panose="020B0503020204020204" pitchFamily="34" charset="0"/>
              </a:rPr>
              <a:t>rushed and chaotic, and hospitals are failing to respond appropriately to improve care transitions and </a:t>
            </a:r>
            <a:r>
              <a:rPr lang="en-US" dirty="0" smtClean="0">
                <a:latin typeface="Corbel" panose="020B0503020204020204" pitchFamily="34" charset="0"/>
              </a:rPr>
              <a:t>coordination</a:t>
            </a:r>
            <a:endParaRPr lang="en-US" dirty="0">
              <a:latin typeface="Corbel" panose="020B0503020204020204" pitchFamily="34" charset="0"/>
            </a:endParaRPr>
          </a:p>
        </p:txBody>
      </p:sp>
    </p:spTree>
    <p:extLst>
      <p:ext uri="{BB962C8B-B14F-4D97-AF65-F5344CB8AC3E}">
        <p14:creationId xmlns:p14="http://schemas.microsoft.com/office/powerpoint/2010/main" val="34128593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pPr algn="ctr">
              <a:buNone/>
            </a:pPr>
            <a:endParaRPr lang="en-US" dirty="0" smtClean="0"/>
          </a:p>
          <a:p>
            <a:pPr algn="ctr">
              <a:buNone/>
            </a:pPr>
            <a:endParaRPr lang="en-US" dirty="0" smtClean="0"/>
          </a:p>
          <a:p>
            <a:pPr algn="ctr">
              <a:buNone/>
            </a:pPr>
            <a:endParaRPr lang="en-US" dirty="0" smtClean="0"/>
          </a:p>
          <a:p>
            <a:pPr algn="ctr">
              <a:buNone/>
            </a:pPr>
            <a:r>
              <a:rPr lang="en-US" dirty="0">
                <a:latin typeface="Corbel" panose="020B0503020204020204" pitchFamily="34" charset="0"/>
              </a:rPr>
              <a:t>e</a:t>
            </a:r>
            <a:r>
              <a:rPr lang="en-US" dirty="0" smtClean="0">
                <a:latin typeface="Corbel" panose="020B0503020204020204" pitchFamily="34" charset="0"/>
              </a:rPr>
              <a:t>mily_gadbois@brown.edu</a:t>
            </a:r>
            <a:endParaRPr lang="en-US" dirty="0">
              <a:latin typeface="Corbel" panose="020B0503020204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Objective</a:t>
            </a:r>
            <a:endParaRPr lang="en-US" dirty="0"/>
          </a:p>
        </p:txBody>
      </p:sp>
      <p:sp>
        <p:nvSpPr>
          <p:cNvPr id="3" name="Content Placeholder 2"/>
          <p:cNvSpPr>
            <a:spLocks noGrp="1"/>
          </p:cNvSpPr>
          <p:nvPr>
            <p:ph idx="1"/>
          </p:nvPr>
        </p:nvSpPr>
        <p:spPr/>
        <p:txBody>
          <a:bodyPr/>
          <a:lstStyle/>
          <a:p>
            <a:r>
              <a:rPr lang="en-US" dirty="0" smtClean="0">
                <a:latin typeface="Corbel" panose="020B0503020204020204" pitchFamily="34" charset="0"/>
              </a:rPr>
              <a:t>To </a:t>
            </a:r>
            <a:r>
              <a:rPr lang="en-US" dirty="0">
                <a:latin typeface="Corbel" panose="020B0503020204020204" pitchFamily="34" charset="0"/>
              </a:rPr>
              <a:t>understand the experience of </a:t>
            </a:r>
            <a:r>
              <a:rPr lang="en-US" dirty="0" smtClean="0">
                <a:latin typeface="Corbel" panose="020B0503020204020204" pitchFamily="34" charset="0"/>
              </a:rPr>
              <a:t>patients during </a:t>
            </a:r>
            <a:r>
              <a:rPr lang="en-US" dirty="0">
                <a:latin typeface="Corbel" panose="020B0503020204020204" pitchFamily="34" charset="0"/>
              </a:rPr>
              <a:t>the hospital discharge planning and skilled nursing facility (SNF) placement process, including the information patients use to make </a:t>
            </a:r>
            <a:r>
              <a:rPr lang="en-US" dirty="0" smtClean="0">
                <a:latin typeface="Corbel" panose="020B0503020204020204" pitchFamily="34" charset="0"/>
              </a:rPr>
              <a:t>decisions and </a:t>
            </a:r>
            <a:r>
              <a:rPr lang="en-US" dirty="0">
                <a:latin typeface="Corbel" panose="020B0503020204020204" pitchFamily="34" charset="0"/>
              </a:rPr>
              <a:t>which factors they view as important in determining their </a:t>
            </a:r>
            <a:r>
              <a:rPr lang="en-US" dirty="0" smtClean="0">
                <a:latin typeface="Corbel" panose="020B0503020204020204" pitchFamily="34" charset="0"/>
              </a:rPr>
              <a:t>selection</a:t>
            </a:r>
            <a:endParaRPr lang="en-US" dirty="0">
              <a:latin typeface="Corbel" panose="020B0503020204020204" pitchFamily="34" charset="0"/>
            </a:endParaRPr>
          </a:p>
          <a:p>
            <a:endParaRPr lang="en-US" dirty="0"/>
          </a:p>
        </p:txBody>
      </p:sp>
    </p:spTree>
    <p:extLst>
      <p:ext uri="{BB962C8B-B14F-4D97-AF65-F5344CB8AC3E}">
        <p14:creationId xmlns:p14="http://schemas.microsoft.com/office/powerpoint/2010/main" val="3513918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fontScale="92500" lnSpcReduction="10000"/>
          </a:bodyPr>
          <a:lstStyle/>
          <a:p>
            <a:r>
              <a:rPr lang="en-US" dirty="0">
                <a:latin typeface="Corbel" panose="020B0503020204020204" pitchFamily="34" charset="0"/>
              </a:rPr>
              <a:t>P</a:t>
            </a:r>
            <a:r>
              <a:rPr lang="en-US" dirty="0" smtClean="0">
                <a:latin typeface="Corbel" panose="020B0503020204020204" pitchFamily="34" charset="0"/>
              </a:rPr>
              <a:t>ost-acute </a:t>
            </a:r>
            <a:r>
              <a:rPr lang="en-US" dirty="0">
                <a:latin typeface="Corbel" panose="020B0503020204020204" pitchFamily="34" charset="0"/>
              </a:rPr>
              <a:t>care (PAC</a:t>
            </a:r>
            <a:r>
              <a:rPr lang="en-US" dirty="0" smtClean="0">
                <a:latin typeface="Corbel" panose="020B0503020204020204" pitchFamily="34" charset="0"/>
              </a:rPr>
              <a:t>) </a:t>
            </a:r>
            <a:r>
              <a:rPr lang="en-US" dirty="0">
                <a:latin typeface="Corbel" panose="020B0503020204020204" pitchFamily="34" charset="0"/>
              </a:rPr>
              <a:t>often necessary following a hospital </a:t>
            </a:r>
            <a:r>
              <a:rPr lang="en-US" dirty="0" smtClean="0">
                <a:latin typeface="Corbel" panose="020B0503020204020204" pitchFamily="34" charset="0"/>
              </a:rPr>
              <a:t>stay </a:t>
            </a:r>
          </a:p>
          <a:p>
            <a:r>
              <a:rPr lang="en-US" dirty="0" smtClean="0">
                <a:latin typeface="Corbel" panose="020B0503020204020204" pitchFamily="34" charset="0"/>
              </a:rPr>
              <a:t>Since Affordable Care Act implementation, </a:t>
            </a:r>
            <a:r>
              <a:rPr lang="en-US" dirty="0">
                <a:latin typeface="Corbel" panose="020B0503020204020204" pitchFamily="34" charset="0"/>
              </a:rPr>
              <a:t>hospitals have become more responsible for </a:t>
            </a:r>
            <a:r>
              <a:rPr lang="en-US" dirty="0" smtClean="0">
                <a:latin typeface="Corbel" panose="020B0503020204020204" pitchFamily="34" charset="0"/>
              </a:rPr>
              <a:t>PAC, </a:t>
            </a:r>
            <a:r>
              <a:rPr lang="en-US" dirty="0">
                <a:latin typeface="Corbel" panose="020B0503020204020204" pitchFamily="34" charset="0"/>
              </a:rPr>
              <a:t>including financial penalties for </a:t>
            </a:r>
            <a:r>
              <a:rPr lang="en-US" dirty="0" smtClean="0">
                <a:latin typeface="Corbel" panose="020B0503020204020204" pitchFamily="34" charset="0"/>
              </a:rPr>
              <a:t>rehospitalizations</a:t>
            </a:r>
          </a:p>
          <a:p>
            <a:r>
              <a:rPr lang="en-US" dirty="0" smtClean="0">
                <a:latin typeface="Corbel" panose="020B0503020204020204" pitchFamily="34" charset="0"/>
              </a:rPr>
              <a:t>We </a:t>
            </a:r>
            <a:r>
              <a:rPr lang="en-US" dirty="0">
                <a:latin typeface="Corbel" panose="020B0503020204020204" pitchFamily="34" charset="0"/>
              </a:rPr>
              <a:t>know little about patients’ experiences transitioning from hospitals to SNFs, how they exercise choice, and whether their </a:t>
            </a:r>
            <a:r>
              <a:rPr lang="en-US" dirty="0" smtClean="0">
                <a:latin typeface="Corbel" panose="020B0503020204020204" pitchFamily="34" charset="0"/>
              </a:rPr>
              <a:t>choices are acknowledged </a:t>
            </a:r>
            <a:r>
              <a:rPr lang="en-US" dirty="0">
                <a:latin typeface="Corbel" panose="020B0503020204020204" pitchFamily="34" charset="0"/>
              </a:rPr>
              <a:t>and </a:t>
            </a:r>
            <a:r>
              <a:rPr lang="en-US" dirty="0" smtClean="0">
                <a:latin typeface="Corbel" panose="020B0503020204020204" pitchFamily="34" charset="0"/>
              </a:rPr>
              <a:t>valued</a:t>
            </a:r>
          </a:p>
          <a:p>
            <a:endParaRPr lang="en-US" dirty="0" smtClean="0">
              <a:latin typeface="Corbel" panose="020B0503020204020204" pitchFamily="34" charset="0"/>
            </a:endParaRPr>
          </a:p>
        </p:txBody>
      </p:sp>
    </p:spTree>
    <p:extLst>
      <p:ext uri="{BB962C8B-B14F-4D97-AF65-F5344CB8AC3E}">
        <p14:creationId xmlns:p14="http://schemas.microsoft.com/office/powerpoint/2010/main" val="3370203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Patient Choice</a:t>
            </a:r>
            <a:endParaRPr lang="en-US" dirty="0"/>
          </a:p>
        </p:txBody>
      </p:sp>
      <p:sp>
        <p:nvSpPr>
          <p:cNvPr id="3" name="Content Placeholder 2"/>
          <p:cNvSpPr>
            <a:spLocks noGrp="1"/>
          </p:cNvSpPr>
          <p:nvPr>
            <p:ph idx="1"/>
          </p:nvPr>
        </p:nvSpPr>
        <p:spPr/>
        <p:txBody>
          <a:bodyPr>
            <a:normAutofit fontScale="92500" lnSpcReduction="20000"/>
          </a:bodyPr>
          <a:lstStyle/>
          <a:p>
            <a:r>
              <a:rPr lang="en-US" dirty="0">
                <a:latin typeface="Corbel" panose="020B0503020204020204" pitchFamily="34" charset="0"/>
              </a:rPr>
              <a:t>Research </a:t>
            </a:r>
            <a:r>
              <a:rPr lang="en-US" dirty="0" smtClean="0">
                <a:latin typeface="Corbel" panose="020B0503020204020204" pitchFamily="34" charset="0"/>
              </a:rPr>
              <a:t>is </a:t>
            </a:r>
            <a:r>
              <a:rPr lang="en-US" dirty="0">
                <a:latin typeface="Corbel" panose="020B0503020204020204" pitchFamily="34" charset="0"/>
              </a:rPr>
              <a:t>limited, </a:t>
            </a:r>
            <a:r>
              <a:rPr lang="en-US" dirty="0" smtClean="0">
                <a:latin typeface="Corbel" panose="020B0503020204020204" pitchFamily="34" charset="0"/>
              </a:rPr>
              <a:t>but consumers </a:t>
            </a:r>
            <a:r>
              <a:rPr lang="en-US" dirty="0">
                <a:latin typeface="Corbel" panose="020B0503020204020204" pitchFamily="34" charset="0"/>
              </a:rPr>
              <a:t>generally prefer providers that are closer to their </a:t>
            </a:r>
            <a:r>
              <a:rPr lang="en-US" dirty="0" smtClean="0">
                <a:latin typeface="Corbel" panose="020B0503020204020204" pitchFamily="34" charset="0"/>
              </a:rPr>
              <a:t>homes</a:t>
            </a:r>
          </a:p>
          <a:p>
            <a:r>
              <a:rPr lang="en-US" dirty="0" smtClean="0">
                <a:latin typeface="Corbel" panose="020B0503020204020204" pitchFamily="34" charset="0"/>
              </a:rPr>
              <a:t>But they </a:t>
            </a:r>
            <a:r>
              <a:rPr lang="en-US" dirty="0">
                <a:latin typeface="Corbel" panose="020B0503020204020204" pitchFamily="34" charset="0"/>
              </a:rPr>
              <a:t>are willing to travel somewhat further for better quality of </a:t>
            </a:r>
            <a:r>
              <a:rPr lang="en-US" dirty="0" smtClean="0">
                <a:latin typeface="Corbel" panose="020B0503020204020204" pitchFamily="34" charset="0"/>
              </a:rPr>
              <a:t>care </a:t>
            </a:r>
          </a:p>
          <a:p>
            <a:r>
              <a:rPr lang="en-US" dirty="0">
                <a:latin typeface="Corbel" panose="020B0503020204020204" pitchFamily="34" charset="0"/>
              </a:rPr>
              <a:t>N</a:t>
            </a:r>
            <a:r>
              <a:rPr lang="en-US" dirty="0" smtClean="0">
                <a:latin typeface="Corbel" panose="020B0503020204020204" pitchFamily="34" charset="0"/>
              </a:rPr>
              <a:t>ursing </a:t>
            </a:r>
            <a:r>
              <a:rPr lang="en-US" dirty="0">
                <a:latin typeface="Corbel" panose="020B0503020204020204" pitchFamily="34" charset="0"/>
              </a:rPr>
              <a:t>home attributes, such as profit status and hospital affiliation, are related to consumer choice </a:t>
            </a:r>
          </a:p>
          <a:p>
            <a:r>
              <a:rPr lang="en-US" dirty="0">
                <a:latin typeface="Corbel" panose="020B0503020204020204" pitchFamily="34" charset="0"/>
              </a:rPr>
              <a:t>S</a:t>
            </a:r>
            <a:r>
              <a:rPr lang="en-US" dirty="0" smtClean="0">
                <a:latin typeface="Corbel" panose="020B0503020204020204" pitchFamily="34" charset="0"/>
              </a:rPr>
              <a:t>tudies </a:t>
            </a:r>
            <a:r>
              <a:rPr lang="en-US" dirty="0">
                <a:latin typeface="Corbel" panose="020B0503020204020204" pitchFamily="34" charset="0"/>
              </a:rPr>
              <a:t>in other settings have demonstrated </a:t>
            </a:r>
            <a:r>
              <a:rPr lang="en-US" dirty="0" smtClean="0">
                <a:latin typeface="Corbel" panose="020B0503020204020204" pitchFamily="34" charset="0"/>
              </a:rPr>
              <a:t>that </a:t>
            </a:r>
            <a:r>
              <a:rPr lang="en-US" dirty="0">
                <a:latin typeface="Corbel" panose="020B0503020204020204" pitchFamily="34" charset="0"/>
              </a:rPr>
              <a:t>education level, income, race, age, insurance status, and health conditions influence </a:t>
            </a:r>
            <a:r>
              <a:rPr lang="en-US" dirty="0" smtClean="0">
                <a:latin typeface="Corbel" panose="020B0503020204020204" pitchFamily="34" charset="0"/>
              </a:rPr>
              <a:t>choice </a:t>
            </a:r>
            <a:r>
              <a:rPr lang="en-US" dirty="0">
                <a:latin typeface="Corbel" panose="020B0503020204020204" pitchFamily="34" charset="0"/>
              </a:rPr>
              <a:t>of </a:t>
            </a:r>
            <a:r>
              <a:rPr lang="en-US" dirty="0" smtClean="0">
                <a:latin typeface="Corbel" panose="020B0503020204020204" pitchFamily="34" charset="0"/>
              </a:rPr>
              <a:t>providers</a:t>
            </a:r>
            <a:endParaRPr lang="en-US" dirty="0">
              <a:latin typeface="Corbel" panose="020B0503020204020204" pitchFamily="34" charset="0"/>
            </a:endParaRPr>
          </a:p>
        </p:txBody>
      </p:sp>
    </p:spTree>
    <p:extLst>
      <p:ext uri="{BB962C8B-B14F-4D97-AF65-F5344CB8AC3E}">
        <p14:creationId xmlns:p14="http://schemas.microsoft.com/office/powerpoint/2010/main" val="1289195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Background: Quality Measures </a:t>
            </a:r>
            <a:br>
              <a:rPr lang="en-US" sz="3600" dirty="0" smtClean="0"/>
            </a:br>
            <a:r>
              <a:rPr lang="en-US" sz="3600" dirty="0" smtClean="0"/>
              <a:t>and Public Reporting</a:t>
            </a:r>
            <a:endParaRPr lang="en-US" sz="3600" dirty="0"/>
          </a:p>
        </p:txBody>
      </p:sp>
      <p:sp>
        <p:nvSpPr>
          <p:cNvPr id="3" name="Content Placeholder 2"/>
          <p:cNvSpPr>
            <a:spLocks noGrp="1"/>
          </p:cNvSpPr>
          <p:nvPr>
            <p:ph idx="1"/>
          </p:nvPr>
        </p:nvSpPr>
        <p:spPr/>
        <p:txBody>
          <a:bodyPr>
            <a:normAutofit fontScale="92500" lnSpcReduction="10000"/>
          </a:bodyPr>
          <a:lstStyle/>
          <a:p>
            <a:r>
              <a:rPr lang="en-US" dirty="0">
                <a:latin typeface="Corbel" panose="020B0503020204020204" pitchFamily="34" charset="0"/>
              </a:rPr>
              <a:t>Research on </a:t>
            </a:r>
            <a:r>
              <a:rPr lang="en-US" dirty="0" smtClean="0">
                <a:latin typeface="Corbel" panose="020B0503020204020204" pitchFamily="34" charset="0"/>
              </a:rPr>
              <a:t>patients’ </a:t>
            </a:r>
            <a:r>
              <a:rPr lang="en-US" dirty="0">
                <a:latin typeface="Corbel" panose="020B0503020204020204" pitchFamily="34" charset="0"/>
              </a:rPr>
              <a:t>use </a:t>
            </a:r>
            <a:r>
              <a:rPr lang="en-US" dirty="0" smtClean="0">
                <a:latin typeface="Corbel" panose="020B0503020204020204" pitchFamily="34" charset="0"/>
              </a:rPr>
              <a:t>of quality </a:t>
            </a:r>
            <a:r>
              <a:rPr lang="en-US" dirty="0">
                <a:latin typeface="Corbel" panose="020B0503020204020204" pitchFamily="34" charset="0"/>
              </a:rPr>
              <a:t>measures and public reporting tools </a:t>
            </a:r>
            <a:r>
              <a:rPr lang="en-US" dirty="0" smtClean="0">
                <a:latin typeface="Corbel" panose="020B0503020204020204" pitchFamily="34" charset="0"/>
              </a:rPr>
              <a:t>is particularly limited</a:t>
            </a:r>
          </a:p>
          <a:p>
            <a:pPr lvl="1"/>
            <a:r>
              <a:rPr lang="en-US" dirty="0" smtClean="0">
                <a:latin typeface="Corbel" panose="020B0503020204020204" pitchFamily="34" charset="0"/>
              </a:rPr>
              <a:t>Patients </a:t>
            </a:r>
            <a:r>
              <a:rPr lang="en-US" dirty="0">
                <a:latin typeface="Corbel" panose="020B0503020204020204" pitchFamily="34" charset="0"/>
              </a:rPr>
              <a:t>may not be aware of publicly-reported information or have time to access it </a:t>
            </a:r>
            <a:endParaRPr lang="en-US" dirty="0" smtClean="0">
              <a:latin typeface="Corbel" panose="020B0503020204020204" pitchFamily="34" charset="0"/>
            </a:endParaRPr>
          </a:p>
          <a:p>
            <a:pPr lvl="1"/>
            <a:r>
              <a:rPr lang="en-US" dirty="0" smtClean="0">
                <a:latin typeface="Corbel" panose="020B0503020204020204" pitchFamily="34" charset="0"/>
              </a:rPr>
              <a:t>Patients </a:t>
            </a:r>
            <a:r>
              <a:rPr lang="en-US" dirty="0">
                <a:latin typeface="Corbel" panose="020B0503020204020204" pitchFamily="34" charset="0"/>
              </a:rPr>
              <a:t>may not have the </a:t>
            </a:r>
            <a:r>
              <a:rPr lang="en-US" dirty="0" smtClean="0">
                <a:latin typeface="Corbel" panose="020B0503020204020204" pitchFamily="34" charset="0"/>
              </a:rPr>
              <a:t>skills </a:t>
            </a:r>
            <a:r>
              <a:rPr lang="en-US" dirty="0">
                <a:latin typeface="Corbel" panose="020B0503020204020204" pitchFamily="34" charset="0"/>
              </a:rPr>
              <a:t>necessary to access the </a:t>
            </a:r>
            <a:r>
              <a:rPr lang="en-US" dirty="0" smtClean="0">
                <a:latin typeface="Corbel" panose="020B0503020204020204" pitchFamily="34" charset="0"/>
              </a:rPr>
              <a:t>reports</a:t>
            </a:r>
            <a:r>
              <a:rPr lang="en-US" dirty="0">
                <a:latin typeface="Corbel" panose="020B0503020204020204" pitchFamily="34" charset="0"/>
              </a:rPr>
              <a:t>, or to make sense of information </a:t>
            </a:r>
            <a:r>
              <a:rPr lang="en-US" dirty="0" smtClean="0">
                <a:latin typeface="Corbel" panose="020B0503020204020204" pitchFamily="34" charset="0"/>
              </a:rPr>
              <a:t>not </a:t>
            </a:r>
            <a:r>
              <a:rPr lang="en-US" dirty="0">
                <a:latin typeface="Corbel" panose="020B0503020204020204" pitchFamily="34" charset="0"/>
              </a:rPr>
              <a:t>easily </a:t>
            </a:r>
            <a:r>
              <a:rPr lang="en-US" dirty="0" smtClean="0">
                <a:latin typeface="Corbel" panose="020B0503020204020204" pitchFamily="34" charset="0"/>
              </a:rPr>
              <a:t>interpreted </a:t>
            </a:r>
            <a:r>
              <a:rPr lang="en-US" dirty="0">
                <a:latin typeface="Corbel" panose="020B0503020204020204" pitchFamily="34" charset="0"/>
              </a:rPr>
              <a:t>by lay </a:t>
            </a:r>
            <a:r>
              <a:rPr lang="en-US" dirty="0" smtClean="0">
                <a:latin typeface="Corbel" panose="020B0503020204020204" pitchFamily="34" charset="0"/>
              </a:rPr>
              <a:t>audiences</a:t>
            </a:r>
          </a:p>
          <a:p>
            <a:pPr lvl="2"/>
            <a:r>
              <a:rPr lang="en-US" dirty="0" smtClean="0">
                <a:latin typeface="Corbel" panose="020B0503020204020204" pitchFamily="34" charset="0"/>
              </a:rPr>
              <a:t>investments </a:t>
            </a:r>
            <a:r>
              <a:rPr lang="en-US" dirty="0">
                <a:latin typeface="Corbel" panose="020B0503020204020204" pitchFamily="34" charset="0"/>
              </a:rPr>
              <a:t>in “hotel” amenities </a:t>
            </a:r>
            <a:r>
              <a:rPr lang="en-US" dirty="0" smtClean="0">
                <a:latin typeface="Corbel" panose="020B0503020204020204" pitchFamily="34" charset="0"/>
              </a:rPr>
              <a:t>more </a:t>
            </a:r>
            <a:r>
              <a:rPr lang="en-US" dirty="0">
                <a:latin typeface="Corbel" panose="020B0503020204020204" pitchFamily="34" charset="0"/>
              </a:rPr>
              <a:t>associated with patient choice than </a:t>
            </a:r>
            <a:r>
              <a:rPr lang="en-US" dirty="0" smtClean="0">
                <a:latin typeface="Corbel" panose="020B0503020204020204" pitchFamily="34" charset="0"/>
              </a:rPr>
              <a:t>clinical </a:t>
            </a:r>
            <a:r>
              <a:rPr lang="en-US" dirty="0">
                <a:latin typeface="Corbel" panose="020B0503020204020204" pitchFamily="34" charset="0"/>
              </a:rPr>
              <a:t>quality scores </a:t>
            </a:r>
            <a:endParaRPr lang="en-US" dirty="0" smtClean="0">
              <a:latin typeface="Corbel" panose="020B0503020204020204" pitchFamily="34" charset="0"/>
            </a:endParaRPr>
          </a:p>
          <a:p>
            <a:pPr lvl="2"/>
            <a:r>
              <a:rPr lang="en-US" dirty="0" smtClean="0">
                <a:latin typeface="Corbel" panose="020B0503020204020204" pitchFamily="34" charset="0"/>
              </a:rPr>
              <a:t>strongest </a:t>
            </a:r>
            <a:r>
              <a:rPr lang="en-US" dirty="0">
                <a:latin typeface="Corbel" panose="020B0503020204020204" pitchFamily="34" charset="0"/>
              </a:rPr>
              <a:t>determinant of which SNF is “chosen” is </a:t>
            </a:r>
            <a:r>
              <a:rPr lang="en-US" dirty="0" smtClean="0">
                <a:latin typeface="Corbel" panose="020B0503020204020204" pitchFamily="34" charset="0"/>
              </a:rPr>
              <a:t>distance </a:t>
            </a:r>
            <a:r>
              <a:rPr lang="en-US" dirty="0">
                <a:latin typeface="Corbel" panose="020B0503020204020204" pitchFamily="34" charset="0"/>
              </a:rPr>
              <a:t>from </a:t>
            </a:r>
            <a:r>
              <a:rPr lang="en-US" dirty="0" smtClean="0">
                <a:latin typeface="Corbel" panose="020B0503020204020204" pitchFamily="34" charset="0"/>
              </a:rPr>
              <a:t>patients</a:t>
            </a:r>
            <a:r>
              <a:rPr lang="en-US" dirty="0">
                <a:latin typeface="Corbel" panose="020B0503020204020204" pitchFamily="34" charset="0"/>
              </a:rPr>
              <a:t>’ prior living </a:t>
            </a:r>
            <a:r>
              <a:rPr lang="en-US" dirty="0" smtClean="0">
                <a:latin typeface="Corbel" panose="020B0503020204020204" pitchFamily="34" charset="0"/>
              </a:rPr>
              <a:t>arrangements</a:t>
            </a:r>
            <a:endParaRPr lang="en-US" dirty="0">
              <a:latin typeface="Corbel" panose="020B0503020204020204" pitchFamily="34" charset="0"/>
            </a:endParaRPr>
          </a:p>
        </p:txBody>
      </p:sp>
    </p:spTree>
    <p:extLst>
      <p:ext uri="{BB962C8B-B14F-4D97-AF65-F5344CB8AC3E}">
        <p14:creationId xmlns:p14="http://schemas.microsoft.com/office/powerpoint/2010/main" val="2346774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 Chaotic Transitions</a:t>
            </a:r>
            <a:endParaRPr lang="en-US" dirty="0"/>
          </a:p>
        </p:txBody>
      </p:sp>
      <p:sp>
        <p:nvSpPr>
          <p:cNvPr id="3" name="Content Placeholder 2"/>
          <p:cNvSpPr>
            <a:spLocks noGrp="1"/>
          </p:cNvSpPr>
          <p:nvPr>
            <p:ph idx="1"/>
          </p:nvPr>
        </p:nvSpPr>
        <p:spPr/>
        <p:txBody>
          <a:bodyPr>
            <a:normAutofit fontScale="85000" lnSpcReduction="10000"/>
          </a:bodyPr>
          <a:lstStyle/>
          <a:p>
            <a:r>
              <a:rPr lang="en-US" dirty="0">
                <a:latin typeface="Corbel" panose="020B0503020204020204" pitchFamily="34" charset="0"/>
              </a:rPr>
              <a:t>Nursing home quality reporting </a:t>
            </a:r>
            <a:r>
              <a:rPr lang="en-US" dirty="0" smtClean="0">
                <a:latin typeface="Corbel" panose="020B0503020204020204" pitchFamily="34" charset="0"/>
              </a:rPr>
              <a:t>especially </a:t>
            </a:r>
            <a:r>
              <a:rPr lang="en-US" dirty="0">
                <a:latin typeface="Corbel" panose="020B0503020204020204" pitchFamily="34" charset="0"/>
              </a:rPr>
              <a:t>important for individuals who seek </a:t>
            </a:r>
            <a:r>
              <a:rPr lang="en-US" dirty="0" smtClean="0">
                <a:latin typeface="Corbel" panose="020B0503020204020204" pitchFamily="34" charset="0"/>
              </a:rPr>
              <a:t>PAC after </a:t>
            </a:r>
            <a:r>
              <a:rPr lang="en-US" dirty="0">
                <a:latin typeface="Corbel" panose="020B0503020204020204" pitchFamily="34" charset="0"/>
              </a:rPr>
              <a:t>hospital </a:t>
            </a:r>
            <a:r>
              <a:rPr lang="en-US" dirty="0" smtClean="0">
                <a:latin typeface="Corbel" panose="020B0503020204020204" pitchFamily="34" charset="0"/>
              </a:rPr>
              <a:t>event</a:t>
            </a:r>
          </a:p>
          <a:p>
            <a:pPr lvl="1"/>
            <a:r>
              <a:rPr lang="en-US" dirty="0" smtClean="0">
                <a:latin typeface="Corbel" panose="020B0503020204020204" pitchFamily="34" charset="0"/>
              </a:rPr>
              <a:t>Making choices at a crisis point</a:t>
            </a:r>
          </a:p>
          <a:p>
            <a:pPr lvl="1"/>
            <a:r>
              <a:rPr lang="en-US" dirty="0" smtClean="0">
                <a:latin typeface="Corbel" panose="020B0503020204020204" pitchFamily="34" charset="0"/>
              </a:rPr>
              <a:t>Nursing facility placement usually not planned</a:t>
            </a:r>
          </a:p>
          <a:p>
            <a:r>
              <a:rPr lang="en-US" dirty="0" smtClean="0">
                <a:latin typeface="Corbel" panose="020B0503020204020204" pitchFamily="34" charset="0"/>
              </a:rPr>
              <a:t>Time </a:t>
            </a:r>
            <a:r>
              <a:rPr lang="en-US" dirty="0">
                <a:latin typeface="Corbel" panose="020B0503020204020204" pitchFamily="34" charset="0"/>
              </a:rPr>
              <a:t>pressure constrains individuals’ ability to collect information, </a:t>
            </a:r>
            <a:r>
              <a:rPr lang="en-US" dirty="0" smtClean="0">
                <a:latin typeface="Corbel" panose="020B0503020204020204" pitchFamily="34" charset="0"/>
              </a:rPr>
              <a:t>which may </a:t>
            </a:r>
            <a:r>
              <a:rPr lang="en-US" dirty="0">
                <a:latin typeface="Corbel" panose="020B0503020204020204" pitchFamily="34" charset="0"/>
              </a:rPr>
              <a:t>have adverse consequences for </a:t>
            </a:r>
            <a:r>
              <a:rPr lang="en-US" dirty="0" smtClean="0">
                <a:latin typeface="Corbel" panose="020B0503020204020204" pitchFamily="34" charset="0"/>
              </a:rPr>
              <a:t>outcomes </a:t>
            </a:r>
          </a:p>
          <a:p>
            <a:r>
              <a:rPr lang="en-US" dirty="0">
                <a:latin typeface="Corbel" panose="020B0503020204020204" pitchFamily="34" charset="0"/>
              </a:rPr>
              <a:t>S</a:t>
            </a:r>
            <a:r>
              <a:rPr lang="en-US" dirty="0" smtClean="0">
                <a:latin typeface="Corbel" panose="020B0503020204020204" pitchFamily="34" charset="0"/>
              </a:rPr>
              <a:t>ince </a:t>
            </a:r>
            <a:r>
              <a:rPr lang="en-US" dirty="0">
                <a:latin typeface="Corbel" panose="020B0503020204020204" pitchFamily="34" charset="0"/>
              </a:rPr>
              <a:t>post-acute admissions </a:t>
            </a:r>
            <a:r>
              <a:rPr lang="en-US" dirty="0" smtClean="0">
                <a:latin typeface="Corbel" panose="020B0503020204020204" pitchFamily="34" charset="0"/>
              </a:rPr>
              <a:t>make up a </a:t>
            </a:r>
            <a:r>
              <a:rPr lang="en-US" dirty="0">
                <a:latin typeface="Corbel" panose="020B0503020204020204" pitchFamily="34" charset="0"/>
              </a:rPr>
              <a:t>large proportion of </a:t>
            </a:r>
            <a:r>
              <a:rPr lang="en-US" dirty="0" smtClean="0">
                <a:latin typeface="Corbel" panose="020B0503020204020204" pitchFamily="34" charset="0"/>
              </a:rPr>
              <a:t>nursing facility admissions</a:t>
            </a:r>
            <a:r>
              <a:rPr lang="en-US" dirty="0">
                <a:latin typeface="Corbel" panose="020B0503020204020204" pitchFamily="34" charset="0"/>
              </a:rPr>
              <a:t>, how consumers “choose” their </a:t>
            </a:r>
            <a:r>
              <a:rPr lang="en-US" dirty="0" smtClean="0">
                <a:latin typeface="Corbel" panose="020B0503020204020204" pitchFamily="34" charset="0"/>
              </a:rPr>
              <a:t>PAC </a:t>
            </a:r>
            <a:r>
              <a:rPr lang="en-US" dirty="0">
                <a:latin typeface="Corbel" panose="020B0503020204020204" pitchFamily="34" charset="0"/>
              </a:rPr>
              <a:t>setting is particularly </a:t>
            </a:r>
            <a:r>
              <a:rPr lang="en-US" dirty="0" smtClean="0">
                <a:latin typeface="Corbel" panose="020B0503020204020204" pitchFamily="34" charset="0"/>
              </a:rPr>
              <a:t>important</a:t>
            </a:r>
            <a:endParaRPr lang="en-US" dirty="0">
              <a:latin typeface="Corbel" panose="020B0503020204020204" pitchFamily="34" charset="0"/>
            </a:endParaRPr>
          </a:p>
        </p:txBody>
      </p:sp>
    </p:spTree>
    <p:extLst>
      <p:ext uri="{BB962C8B-B14F-4D97-AF65-F5344CB8AC3E}">
        <p14:creationId xmlns:p14="http://schemas.microsoft.com/office/powerpoint/2010/main" val="4177827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Questions</a:t>
            </a:r>
            <a:endParaRPr lang="en-US" dirty="0"/>
          </a:p>
        </p:txBody>
      </p:sp>
      <p:sp>
        <p:nvSpPr>
          <p:cNvPr id="3" name="Content Placeholder 2"/>
          <p:cNvSpPr>
            <a:spLocks noGrp="1"/>
          </p:cNvSpPr>
          <p:nvPr>
            <p:ph idx="1"/>
          </p:nvPr>
        </p:nvSpPr>
        <p:spPr/>
        <p:txBody>
          <a:bodyPr>
            <a:normAutofit/>
          </a:bodyPr>
          <a:lstStyle/>
          <a:p>
            <a:pPr marL="290513" lvl="1">
              <a:buClr>
                <a:srgbClr val="FF0000"/>
              </a:buClr>
              <a:buFont typeface="Wingdings" panose="05000000000000000000" pitchFamily="2" charset="2"/>
              <a:buChar char="§"/>
            </a:pPr>
            <a:r>
              <a:rPr lang="en-US" dirty="0" smtClean="0">
                <a:latin typeface="Corbel" panose="020B0503020204020204" pitchFamily="34" charset="0"/>
              </a:rPr>
              <a:t>How </a:t>
            </a:r>
            <a:r>
              <a:rPr lang="en-US" dirty="0">
                <a:latin typeface="Corbel" panose="020B0503020204020204" pitchFamily="34" charset="0"/>
              </a:rPr>
              <a:t>do </a:t>
            </a:r>
            <a:r>
              <a:rPr lang="en-US" dirty="0" smtClean="0">
                <a:latin typeface="Corbel" panose="020B0503020204020204" pitchFamily="34" charset="0"/>
              </a:rPr>
              <a:t>patients and families make </a:t>
            </a:r>
            <a:r>
              <a:rPr lang="en-US" dirty="0">
                <a:latin typeface="Corbel" panose="020B0503020204020204" pitchFamily="34" charset="0"/>
              </a:rPr>
              <a:t>decisions about which SNF to select?  </a:t>
            </a:r>
            <a:endParaRPr lang="en-US" dirty="0" smtClean="0">
              <a:latin typeface="Corbel" panose="020B0503020204020204" pitchFamily="34" charset="0"/>
            </a:endParaRPr>
          </a:p>
          <a:p>
            <a:pPr marL="690563" lvl="2">
              <a:buClr>
                <a:srgbClr val="FF0000"/>
              </a:buClr>
              <a:buFont typeface="Wingdings" panose="05000000000000000000" pitchFamily="2" charset="2"/>
              <a:buChar char="§"/>
            </a:pPr>
            <a:r>
              <a:rPr lang="en-US" dirty="0">
                <a:latin typeface="Corbel" panose="020B0503020204020204" pitchFamily="34" charset="0"/>
              </a:rPr>
              <a:t>S</a:t>
            </a:r>
            <a:r>
              <a:rPr lang="en-US" dirty="0" smtClean="0">
                <a:latin typeface="Corbel" panose="020B0503020204020204" pitchFamily="34" charset="0"/>
              </a:rPr>
              <a:t>ource(s</a:t>
            </a:r>
            <a:r>
              <a:rPr lang="en-US" dirty="0">
                <a:latin typeface="Corbel" panose="020B0503020204020204" pitchFamily="34" charset="0"/>
              </a:rPr>
              <a:t>) of information </a:t>
            </a:r>
            <a:r>
              <a:rPr lang="en-US" dirty="0" smtClean="0">
                <a:latin typeface="Corbel" panose="020B0503020204020204" pitchFamily="34" charset="0"/>
              </a:rPr>
              <a:t>they are aware </a:t>
            </a:r>
            <a:r>
              <a:rPr lang="en-US" dirty="0">
                <a:latin typeface="Corbel" panose="020B0503020204020204" pitchFamily="34" charset="0"/>
              </a:rPr>
              <a:t>of and which of these do they consider trustworthy and useful? </a:t>
            </a:r>
            <a:endParaRPr lang="en-US" dirty="0" smtClean="0">
              <a:latin typeface="Corbel" panose="020B0503020204020204" pitchFamily="34" charset="0"/>
            </a:endParaRPr>
          </a:p>
          <a:p>
            <a:pPr marL="690563" lvl="2">
              <a:buClr>
                <a:srgbClr val="FF0000"/>
              </a:buClr>
              <a:buFont typeface="Wingdings" panose="05000000000000000000" pitchFamily="2" charset="2"/>
              <a:buChar char="§"/>
            </a:pPr>
            <a:r>
              <a:rPr lang="en-US" dirty="0">
                <a:latin typeface="Corbel" panose="020B0503020204020204" pitchFamily="34" charset="0"/>
              </a:rPr>
              <a:t>R</a:t>
            </a:r>
            <a:r>
              <a:rPr lang="en-US" dirty="0" smtClean="0">
                <a:latin typeface="Corbel" panose="020B0503020204020204" pitchFamily="34" charset="0"/>
              </a:rPr>
              <a:t>ole of the hospital </a:t>
            </a:r>
            <a:r>
              <a:rPr lang="en-US" dirty="0">
                <a:latin typeface="Corbel" panose="020B0503020204020204" pitchFamily="34" charset="0"/>
              </a:rPr>
              <a:t>discharge planner </a:t>
            </a:r>
            <a:r>
              <a:rPr lang="en-US" dirty="0" smtClean="0">
                <a:latin typeface="Corbel" panose="020B0503020204020204" pitchFamily="34" charset="0"/>
              </a:rPr>
              <a:t>(DP) in </a:t>
            </a:r>
            <a:r>
              <a:rPr lang="en-US" dirty="0">
                <a:latin typeface="Corbel" panose="020B0503020204020204" pitchFamily="34" charset="0"/>
              </a:rPr>
              <a:t>selecting a </a:t>
            </a:r>
            <a:r>
              <a:rPr lang="en-US" dirty="0" smtClean="0">
                <a:latin typeface="Corbel" panose="020B0503020204020204" pitchFamily="34" charset="0"/>
              </a:rPr>
              <a:t>SNF?  </a:t>
            </a:r>
          </a:p>
          <a:p>
            <a:pPr marL="690563" lvl="2">
              <a:buClr>
                <a:srgbClr val="FF0000"/>
              </a:buClr>
              <a:buFont typeface="Wingdings" panose="05000000000000000000" pitchFamily="2" charset="2"/>
              <a:buChar char="§"/>
            </a:pPr>
            <a:r>
              <a:rPr lang="en-US" dirty="0" smtClean="0">
                <a:latin typeface="Corbel" panose="020B0503020204020204" pitchFamily="34" charset="0"/>
              </a:rPr>
              <a:t>Types of information DPs use and provide to patients and families?</a:t>
            </a:r>
          </a:p>
          <a:p>
            <a:pPr marL="690563" lvl="2">
              <a:buClr>
                <a:srgbClr val="FF0000"/>
              </a:buClr>
              <a:buFont typeface="Wingdings" panose="05000000000000000000" pitchFamily="2" charset="2"/>
              <a:buChar char="§"/>
            </a:pPr>
            <a:r>
              <a:rPr lang="en-US" dirty="0" smtClean="0">
                <a:latin typeface="Corbel" panose="020B0503020204020204" pitchFamily="34" charset="0"/>
              </a:rPr>
              <a:t>Patient willingness to travel further from home if recommended by doctor or DP?</a:t>
            </a:r>
          </a:p>
        </p:txBody>
      </p:sp>
    </p:spTree>
    <p:extLst>
      <p:ext uri="{BB962C8B-B14F-4D97-AF65-F5344CB8AC3E}">
        <p14:creationId xmlns:p14="http://schemas.microsoft.com/office/powerpoint/2010/main" val="921839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Methods</a:t>
            </a:r>
            <a:endParaRPr lang="en-US" dirty="0"/>
          </a:p>
        </p:txBody>
      </p:sp>
      <p:sp>
        <p:nvSpPr>
          <p:cNvPr id="3" name="Content Placeholder 2"/>
          <p:cNvSpPr>
            <a:spLocks noGrp="1"/>
          </p:cNvSpPr>
          <p:nvPr>
            <p:ph idx="1"/>
          </p:nvPr>
        </p:nvSpPr>
        <p:spPr/>
        <p:txBody>
          <a:bodyPr>
            <a:normAutofit/>
          </a:bodyPr>
          <a:lstStyle/>
          <a:p>
            <a:r>
              <a:rPr lang="en-US" dirty="0">
                <a:latin typeface="Corbel" panose="020B0503020204020204" pitchFamily="34" charset="0"/>
              </a:rPr>
              <a:t>I</a:t>
            </a:r>
            <a:r>
              <a:rPr lang="en-US" dirty="0" smtClean="0">
                <a:latin typeface="Corbel" panose="020B0503020204020204" pitchFamily="34" charset="0"/>
              </a:rPr>
              <a:t>nterviewed 98 </a:t>
            </a:r>
            <a:r>
              <a:rPr lang="en-US" dirty="0">
                <a:latin typeface="Corbel" panose="020B0503020204020204" pitchFamily="34" charset="0"/>
              </a:rPr>
              <a:t>SNF </a:t>
            </a:r>
            <a:r>
              <a:rPr lang="en-US" dirty="0" smtClean="0">
                <a:latin typeface="Corbel" panose="020B0503020204020204" pitchFamily="34" charset="0"/>
              </a:rPr>
              <a:t>patients and/or family members </a:t>
            </a:r>
            <a:r>
              <a:rPr lang="en-US" dirty="0">
                <a:latin typeface="Corbel" panose="020B0503020204020204" pitchFamily="34" charset="0"/>
              </a:rPr>
              <a:t>in </a:t>
            </a:r>
            <a:r>
              <a:rPr lang="en-US" dirty="0" smtClean="0">
                <a:latin typeface="Corbel" panose="020B0503020204020204" pitchFamily="34" charset="0"/>
              </a:rPr>
              <a:t>5 health </a:t>
            </a:r>
            <a:r>
              <a:rPr lang="en-US" dirty="0">
                <a:latin typeface="Corbel" panose="020B0503020204020204" pitchFamily="34" charset="0"/>
              </a:rPr>
              <a:t>care </a:t>
            </a:r>
            <a:r>
              <a:rPr lang="en-US" dirty="0" smtClean="0">
                <a:latin typeface="Corbel" panose="020B0503020204020204" pitchFamily="34" charset="0"/>
              </a:rPr>
              <a:t>markets </a:t>
            </a:r>
          </a:p>
          <a:p>
            <a:r>
              <a:rPr lang="en-US" dirty="0" smtClean="0">
                <a:latin typeface="Corbel" panose="020B0503020204020204" pitchFamily="34" charset="0"/>
              </a:rPr>
              <a:t>3 SNFs in </a:t>
            </a:r>
            <a:r>
              <a:rPr lang="en-US" dirty="0">
                <a:latin typeface="Corbel" panose="020B0503020204020204" pitchFamily="34" charset="0"/>
              </a:rPr>
              <a:t>each market </a:t>
            </a:r>
            <a:r>
              <a:rPr lang="en-US" dirty="0" smtClean="0">
                <a:latin typeface="Corbel" panose="020B0503020204020204" pitchFamily="34" charset="0"/>
              </a:rPr>
              <a:t>(2 in </a:t>
            </a:r>
            <a:r>
              <a:rPr lang="en-US" dirty="0">
                <a:latin typeface="Corbel" panose="020B0503020204020204" pitchFamily="34" charset="0"/>
              </a:rPr>
              <a:t>the </a:t>
            </a:r>
            <a:r>
              <a:rPr lang="en-US" dirty="0" smtClean="0">
                <a:latin typeface="Corbel" panose="020B0503020204020204" pitchFamily="34" charset="0"/>
              </a:rPr>
              <a:t>smallest)</a:t>
            </a:r>
          </a:p>
          <a:p>
            <a:pPr lvl="1"/>
            <a:r>
              <a:rPr lang="en-US" dirty="0" smtClean="0">
                <a:latin typeface="Corbel" panose="020B0503020204020204" pitchFamily="34" charset="0"/>
              </a:rPr>
              <a:t>7 </a:t>
            </a:r>
            <a:r>
              <a:rPr lang="en-US" dirty="0">
                <a:latin typeface="Corbel" panose="020B0503020204020204" pitchFamily="34" charset="0"/>
              </a:rPr>
              <a:t>previously community-dwelling, newly-admitted patients discharged from a </a:t>
            </a:r>
            <a:r>
              <a:rPr lang="en-US" dirty="0" smtClean="0">
                <a:latin typeface="Corbel" panose="020B0503020204020204" pitchFamily="34" charset="0"/>
              </a:rPr>
              <a:t>hospital and/or their family members </a:t>
            </a:r>
          </a:p>
          <a:p>
            <a:r>
              <a:rPr lang="en-US" dirty="0" smtClean="0">
                <a:latin typeface="Corbel" panose="020B0503020204020204" pitchFamily="34" charset="0"/>
              </a:rPr>
              <a:t>Interviews </a:t>
            </a:r>
            <a:r>
              <a:rPr lang="en-US" dirty="0">
                <a:latin typeface="Corbel" panose="020B0503020204020204" pitchFamily="34" charset="0"/>
              </a:rPr>
              <a:t>were recorded, transcribed, and qualitatively </a:t>
            </a:r>
            <a:r>
              <a:rPr lang="en-US" dirty="0" smtClean="0">
                <a:latin typeface="Corbel" panose="020B0503020204020204" pitchFamily="34" charset="0"/>
              </a:rPr>
              <a:t>coded</a:t>
            </a:r>
            <a:endParaRPr lang="en-US" dirty="0"/>
          </a:p>
        </p:txBody>
      </p:sp>
    </p:spTree>
    <p:extLst>
      <p:ext uri="{BB962C8B-B14F-4D97-AF65-F5344CB8AC3E}">
        <p14:creationId xmlns:p14="http://schemas.microsoft.com/office/powerpoint/2010/main" val="10925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153604</TotalTime>
  <Words>4396</Words>
  <Application>Microsoft Office PowerPoint</Application>
  <PresentationFormat>On-screen Show (4:3)</PresentationFormat>
  <Paragraphs>202</Paragraphs>
  <Slides>26</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Corbel</vt:lpstr>
      <vt:lpstr>Minion Pro</vt:lpstr>
      <vt:lpstr>Wingdings</vt:lpstr>
      <vt:lpstr>Office Theme</vt:lpstr>
      <vt:lpstr>Patients’ Experiences Transitioning to Post-Acute Care  in Skilled Nursing Facilities </vt:lpstr>
      <vt:lpstr>Acknowledgments</vt:lpstr>
      <vt:lpstr>Research Objective</vt:lpstr>
      <vt:lpstr>Background</vt:lpstr>
      <vt:lpstr>Background: Patient Choice</vt:lpstr>
      <vt:lpstr>Background: Quality Measures  and Public Reporting</vt:lpstr>
      <vt:lpstr>Background: Chaotic Transitions</vt:lpstr>
      <vt:lpstr>Research Questions</vt:lpstr>
      <vt:lpstr>Methods</vt:lpstr>
      <vt:lpstr>Demographics</vt:lpstr>
      <vt:lpstr>Results: Overview</vt:lpstr>
      <vt:lpstr>Results: Time to Decide</vt:lpstr>
      <vt:lpstr>Results: Patients Received a Large List</vt:lpstr>
      <vt:lpstr>Results: Patients Received a Few Options</vt:lpstr>
      <vt:lpstr>Results: Role of Discharge Planners</vt:lpstr>
      <vt:lpstr>Results: Role of Physicians</vt:lpstr>
      <vt:lpstr>Results: Location</vt:lpstr>
      <vt:lpstr>Results: Prior Experience</vt:lpstr>
      <vt:lpstr>Results: Family/Friend Experience</vt:lpstr>
      <vt:lpstr>Results: Help from Family/Friends</vt:lpstr>
      <vt:lpstr>Results: Willingness to Travel Further</vt:lpstr>
      <vt:lpstr>Results: Feelings about the Process</vt:lpstr>
      <vt:lpstr>Conclusions</vt:lpstr>
      <vt:lpstr>Conclusions</vt:lpstr>
      <vt:lpstr>Conclusions</vt:lpstr>
      <vt:lpstr>Thank You</vt:lpstr>
    </vt:vector>
  </TitlesOfParts>
  <Company>Brown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gadbois</dc:creator>
  <cp:lastModifiedBy>Joasia Marczak</cp:lastModifiedBy>
  <cp:revision>190</cp:revision>
  <cp:lastPrinted>2016-06-21T14:46:09Z</cp:lastPrinted>
  <dcterms:created xsi:type="dcterms:W3CDTF">2013-11-15T17:04:13Z</dcterms:created>
  <dcterms:modified xsi:type="dcterms:W3CDTF">2016-09-03T15:47:51Z</dcterms:modified>
</cp:coreProperties>
</file>