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70" r:id="rId5"/>
    <p:sldId id="271" r:id="rId6"/>
    <p:sldId id="260" r:id="rId7"/>
    <p:sldId id="259" r:id="rId8"/>
    <p:sldId id="265" r:id="rId9"/>
    <p:sldId id="272" r:id="rId10"/>
    <p:sldId id="273" r:id="rId11"/>
    <p:sldId id="274" r:id="rId12"/>
    <p:sldId id="25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4F7A41-8DD6-416A-85E0-74474285551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AD0465-1EAA-488F-858C-49A7C7C12D7E}">
      <dgm:prSet phldrT="[Testo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it-IT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Welfare «</a:t>
          </a:r>
          <a:r>
            <a:rPr lang="it-IT" sz="1800" b="1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Tripadvisor</a:t>
          </a:r>
          <a:r>
            <a:rPr lang="it-IT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»</a:t>
          </a:r>
          <a:endParaRPr lang="en-US" sz="18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FFAD43-0829-42C4-8E29-2AC8519E6E2A}" type="parTrans" cxnId="{27C592CF-531A-41D1-92DA-47C63F3324D5}">
      <dgm:prSet/>
      <dgm:spPr/>
      <dgm:t>
        <a:bodyPr/>
        <a:lstStyle/>
        <a:p>
          <a:endParaRPr lang="en-US"/>
        </a:p>
      </dgm:t>
    </dgm:pt>
    <dgm:pt modelId="{BA343545-72AF-4EB5-8E5C-C57A2112F49F}" type="sibTrans" cxnId="{27C592CF-531A-41D1-92DA-47C63F3324D5}">
      <dgm:prSet/>
      <dgm:spPr/>
      <dgm:t>
        <a:bodyPr/>
        <a:lstStyle/>
        <a:p>
          <a:endParaRPr lang="en-US"/>
        </a:p>
      </dgm:t>
    </dgm:pt>
    <dgm:pt modelId="{9C60F296-3DF9-4BE2-A264-DDD18BDF8AA2}" type="pres">
      <dgm:prSet presAssocID="{BF4F7A41-8DD6-416A-85E0-74474285551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it-IT"/>
        </a:p>
      </dgm:t>
    </dgm:pt>
    <dgm:pt modelId="{B1A5E004-6041-4882-973B-07B01D171936}" type="pres">
      <dgm:prSet presAssocID="{84AD0465-1EAA-488F-858C-49A7C7C12D7E}" presName="composite" presStyleCnt="0">
        <dgm:presLayoutVars>
          <dgm:chMax/>
          <dgm:chPref/>
        </dgm:presLayoutVars>
      </dgm:prSet>
      <dgm:spPr/>
    </dgm:pt>
    <dgm:pt modelId="{0180D3C7-D88B-465A-B66D-06B25F51E4AB}" type="pres">
      <dgm:prSet presAssocID="{84AD0465-1EAA-488F-858C-49A7C7C12D7E}" presName="Image" presStyleLbl="bgImgPlace1" presStyleIdx="0" presStyleCnt="1" custLinFactNeighborX="9820" custLinFactNeighborY="-518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en-US"/>
        </a:p>
      </dgm:t>
    </dgm:pt>
    <dgm:pt modelId="{D1B5FED4-A377-4FF8-A211-BE527620F35D}" type="pres">
      <dgm:prSet presAssocID="{84AD0465-1EAA-488F-858C-49A7C7C12D7E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75BA34-207B-43A4-911F-B991E96B2D4E}" type="pres">
      <dgm:prSet presAssocID="{84AD0465-1EAA-488F-858C-49A7C7C12D7E}" presName="tlFrame" presStyleLbl="node1" presStyleIdx="0" presStyleCnt="4"/>
      <dgm:spPr/>
    </dgm:pt>
    <dgm:pt modelId="{C22A8127-B1ED-4052-9AB3-023F8F848CB6}" type="pres">
      <dgm:prSet presAssocID="{84AD0465-1EAA-488F-858C-49A7C7C12D7E}" presName="trFrame" presStyleLbl="node1" presStyleIdx="1" presStyleCnt="4"/>
      <dgm:spPr/>
    </dgm:pt>
    <dgm:pt modelId="{207D91D4-C46F-4EFF-940F-7B699D69080D}" type="pres">
      <dgm:prSet presAssocID="{84AD0465-1EAA-488F-858C-49A7C7C12D7E}" presName="blFrame" presStyleLbl="node1" presStyleIdx="2" presStyleCnt="4"/>
      <dgm:spPr/>
    </dgm:pt>
    <dgm:pt modelId="{48EC0CB8-DC35-48DC-A071-D2D3A0A84144}" type="pres">
      <dgm:prSet presAssocID="{84AD0465-1EAA-488F-858C-49A7C7C12D7E}" presName="brFrame" presStyleLbl="node1" presStyleIdx="3" presStyleCnt="4"/>
      <dgm:spPr/>
    </dgm:pt>
  </dgm:ptLst>
  <dgm:cxnLst>
    <dgm:cxn modelId="{61365511-C46C-4052-A078-7542DF195F94}" type="presOf" srcId="{BF4F7A41-8DD6-416A-85E0-744742855513}" destId="{9C60F296-3DF9-4BE2-A264-DDD18BDF8AA2}" srcOrd="0" destOrd="0" presId="urn:microsoft.com/office/officeart/2009/3/layout/FramedTextPicture"/>
    <dgm:cxn modelId="{96AB0A90-6D81-4A68-9981-71E0E7F4D032}" type="presOf" srcId="{84AD0465-1EAA-488F-858C-49A7C7C12D7E}" destId="{D1B5FED4-A377-4FF8-A211-BE527620F35D}" srcOrd="0" destOrd="0" presId="urn:microsoft.com/office/officeart/2009/3/layout/FramedTextPicture"/>
    <dgm:cxn modelId="{27C592CF-531A-41D1-92DA-47C63F3324D5}" srcId="{BF4F7A41-8DD6-416A-85E0-744742855513}" destId="{84AD0465-1EAA-488F-858C-49A7C7C12D7E}" srcOrd="0" destOrd="0" parTransId="{70FFAD43-0829-42C4-8E29-2AC8519E6E2A}" sibTransId="{BA343545-72AF-4EB5-8E5C-C57A2112F49F}"/>
    <dgm:cxn modelId="{F698BC05-C381-47E5-A80C-BE7A6E6A2446}" type="presParOf" srcId="{9C60F296-3DF9-4BE2-A264-DDD18BDF8AA2}" destId="{B1A5E004-6041-4882-973B-07B01D171936}" srcOrd="0" destOrd="0" presId="urn:microsoft.com/office/officeart/2009/3/layout/FramedTextPicture"/>
    <dgm:cxn modelId="{0E5EB5DB-B5F2-4E75-AF6D-573C03E8E37E}" type="presParOf" srcId="{B1A5E004-6041-4882-973B-07B01D171936}" destId="{0180D3C7-D88B-465A-B66D-06B25F51E4AB}" srcOrd="0" destOrd="0" presId="urn:microsoft.com/office/officeart/2009/3/layout/FramedTextPicture"/>
    <dgm:cxn modelId="{89A6BB79-EED1-4475-BBF0-CB795F57EC50}" type="presParOf" srcId="{B1A5E004-6041-4882-973B-07B01D171936}" destId="{D1B5FED4-A377-4FF8-A211-BE527620F35D}" srcOrd="1" destOrd="0" presId="urn:microsoft.com/office/officeart/2009/3/layout/FramedTextPicture"/>
    <dgm:cxn modelId="{6CC99A19-C2C2-422D-9BFF-3F88C4926F0E}" type="presParOf" srcId="{B1A5E004-6041-4882-973B-07B01D171936}" destId="{7175BA34-207B-43A4-911F-B991E96B2D4E}" srcOrd="2" destOrd="0" presId="urn:microsoft.com/office/officeart/2009/3/layout/FramedTextPicture"/>
    <dgm:cxn modelId="{2CB4979B-FABF-4B80-B8AF-B14550224451}" type="presParOf" srcId="{B1A5E004-6041-4882-973B-07B01D171936}" destId="{C22A8127-B1ED-4052-9AB3-023F8F848CB6}" srcOrd="3" destOrd="0" presId="urn:microsoft.com/office/officeart/2009/3/layout/FramedTextPicture"/>
    <dgm:cxn modelId="{25466101-774D-406B-B436-9DD40F775E22}" type="presParOf" srcId="{B1A5E004-6041-4882-973B-07B01D171936}" destId="{207D91D4-C46F-4EFF-940F-7B699D69080D}" srcOrd="4" destOrd="0" presId="urn:microsoft.com/office/officeart/2009/3/layout/FramedTextPicture"/>
    <dgm:cxn modelId="{04495903-5AC4-4FE0-BD1B-BF5B1D769FA1}" type="presParOf" srcId="{B1A5E004-6041-4882-973B-07B01D171936}" destId="{48EC0CB8-DC35-48DC-A071-D2D3A0A84144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257933-0145-4107-A0AB-56AA89D8A29D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FF9845-A457-4034-B608-CEBC7CB353D2}">
      <dgm:prSet phldrT="[Tes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t-IT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Silver </a:t>
          </a:r>
          <a:r>
            <a:rPr lang="it-IT" sz="2000" b="1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age</a:t>
          </a:r>
          <a:r>
            <a:rPr lang="it-IT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connection</a:t>
          </a:r>
          <a:endParaRPr lang="en-US" sz="20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2FEC9A-A501-48B0-846B-1B6EEB64B534}" type="parTrans" cxnId="{E794C7B7-9363-467C-8EF9-FBEDF06BA39D}">
      <dgm:prSet/>
      <dgm:spPr/>
      <dgm:t>
        <a:bodyPr/>
        <a:lstStyle/>
        <a:p>
          <a:endParaRPr lang="en-US"/>
        </a:p>
      </dgm:t>
    </dgm:pt>
    <dgm:pt modelId="{64255FAE-5059-4B2C-8D50-4DFE09D0077B}" type="sibTrans" cxnId="{E794C7B7-9363-467C-8EF9-FBEDF06BA39D}">
      <dgm:prSet/>
      <dgm:spPr/>
      <dgm:t>
        <a:bodyPr/>
        <a:lstStyle/>
        <a:p>
          <a:endParaRPr lang="en-US"/>
        </a:p>
      </dgm:t>
    </dgm:pt>
    <dgm:pt modelId="{5235E0BF-6DDB-451A-B021-241455B6A413}" type="pres">
      <dgm:prSet presAssocID="{8B257933-0145-4107-A0AB-56AA89D8A29D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it-IT"/>
        </a:p>
      </dgm:t>
    </dgm:pt>
    <dgm:pt modelId="{A262F919-69D9-43FC-BBF8-C86877B9D106}" type="pres">
      <dgm:prSet presAssocID="{F5FF9845-A457-4034-B608-CEBC7CB353D2}" presName="composite" presStyleCnt="0">
        <dgm:presLayoutVars>
          <dgm:chMax/>
          <dgm:chPref/>
        </dgm:presLayoutVars>
      </dgm:prSet>
      <dgm:spPr/>
    </dgm:pt>
    <dgm:pt modelId="{D92644FF-9EEA-4D6F-8CAA-9FD41EEB9D1C}" type="pres">
      <dgm:prSet presAssocID="{F5FF9845-A457-4034-B608-CEBC7CB353D2}" presName="Image" presStyleLbl="b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3F7C7AE3-87D3-47DA-A257-86DF2D51C0BD}" type="pres">
      <dgm:prSet presAssocID="{F5FF9845-A457-4034-B608-CEBC7CB353D2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AA240E-C655-45FE-B61D-61589F07EEA0}" type="pres">
      <dgm:prSet presAssocID="{F5FF9845-A457-4034-B608-CEBC7CB353D2}" presName="tlFrame" presStyleLbl="node1" presStyleIdx="0" presStyleCnt="4"/>
      <dgm:spPr/>
    </dgm:pt>
    <dgm:pt modelId="{9AE66326-9FD6-4089-A964-D28E4CA1E978}" type="pres">
      <dgm:prSet presAssocID="{F5FF9845-A457-4034-B608-CEBC7CB353D2}" presName="trFrame" presStyleLbl="node1" presStyleIdx="1" presStyleCnt="4"/>
      <dgm:spPr/>
    </dgm:pt>
    <dgm:pt modelId="{BA9B370A-D017-42A5-845B-60E307AA8DB5}" type="pres">
      <dgm:prSet presAssocID="{F5FF9845-A457-4034-B608-CEBC7CB353D2}" presName="blFrame" presStyleLbl="node1" presStyleIdx="2" presStyleCnt="4"/>
      <dgm:spPr/>
    </dgm:pt>
    <dgm:pt modelId="{F7B7711E-92C1-43D4-AAD5-6BDC812AA607}" type="pres">
      <dgm:prSet presAssocID="{F5FF9845-A457-4034-B608-CEBC7CB353D2}" presName="brFrame" presStyleLbl="node1" presStyleIdx="3" presStyleCnt="4"/>
      <dgm:spPr/>
    </dgm:pt>
  </dgm:ptLst>
  <dgm:cxnLst>
    <dgm:cxn modelId="{11A0ECD2-63FF-44C6-BFEA-61D5C41A0B4B}" type="presOf" srcId="{F5FF9845-A457-4034-B608-CEBC7CB353D2}" destId="{3F7C7AE3-87D3-47DA-A257-86DF2D51C0BD}" srcOrd="0" destOrd="0" presId="urn:microsoft.com/office/officeart/2009/3/layout/FramedTextPicture"/>
    <dgm:cxn modelId="{E794C7B7-9363-467C-8EF9-FBEDF06BA39D}" srcId="{8B257933-0145-4107-A0AB-56AA89D8A29D}" destId="{F5FF9845-A457-4034-B608-CEBC7CB353D2}" srcOrd="0" destOrd="0" parTransId="{BC2FEC9A-A501-48B0-846B-1B6EEB64B534}" sibTransId="{64255FAE-5059-4B2C-8D50-4DFE09D0077B}"/>
    <dgm:cxn modelId="{A287722A-E93A-459A-8DB8-53D66433A12D}" type="presOf" srcId="{8B257933-0145-4107-A0AB-56AA89D8A29D}" destId="{5235E0BF-6DDB-451A-B021-241455B6A413}" srcOrd="0" destOrd="0" presId="urn:microsoft.com/office/officeart/2009/3/layout/FramedTextPicture"/>
    <dgm:cxn modelId="{ABB07807-9892-4CBC-9058-36BBF1E08CAD}" type="presParOf" srcId="{5235E0BF-6DDB-451A-B021-241455B6A413}" destId="{A262F919-69D9-43FC-BBF8-C86877B9D106}" srcOrd="0" destOrd="0" presId="urn:microsoft.com/office/officeart/2009/3/layout/FramedTextPicture"/>
    <dgm:cxn modelId="{BBF88965-0691-4425-A347-75B6705F08BC}" type="presParOf" srcId="{A262F919-69D9-43FC-BBF8-C86877B9D106}" destId="{D92644FF-9EEA-4D6F-8CAA-9FD41EEB9D1C}" srcOrd="0" destOrd="0" presId="urn:microsoft.com/office/officeart/2009/3/layout/FramedTextPicture"/>
    <dgm:cxn modelId="{227FDF05-4191-4500-BAFB-EADBA3DAACA2}" type="presParOf" srcId="{A262F919-69D9-43FC-BBF8-C86877B9D106}" destId="{3F7C7AE3-87D3-47DA-A257-86DF2D51C0BD}" srcOrd="1" destOrd="0" presId="urn:microsoft.com/office/officeart/2009/3/layout/FramedTextPicture"/>
    <dgm:cxn modelId="{9BF79E33-4F32-4C4F-A369-DAA978CC9E62}" type="presParOf" srcId="{A262F919-69D9-43FC-BBF8-C86877B9D106}" destId="{A3AA240E-C655-45FE-B61D-61589F07EEA0}" srcOrd="2" destOrd="0" presId="urn:microsoft.com/office/officeart/2009/3/layout/FramedTextPicture"/>
    <dgm:cxn modelId="{7829EACD-7BEA-41FA-BC8B-6E771E9EC167}" type="presParOf" srcId="{A262F919-69D9-43FC-BBF8-C86877B9D106}" destId="{9AE66326-9FD6-4089-A964-D28E4CA1E978}" srcOrd="3" destOrd="0" presId="urn:microsoft.com/office/officeart/2009/3/layout/FramedTextPicture"/>
    <dgm:cxn modelId="{0810E6C4-466D-45EA-A6D6-E4E2A0D19985}" type="presParOf" srcId="{A262F919-69D9-43FC-BBF8-C86877B9D106}" destId="{BA9B370A-D017-42A5-845B-60E307AA8DB5}" srcOrd="4" destOrd="0" presId="urn:microsoft.com/office/officeart/2009/3/layout/FramedTextPicture"/>
    <dgm:cxn modelId="{B8B2B595-DA8F-4C75-B28D-870BE7878137}" type="presParOf" srcId="{A262F919-69D9-43FC-BBF8-C86877B9D106}" destId="{F7B7711E-92C1-43D4-AAD5-6BDC812AA607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DDE20C-2114-47BA-B525-6D76F40DE7B4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3E6103-28E3-40DE-A42C-13307B026B5C}">
      <dgm:prSet phldrT="[Testo]" custT="1"/>
      <dgm:spPr>
        <a:solidFill>
          <a:srgbClr val="FFFF66"/>
        </a:solidFill>
      </dgm:spPr>
      <dgm:t>
        <a:bodyPr/>
        <a:lstStyle/>
        <a:p>
          <a:r>
            <a:rPr lang="it-IT" sz="21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it-IT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Backup </a:t>
          </a:r>
          <a:r>
            <a:rPr lang="it-IT" sz="2000" b="1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Caregiver</a:t>
          </a:r>
          <a:endParaRPr lang="en-US" sz="20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596B25D-904D-4BFB-A40F-7AADA13454CF}" type="parTrans" cxnId="{FA1CF695-E63E-44EB-A1C8-DA2BCE578954}">
      <dgm:prSet/>
      <dgm:spPr/>
      <dgm:t>
        <a:bodyPr/>
        <a:lstStyle/>
        <a:p>
          <a:endParaRPr lang="en-US"/>
        </a:p>
      </dgm:t>
    </dgm:pt>
    <dgm:pt modelId="{C4010714-92FE-4B36-8BD0-1C1DE848DCC2}" type="sibTrans" cxnId="{FA1CF695-E63E-44EB-A1C8-DA2BCE578954}">
      <dgm:prSet/>
      <dgm:spPr/>
      <dgm:t>
        <a:bodyPr/>
        <a:lstStyle/>
        <a:p>
          <a:endParaRPr lang="en-US"/>
        </a:p>
      </dgm:t>
    </dgm:pt>
    <dgm:pt modelId="{AF71C101-6671-4950-9832-EB44BA5829E0}" type="pres">
      <dgm:prSet presAssocID="{C8DDE20C-2114-47BA-B525-6D76F40DE7B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it-IT"/>
        </a:p>
      </dgm:t>
    </dgm:pt>
    <dgm:pt modelId="{6BE826E7-DD25-4DDF-970C-F98A5C7DEA09}" type="pres">
      <dgm:prSet presAssocID="{CD3E6103-28E3-40DE-A42C-13307B026B5C}" presName="composite" presStyleCnt="0">
        <dgm:presLayoutVars>
          <dgm:chMax/>
          <dgm:chPref/>
        </dgm:presLayoutVars>
      </dgm:prSet>
      <dgm:spPr/>
    </dgm:pt>
    <dgm:pt modelId="{213F7928-304D-4A7D-B1EF-5F6874BA869B}" type="pres">
      <dgm:prSet presAssocID="{CD3E6103-28E3-40DE-A42C-13307B026B5C}" presName="Image" presStyleLbl="b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8938791-E274-4788-9DBD-9D6B7CC9F8CB}" type="pres">
      <dgm:prSet presAssocID="{CD3E6103-28E3-40DE-A42C-13307B026B5C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FF491-13C9-4725-AD54-05DD6956DF4C}" type="pres">
      <dgm:prSet presAssocID="{CD3E6103-28E3-40DE-A42C-13307B026B5C}" presName="tlFrame" presStyleLbl="node1" presStyleIdx="0" presStyleCnt="4"/>
      <dgm:spPr/>
    </dgm:pt>
    <dgm:pt modelId="{924261B2-B5B0-4F4C-9942-0D13EE3BC976}" type="pres">
      <dgm:prSet presAssocID="{CD3E6103-28E3-40DE-A42C-13307B026B5C}" presName="trFrame" presStyleLbl="node1" presStyleIdx="1" presStyleCnt="4"/>
      <dgm:spPr/>
    </dgm:pt>
    <dgm:pt modelId="{5A776BFE-60C1-4921-A562-AE5B99CDCE14}" type="pres">
      <dgm:prSet presAssocID="{CD3E6103-28E3-40DE-A42C-13307B026B5C}" presName="blFrame" presStyleLbl="node1" presStyleIdx="2" presStyleCnt="4"/>
      <dgm:spPr/>
    </dgm:pt>
    <dgm:pt modelId="{313FC06D-12E2-4B35-8056-89C8CE660609}" type="pres">
      <dgm:prSet presAssocID="{CD3E6103-28E3-40DE-A42C-13307B026B5C}" presName="brFrame" presStyleLbl="node1" presStyleIdx="3" presStyleCnt="4"/>
      <dgm:spPr/>
    </dgm:pt>
  </dgm:ptLst>
  <dgm:cxnLst>
    <dgm:cxn modelId="{2877F6C9-662B-4E65-964C-6FA25FBF830A}" type="presOf" srcId="{CD3E6103-28E3-40DE-A42C-13307B026B5C}" destId="{08938791-E274-4788-9DBD-9D6B7CC9F8CB}" srcOrd="0" destOrd="0" presId="urn:microsoft.com/office/officeart/2009/3/layout/FramedTextPicture"/>
    <dgm:cxn modelId="{FA1CF695-E63E-44EB-A1C8-DA2BCE578954}" srcId="{C8DDE20C-2114-47BA-B525-6D76F40DE7B4}" destId="{CD3E6103-28E3-40DE-A42C-13307B026B5C}" srcOrd="0" destOrd="0" parTransId="{3596B25D-904D-4BFB-A40F-7AADA13454CF}" sibTransId="{C4010714-92FE-4B36-8BD0-1C1DE848DCC2}"/>
    <dgm:cxn modelId="{DE13937C-B506-4AAD-A0B6-A35535D85821}" type="presOf" srcId="{C8DDE20C-2114-47BA-B525-6D76F40DE7B4}" destId="{AF71C101-6671-4950-9832-EB44BA5829E0}" srcOrd="0" destOrd="0" presId="urn:microsoft.com/office/officeart/2009/3/layout/FramedTextPicture"/>
    <dgm:cxn modelId="{68ECD307-980D-4C77-876B-690141CDD32F}" type="presParOf" srcId="{AF71C101-6671-4950-9832-EB44BA5829E0}" destId="{6BE826E7-DD25-4DDF-970C-F98A5C7DEA09}" srcOrd="0" destOrd="0" presId="urn:microsoft.com/office/officeart/2009/3/layout/FramedTextPicture"/>
    <dgm:cxn modelId="{44DAB6C3-0DCD-43E4-B801-0FE29916B824}" type="presParOf" srcId="{6BE826E7-DD25-4DDF-970C-F98A5C7DEA09}" destId="{213F7928-304D-4A7D-B1EF-5F6874BA869B}" srcOrd="0" destOrd="0" presId="urn:microsoft.com/office/officeart/2009/3/layout/FramedTextPicture"/>
    <dgm:cxn modelId="{B19487F2-0E3C-4FDA-A217-B1945A47EC73}" type="presParOf" srcId="{6BE826E7-DD25-4DDF-970C-F98A5C7DEA09}" destId="{08938791-E274-4788-9DBD-9D6B7CC9F8CB}" srcOrd="1" destOrd="0" presId="urn:microsoft.com/office/officeart/2009/3/layout/FramedTextPicture"/>
    <dgm:cxn modelId="{302E16AB-5317-413E-85EF-6AE5B563BD5E}" type="presParOf" srcId="{6BE826E7-DD25-4DDF-970C-F98A5C7DEA09}" destId="{25BFF491-13C9-4725-AD54-05DD6956DF4C}" srcOrd="2" destOrd="0" presId="urn:microsoft.com/office/officeart/2009/3/layout/FramedTextPicture"/>
    <dgm:cxn modelId="{31F8BB09-F2B1-4D63-B68D-75F0B0980DD3}" type="presParOf" srcId="{6BE826E7-DD25-4DDF-970C-F98A5C7DEA09}" destId="{924261B2-B5B0-4F4C-9942-0D13EE3BC976}" srcOrd="3" destOrd="0" presId="urn:microsoft.com/office/officeart/2009/3/layout/FramedTextPicture"/>
    <dgm:cxn modelId="{B6386BE7-9F10-46CB-ADF1-F7AAEAA2492B}" type="presParOf" srcId="{6BE826E7-DD25-4DDF-970C-F98A5C7DEA09}" destId="{5A776BFE-60C1-4921-A562-AE5B99CDCE14}" srcOrd="4" destOrd="0" presId="urn:microsoft.com/office/officeart/2009/3/layout/FramedTextPicture"/>
    <dgm:cxn modelId="{D334F05C-88C8-487A-84D9-7FABD090F313}" type="presParOf" srcId="{6BE826E7-DD25-4DDF-970C-F98A5C7DEA09}" destId="{313FC06D-12E2-4B35-8056-89C8CE660609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38C7E-24EF-7F4D-8161-9A2D247BC3BE}" type="datetimeFigureOut">
              <a:rPr lang="it-IT" smtClean="0"/>
              <a:t>03/09/2016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AEA81-BC63-CF49-A398-2DE63A1A10E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183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ADADD-85A7-45CB-81A8-ABF4773B97A8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4F5A0-8EF7-40A0-A15C-DEABC2B5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44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ar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4F5A0-8EF7-40A0-A15C-DEABC2B511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93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95AF91-D2C5-420B-9164-33C6CC178215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74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noProof="0" smtClean="0"/>
              <a:t>Fare clic sull'icona per inserire un grafico</a:t>
            </a:r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EDC917-42EB-452F-B39D-F3B99513C43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36C7FF-99CB-4CFA-BABE-5A87104D338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A39604B-0DA9-4A02-96A5-64CB8855B71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5D8C9A-7995-42F3-8D70-A0F4320EB7C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C76F417-B6AF-40D6-A9B4-9642FDF85A8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C89EBC5-CB49-48A3-8FBC-24305A0E178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43AE34-91AC-4122-BD40-D218B4BF6ED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B35A0F-27CC-42E9-8286-6CBF17485CC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44B5A4F-C5E5-4DAE-B275-052AE937382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2BAF289-17A9-4640-80EF-1A374B87558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0718486-599A-4CA4-9A4F-59AC847119E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noProof="0" smtClean="0"/>
              <a:t>Fare clic sull'icona per inserire un grafico</a:t>
            </a:r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205032-7E6A-42B8-9E96-64C9BCA3463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B57BF44-D55A-4C71-A167-3C1D98EC1F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1600" y="6524625"/>
            <a:ext cx="1314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rgbClr val="F9A13A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it-IT" b="1">
              <a:latin typeface="Sabon"/>
            </a:endParaRPr>
          </a:p>
        </p:txBody>
      </p:sp>
      <p:pic>
        <p:nvPicPr>
          <p:cNvPr id="1028" name="Picture 9" descr="scritta_bocconi_arancion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989138"/>
            <a:ext cx="5334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1600" y="6524625"/>
            <a:ext cx="1314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3EC2E85-59D3-4D61-96BE-C7D0BF0432C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rgbClr val="F9A13A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 eaLnBrk="0" hangingPunct="0"/>
            <a:endParaRPr lang="it-IT" b="1">
              <a:solidFill>
                <a:srgbClr val="000000"/>
              </a:solidFill>
              <a:latin typeface="Sabon"/>
            </a:endParaRPr>
          </a:p>
        </p:txBody>
      </p:sp>
      <p:pic>
        <p:nvPicPr>
          <p:cNvPr id="2052" name="Picture 9" descr="scritta_bocconi_arancion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989138"/>
            <a:ext cx="5334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b="1" dirty="0"/>
              <a:t>ELDERLY CARE AND THE VALUE OF SHARING ECONOMY. WHAT CAN WE LEARN AND BRING TO THE CARE SECTOR FROM SHARING ECONOMY INITIATIVES.</a:t>
            </a:r>
            <a:r>
              <a:rPr lang="it-IT" sz="2800" dirty="0"/>
              <a:t/>
            </a:r>
            <a:br>
              <a:rPr lang="it-IT" sz="2800" dirty="0"/>
            </a:br>
            <a:endParaRPr lang="en-US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124672"/>
            <a:ext cx="6400800" cy="1752600"/>
          </a:xfrm>
        </p:spPr>
        <p:txBody>
          <a:bodyPr/>
          <a:lstStyle/>
          <a:p>
            <a:r>
              <a:rPr lang="en-US" sz="2000" dirty="0" smtClean="0"/>
              <a:t>Giovanni </a:t>
            </a:r>
            <a:r>
              <a:rPr lang="en-US" sz="2000" dirty="0" err="1" smtClean="0"/>
              <a:t>Fosti</a:t>
            </a:r>
            <a:r>
              <a:rPr lang="en-US" sz="2000" dirty="0" smtClean="0"/>
              <a:t>*, </a:t>
            </a:r>
          </a:p>
          <a:p>
            <a:r>
              <a:rPr lang="en-US" sz="2000" dirty="0" smtClean="0"/>
              <a:t>Francesco Longo, Elisabetta Notarnicola</a:t>
            </a:r>
          </a:p>
          <a:p>
            <a:endParaRPr lang="en-US" sz="2000" dirty="0" smtClean="0"/>
          </a:p>
          <a:p>
            <a:r>
              <a:rPr lang="it-IT" sz="1800" i="1" dirty="0"/>
              <a:t>g</a:t>
            </a:r>
            <a:r>
              <a:rPr lang="it-IT" sz="1800" i="1" dirty="0" smtClean="0"/>
              <a:t>iovanni.fosti@unibocconi.it</a:t>
            </a:r>
            <a:endParaRPr lang="en-US" sz="1800" i="1" dirty="0"/>
          </a:p>
        </p:txBody>
      </p:sp>
      <p:pic>
        <p:nvPicPr>
          <p:cNvPr id="4" name="Picture 5" descr="http://www.nursind.it/nursind2/pdf/logo_cerg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249" y="5601494"/>
            <a:ext cx="1740392" cy="99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3"/>
          <p:cNvSpPr txBox="1">
            <a:spLocks noChangeArrowheads="1"/>
          </p:cNvSpPr>
          <p:nvPr/>
        </p:nvSpPr>
        <p:spPr bwMode="auto">
          <a:xfrm>
            <a:off x="4211960" y="253097"/>
            <a:ext cx="4754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it-IT" altLang="it-IT" sz="2000" b="1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CeRGAS</a:t>
            </a:r>
            <a:endParaRPr lang="it-IT" altLang="it-IT" sz="2000" b="1" dirty="0">
              <a:solidFill>
                <a:schemeClr val="bg1"/>
              </a:solidFill>
              <a:latin typeface="+mn-lt"/>
              <a:cs typeface="Aharoni" panose="02010803020104030203" pitchFamily="2" charset="-79"/>
            </a:endParaRPr>
          </a:p>
          <a:p>
            <a:pPr algn="r" eaLnBrk="1" hangingPunct="1"/>
            <a:r>
              <a:rPr lang="it-IT" altLang="it-IT" sz="2000" b="1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Centre for </a:t>
            </a:r>
            <a:r>
              <a:rPr lang="it-IT" altLang="it-IT" sz="2000" b="1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Research</a:t>
            </a:r>
            <a:r>
              <a:rPr lang="it-IT" altLang="it-IT" sz="2000" b="1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 on Health and Social Care Management</a:t>
            </a:r>
            <a:endParaRPr lang="it-IT" altLang="it-IT" sz="2000" b="1" dirty="0">
              <a:solidFill>
                <a:schemeClr val="bg1"/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72060" y="5786680"/>
            <a:ext cx="66482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4th </a:t>
            </a:r>
            <a:r>
              <a:rPr lang="en-US" sz="1400" b="1" dirty="0">
                <a:solidFill>
                  <a:srgbClr val="0070C0"/>
                </a:solidFill>
              </a:rPr>
              <a:t>International Conference on Evidence-based Policy in Long-term Care </a:t>
            </a:r>
            <a:endParaRPr lang="en-US" sz="14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London </a:t>
            </a:r>
            <a:r>
              <a:rPr lang="en-US" sz="1400" b="1" dirty="0">
                <a:solidFill>
                  <a:srgbClr val="0070C0"/>
                </a:solidFill>
              </a:rPr>
              <a:t>School of Economics and Political Science (LSE</a:t>
            </a:r>
            <a:r>
              <a:rPr lang="en-US" sz="1400" b="1" dirty="0" smtClean="0">
                <a:solidFill>
                  <a:srgbClr val="0070C0"/>
                </a:solidFill>
              </a:rPr>
              <a:t>),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London</a:t>
            </a:r>
            <a:r>
              <a:rPr lang="en-US" sz="1400" b="1" dirty="0">
                <a:solidFill>
                  <a:srgbClr val="0070C0"/>
                </a:solidFill>
              </a:rPr>
              <a:t>, </a:t>
            </a:r>
            <a:r>
              <a:rPr lang="en-US" sz="1400" b="1" dirty="0" smtClean="0">
                <a:solidFill>
                  <a:srgbClr val="0070C0"/>
                </a:solidFill>
              </a:rPr>
              <a:t>4 - 7 </a:t>
            </a:r>
            <a:r>
              <a:rPr lang="en-US" sz="1400" b="1" dirty="0">
                <a:solidFill>
                  <a:srgbClr val="0070C0"/>
                </a:solidFill>
              </a:rPr>
              <a:t>September 2016.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6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Backup </a:t>
            </a:r>
            <a:r>
              <a:rPr lang="it-IT" sz="3600" b="1" dirty="0" err="1" smtClean="0">
                <a:solidFill>
                  <a:schemeClr val="bg1"/>
                </a:solidFill>
              </a:rPr>
              <a:t>caregiver</a:t>
            </a:r>
            <a:endParaRPr lang="it-IT" sz="3600" b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617055"/>
              </p:ext>
            </p:extLst>
          </p:nvPr>
        </p:nvGraphicFramePr>
        <p:xfrm>
          <a:off x="971154" y="2586936"/>
          <a:ext cx="8064896" cy="3427525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216595"/>
                <a:gridCol w="5848301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 feature</a:t>
                      </a:r>
                      <a:endParaRPr lang="en-US" sz="1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7592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NEED</a:t>
                      </a:r>
                      <a:r>
                        <a:rPr lang="en-US" sz="1100" b="1" baseline="0" dirty="0" smtClean="0"/>
                        <a:t> TO SATISFY 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 err="1" smtClean="0"/>
                        <a:t>Flexibility</a:t>
                      </a:r>
                      <a:r>
                        <a:rPr lang="it-IT" sz="1600" dirty="0" smtClean="0"/>
                        <a:t> for care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at</a:t>
                      </a:r>
                      <a:r>
                        <a:rPr lang="it-IT" sz="1600" baseline="0" dirty="0" smtClean="0"/>
                        <a:t> home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baseline="0" dirty="0" err="1" smtClean="0"/>
                        <a:t>Safety</a:t>
                      </a:r>
                      <a:r>
                        <a:rPr lang="it-IT" sz="1600" baseline="0" dirty="0" smtClean="0"/>
                        <a:t> net in case of </a:t>
                      </a:r>
                      <a:r>
                        <a:rPr lang="it-IT" sz="1600" baseline="0" dirty="0" err="1" smtClean="0"/>
                        <a:t>emergency</a:t>
                      </a:r>
                      <a:endParaRPr lang="it-IT" sz="16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baseline="0" dirty="0" err="1" smtClean="0"/>
                        <a:t>Sharing</a:t>
                      </a:r>
                      <a:r>
                        <a:rPr lang="it-IT" sz="1600" baseline="0" dirty="0" smtClean="0"/>
                        <a:t> of the </a:t>
                      </a:r>
                      <a:r>
                        <a:rPr lang="it-IT" sz="1600" baseline="0" dirty="0" err="1" smtClean="0"/>
                        <a:t>expenditures</a:t>
                      </a:r>
                      <a:r>
                        <a:rPr lang="it-IT" sz="1600" baseline="0" dirty="0" smtClean="0"/>
                        <a:t> for personal </a:t>
                      </a:r>
                      <a:r>
                        <a:rPr lang="it-IT" sz="1600" baseline="0" dirty="0" err="1" smtClean="0"/>
                        <a:t>caregivers</a:t>
                      </a:r>
                      <a:endParaRPr lang="it-IT" sz="16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47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CRITICAL</a:t>
                      </a:r>
                      <a:r>
                        <a:rPr lang="en-US" sz="1100" b="1" baseline="0" dirty="0" smtClean="0"/>
                        <a:t> MASS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 err="1" smtClean="0"/>
                        <a:t>Neibourhood</a:t>
                      </a:r>
                      <a:r>
                        <a:rPr lang="it-IT" sz="1600" kern="1200" dirty="0" smtClean="0"/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7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HOW</a:t>
                      </a:r>
                      <a:r>
                        <a:rPr lang="en-US" sz="1100" b="1" baseline="0" dirty="0" smtClean="0"/>
                        <a:t> TO REACH THE CRITICAL MASS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 err="1" smtClean="0"/>
                        <a:t>Prevention</a:t>
                      </a:r>
                      <a:r>
                        <a:rPr lang="it-IT" sz="1600" kern="1200" dirty="0" smtClean="0"/>
                        <a:t> </a:t>
                      </a:r>
                      <a:r>
                        <a:rPr lang="it-IT" sz="1600" kern="1200" dirty="0" err="1" smtClean="0"/>
                        <a:t>activities</a:t>
                      </a:r>
                      <a:r>
                        <a:rPr lang="it-IT" sz="1600" kern="1200" dirty="0" smtClean="0"/>
                        <a:t> </a:t>
                      </a:r>
                      <a:endParaRPr lang="it-IT" sz="1600" kern="1200" baseline="0" dirty="0" smtClean="0"/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baseline="0" dirty="0" err="1" smtClean="0"/>
                        <a:t>GPs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59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PLATFORMS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i="0" kern="1200" dirty="0" err="1" smtClean="0"/>
                        <a:t>Buildings</a:t>
                      </a:r>
                      <a:endParaRPr lang="it-IT" sz="1600" i="0" kern="1200" dirty="0" smtClean="0"/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i="0" kern="1200" dirty="0" smtClean="0"/>
                        <a:t>web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59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TARGETS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 smtClean="0"/>
                        <a:t>Families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Elderlies</a:t>
                      </a: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egnaposto contenuto 2"/>
          <p:cNvSpPr>
            <a:spLocks noGrp="1"/>
          </p:cNvSpPr>
          <p:nvPr>
            <p:ph sz="quarter" idx="10"/>
          </p:nvPr>
        </p:nvSpPr>
        <p:spPr>
          <a:xfrm>
            <a:off x="899096" y="1759654"/>
            <a:ext cx="8143875" cy="5072078"/>
          </a:xfrm>
        </p:spPr>
        <p:txBody>
          <a:bodyPr/>
          <a:lstStyle/>
          <a:p>
            <a:pPr algn="l"/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sharing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caregivers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backup </a:t>
            </a:r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more families with </a:t>
            </a:r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expenditure</a:t>
            </a:r>
            <a:r>
              <a:rPr lang="it-IT" sz="2000" b="1" dirty="0" smtClean="0">
                <a:solidFill>
                  <a:srgbClr val="CC99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2000" b="1" dirty="0">
              <a:solidFill>
                <a:srgbClr val="CC99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err="1" smtClean="0">
                <a:solidFill>
                  <a:schemeClr val="bg1"/>
                </a:solidFill>
              </a:rPr>
              <a:t>Conclusions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578850" cy="4525963"/>
          </a:xfrm>
        </p:spPr>
        <p:txBody>
          <a:bodyPr/>
          <a:lstStyle/>
          <a:p>
            <a:r>
              <a:rPr lang="en-US" sz="2800" dirty="0"/>
              <a:t>Sharing economy is a good possibility to promote innovation in the LTC sector and, more broadly, in the welfare sector.</a:t>
            </a:r>
          </a:p>
          <a:p>
            <a:r>
              <a:rPr lang="en-US" sz="2800" dirty="0" smtClean="0"/>
              <a:t>Sharing </a:t>
            </a:r>
            <a:r>
              <a:rPr lang="en-US" sz="2800" dirty="0"/>
              <a:t>economy services won’t substitute traditional care services but they can contribute to active ageing efforts and supportive care services.</a:t>
            </a:r>
            <a:endParaRPr lang="it-IT" sz="2800" dirty="0"/>
          </a:p>
          <a:p>
            <a:r>
              <a:rPr lang="en-US" sz="2800" dirty="0" smtClean="0"/>
              <a:t>Sharing economy is </a:t>
            </a:r>
            <a:r>
              <a:rPr lang="en-US" sz="2800" dirty="0"/>
              <a:t>not the way to solve </a:t>
            </a:r>
            <a:r>
              <a:rPr lang="en-US" sz="2800" dirty="0" smtClean="0"/>
              <a:t>the welfare issue but </a:t>
            </a:r>
            <a:r>
              <a:rPr lang="en-US" sz="2800" dirty="0"/>
              <a:t>it can help to promote a more inclusive society and to provide welfare services to a broader group of citizens.</a:t>
            </a:r>
            <a:endParaRPr lang="it-IT" sz="2800" dirty="0"/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4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err="1" smtClean="0">
                <a:solidFill>
                  <a:schemeClr val="bg1"/>
                </a:solidFill>
              </a:rPr>
              <a:t>Traditional</a:t>
            </a:r>
            <a:r>
              <a:rPr lang="it-IT" sz="3600" b="1" dirty="0" smtClean="0">
                <a:solidFill>
                  <a:schemeClr val="bg1"/>
                </a:solidFill>
              </a:rPr>
              <a:t> welfare vs </a:t>
            </a:r>
            <a:r>
              <a:rPr lang="it-IT" sz="3600" b="1" dirty="0" err="1" smtClean="0">
                <a:solidFill>
                  <a:schemeClr val="bg1"/>
                </a:solidFill>
              </a:rPr>
              <a:t>innovation</a:t>
            </a:r>
            <a:endParaRPr lang="it-IT" sz="36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5678" y="1639341"/>
            <a:ext cx="8578850" cy="4525963"/>
          </a:xfrm>
        </p:spPr>
        <p:txBody>
          <a:bodyPr/>
          <a:lstStyle/>
          <a:p>
            <a:r>
              <a:rPr lang="it-IT" sz="2800" dirty="0"/>
              <a:t>W</a:t>
            </a:r>
            <a:r>
              <a:rPr lang="it-IT" sz="2800" dirty="0" smtClean="0"/>
              <a:t>estern welfare </a:t>
            </a:r>
            <a:r>
              <a:rPr lang="it-IT" sz="2800" dirty="0" err="1" smtClean="0"/>
              <a:t>systems</a:t>
            </a:r>
            <a:r>
              <a:rPr lang="it-IT" sz="2800" dirty="0" smtClean="0"/>
              <a:t> are </a:t>
            </a:r>
            <a:r>
              <a:rPr lang="it-IT" sz="2800" dirty="0" err="1" smtClean="0"/>
              <a:t>collapsing</a:t>
            </a:r>
            <a:r>
              <a:rPr lang="it-IT" sz="2800" dirty="0" smtClean="0"/>
              <a:t>: </a:t>
            </a:r>
          </a:p>
          <a:p>
            <a:endParaRPr lang="it-IT" sz="2800" dirty="0" smtClean="0">
              <a:solidFill>
                <a:schemeClr val="accent6">
                  <a:lumMod val="50000"/>
                </a:schemeClr>
              </a:solidFill>
              <a:cs typeface="Verdana" charset="0"/>
            </a:endParaRPr>
          </a:p>
          <a:p>
            <a:r>
              <a:rPr lang="it-IT" sz="28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Symptoms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: </a:t>
            </a:r>
          </a:p>
          <a:p>
            <a:pPr lvl="1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Welfare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based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on single performances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rather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than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continuous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care</a:t>
            </a:r>
          </a:p>
          <a:p>
            <a:pPr lvl="1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Welfare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stucked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in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traditional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policies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,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not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capable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to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meet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new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emerging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needs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0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(</a:t>
            </a:r>
            <a:r>
              <a:rPr lang="it-IT" sz="2000" i="1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i.e. </a:t>
            </a:r>
            <a:r>
              <a:rPr lang="it-IT" sz="2000" i="1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integration</a:t>
            </a:r>
            <a:r>
              <a:rPr lang="it-IT" sz="2000" i="1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and </a:t>
            </a:r>
            <a:r>
              <a:rPr lang="it-IT" sz="2000" i="1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immigration</a:t>
            </a:r>
            <a:r>
              <a:rPr lang="it-IT" sz="20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)</a:t>
            </a:r>
          </a:p>
          <a:p>
            <a:pPr lvl="1"/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Reaching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ability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unsufficient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to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provide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answers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to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all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the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citizens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in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need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cs typeface="Verdana" charset="0"/>
            </a:endParaRPr>
          </a:p>
          <a:p>
            <a:pPr lvl="1"/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Equity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problem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not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solved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yet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cs typeface="Verdana" charset="0"/>
            </a:endParaRPr>
          </a:p>
          <a:p>
            <a:pPr lvl="1"/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Funding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crisis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not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solved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cs typeface="Verdana" charset="0"/>
              </a:rPr>
              <a:t>yet</a:t>
            </a:r>
            <a:endParaRPr lang="it-IT" sz="2400" dirty="0">
              <a:solidFill>
                <a:schemeClr val="accent6">
                  <a:lumMod val="50000"/>
                </a:schemeClr>
              </a:solidFill>
              <a:cs typeface="Verdana" charset="0"/>
            </a:endParaRPr>
          </a:p>
          <a:p>
            <a:pPr lvl="1"/>
            <a:endParaRPr lang="it-IT" sz="2400" dirty="0">
              <a:solidFill>
                <a:srgbClr val="0000FF"/>
              </a:solidFill>
              <a:cs typeface="Verdana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53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err="1" smtClean="0">
                <a:solidFill>
                  <a:schemeClr val="bg1"/>
                </a:solidFill>
              </a:rPr>
              <a:t>What</a:t>
            </a:r>
            <a:r>
              <a:rPr lang="it-IT" sz="3600" b="1" dirty="0" smtClean="0">
                <a:solidFill>
                  <a:schemeClr val="bg1"/>
                </a:solidFill>
              </a:rPr>
              <a:t> collaborative / </a:t>
            </a:r>
            <a:r>
              <a:rPr lang="it-IT" sz="3600" b="1" dirty="0" err="1" smtClean="0">
                <a:solidFill>
                  <a:schemeClr val="bg1"/>
                </a:solidFill>
              </a:rPr>
              <a:t>sharing</a:t>
            </a:r>
            <a:r>
              <a:rPr lang="it-IT" sz="3600" b="1" dirty="0" smtClean="0">
                <a:solidFill>
                  <a:schemeClr val="bg1"/>
                </a:solidFill>
              </a:rPr>
              <a:t> economy </a:t>
            </a:r>
            <a:r>
              <a:rPr lang="it-IT" sz="3600" b="1" dirty="0" err="1" smtClean="0">
                <a:solidFill>
                  <a:schemeClr val="bg1"/>
                </a:solidFill>
              </a:rPr>
              <a:t>is</a:t>
            </a:r>
            <a:r>
              <a:rPr lang="it-IT" sz="3600" b="1" dirty="0" smtClean="0">
                <a:solidFill>
                  <a:schemeClr val="bg1"/>
                </a:solidFill>
              </a:rPr>
              <a:t>? (1)</a:t>
            </a:r>
            <a:endParaRPr lang="it-IT" sz="3600" b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252028" y="646352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b="1" i="0" dirty="0" err="1">
                <a:latin typeface="Segoe UI Semibold" panose="020B0702040204020203" pitchFamily="34" charset="0"/>
              </a:rPr>
              <a:t>Rachel</a:t>
            </a:r>
            <a:r>
              <a:rPr lang="it-IT" sz="1200" b="1" i="0" dirty="0">
                <a:latin typeface="Segoe UI Semibold" panose="020B0702040204020203" pitchFamily="34" charset="0"/>
              </a:rPr>
              <a:t> </a:t>
            </a:r>
            <a:r>
              <a:rPr lang="it-IT" sz="1200" b="1" i="0" dirty="0" err="1">
                <a:latin typeface="Segoe UI Semibold" panose="020B0702040204020203" pitchFamily="34" charset="0"/>
              </a:rPr>
              <a:t>Botsman</a:t>
            </a:r>
            <a:r>
              <a:rPr lang="it-IT" sz="1200" b="1" i="0" dirty="0">
                <a:latin typeface="Segoe UI Semibold" panose="020B0702040204020203" pitchFamily="34" charset="0"/>
              </a:rPr>
              <a:t>, </a:t>
            </a:r>
            <a:r>
              <a:rPr lang="it-IT" sz="1200" b="1" i="0" dirty="0" smtClean="0">
                <a:latin typeface="Segoe UI Semibold" panose="020B0702040204020203" pitchFamily="34" charset="0"/>
              </a:rPr>
              <a:t>“</a:t>
            </a:r>
            <a:r>
              <a:rPr lang="it-IT" sz="1200" b="1" i="0" dirty="0" err="1" smtClean="0">
                <a:latin typeface="Segoe UI Semibold" panose="020B0702040204020203" pitchFamily="34" charset="0"/>
              </a:rPr>
              <a:t>What’s</a:t>
            </a:r>
            <a:r>
              <a:rPr lang="it-IT" sz="1200" b="1" i="0" dirty="0" smtClean="0">
                <a:latin typeface="Segoe UI Semibold" panose="020B0702040204020203" pitchFamily="34" charset="0"/>
              </a:rPr>
              <a:t> </a:t>
            </a:r>
            <a:r>
              <a:rPr lang="it-IT" sz="1200" b="1" i="0" dirty="0">
                <a:latin typeface="Segoe UI Semibold" panose="020B0702040204020203" pitchFamily="34" charset="0"/>
              </a:rPr>
              <a:t>mine </a:t>
            </a:r>
            <a:r>
              <a:rPr lang="it-IT" sz="1200" b="1" i="0" dirty="0" err="1">
                <a:latin typeface="Segoe UI Semibold" panose="020B0702040204020203" pitchFamily="34" charset="0"/>
              </a:rPr>
              <a:t>is</a:t>
            </a:r>
            <a:r>
              <a:rPr lang="it-IT" sz="1200" b="1" i="0" dirty="0">
                <a:latin typeface="Segoe UI Semibold" panose="020B0702040204020203" pitchFamily="34" charset="0"/>
              </a:rPr>
              <a:t> </a:t>
            </a:r>
            <a:r>
              <a:rPr lang="it-IT" sz="1200" b="1" i="0" dirty="0" err="1">
                <a:latin typeface="Segoe UI Semibold" panose="020B0702040204020203" pitchFamily="34" charset="0"/>
              </a:rPr>
              <a:t>yours</a:t>
            </a:r>
            <a:r>
              <a:rPr lang="it-IT" sz="1200" b="1" i="0" dirty="0">
                <a:latin typeface="Segoe UI Semibold" panose="020B0702040204020203" pitchFamily="34" charset="0"/>
              </a:rPr>
              <a:t>” (2010</a:t>
            </a:r>
            <a:r>
              <a:rPr lang="it-IT" sz="1200" b="1" i="0" dirty="0" smtClean="0">
                <a:latin typeface="Segoe UI Semibold" panose="020B0702040204020203" pitchFamily="34" charset="0"/>
              </a:rPr>
              <a:t>)</a:t>
            </a:r>
            <a:endParaRPr lang="en-US" sz="1200" b="1" i="0" dirty="0">
              <a:latin typeface="Segoe UI Semibold" panose="020B0702040204020203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27584" y="1844824"/>
            <a:ext cx="7992888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</a:rPr>
              <a:t>Collaborative </a:t>
            </a:r>
            <a:r>
              <a:rPr lang="it-IT" sz="24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</a:rPr>
              <a:t>economy:</a:t>
            </a:r>
          </a:p>
          <a:p>
            <a:pPr algn="ctr"/>
            <a:r>
              <a:rPr lang="it-IT" sz="2000" i="0" dirty="0" smtClean="0">
                <a:latin typeface="Segoe UI Semibold" panose="020B0702040204020203" pitchFamily="34" charset="0"/>
              </a:rPr>
              <a:t>Economy </a:t>
            </a:r>
            <a:r>
              <a:rPr lang="it-IT" sz="2000" i="0" dirty="0" err="1" smtClean="0">
                <a:latin typeface="Segoe UI Semibold" panose="020B0702040204020203" pitchFamily="34" charset="0"/>
              </a:rPr>
              <a:t>based</a:t>
            </a:r>
            <a:r>
              <a:rPr lang="it-IT" sz="2000" i="0" dirty="0" smtClean="0">
                <a:latin typeface="Segoe UI Semibold" panose="020B0702040204020203" pitchFamily="34" charset="0"/>
              </a:rPr>
              <a:t> on networks </a:t>
            </a:r>
            <a:r>
              <a:rPr lang="it-IT" sz="2000" i="0" dirty="0" err="1" smtClean="0">
                <a:latin typeface="Segoe UI Semibold" panose="020B0702040204020203" pitchFamily="34" charset="0"/>
              </a:rPr>
              <a:t>where</a:t>
            </a:r>
            <a:endParaRPr lang="it-IT" sz="2000" i="0" dirty="0" smtClean="0">
              <a:latin typeface="Segoe UI Semibold" panose="020B0702040204020203" pitchFamily="34" charset="0"/>
            </a:endParaRPr>
          </a:p>
          <a:p>
            <a:pPr algn="ctr"/>
            <a:r>
              <a:rPr lang="it-IT" sz="2000" i="0" dirty="0" smtClean="0">
                <a:latin typeface="Segoe UI Semibold" panose="020B0702040204020203" pitchFamily="34" charset="0"/>
              </a:rPr>
              <a:t> </a:t>
            </a:r>
            <a:r>
              <a:rPr lang="it-IT" sz="2000" i="0" dirty="0" err="1" smtClean="0">
                <a:latin typeface="Segoe UI Semibold" panose="020B0702040204020203" pitchFamily="34" charset="0"/>
              </a:rPr>
              <a:t>people</a:t>
            </a:r>
            <a:r>
              <a:rPr lang="it-IT" sz="2000" i="0" dirty="0" smtClean="0">
                <a:latin typeface="Segoe UI Semibold" panose="020B0702040204020203" pitchFamily="34" charset="0"/>
              </a:rPr>
              <a:t> and </a:t>
            </a:r>
            <a:r>
              <a:rPr lang="it-IT" sz="2000" i="0" dirty="0" err="1" smtClean="0">
                <a:latin typeface="Segoe UI Semibold" panose="020B0702040204020203" pitchFamily="34" charset="0"/>
              </a:rPr>
              <a:t>resources</a:t>
            </a:r>
            <a:r>
              <a:rPr lang="it-IT" sz="2000" i="0" dirty="0" smtClean="0">
                <a:latin typeface="Segoe UI Semibold" panose="020B0702040204020203" pitchFamily="34" charset="0"/>
              </a:rPr>
              <a:t> of </a:t>
            </a:r>
            <a:r>
              <a:rPr lang="it-IT" sz="2000" i="0" dirty="0" err="1" smtClean="0">
                <a:latin typeface="Segoe UI Semibold" panose="020B0702040204020203" pitchFamily="34" charset="0"/>
              </a:rPr>
              <a:t>all</a:t>
            </a:r>
            <a:r>
              <a:rPr lang="it-IT" sz="2000" i="0" dirty="0" smtClean="0">
                <a:latin typeface="Segoe UI Semibold" panose="020B0702040204020203" pitchFamily="34" charset="0"/>
              </a:rPr>
              <a:t> </a:t>
            </a:r>
            <a:r>
              <a:rPr lang="it-IT" sz="2000" i="0" dirty="0" err="1" smtClean="0">
                <a:latin typeface="Segoe UI Semibold" panose="020B0702040204020203" pitchFamily="34" charset="0"/>
              </a:rPr>
              <a:t>kind</a:t>
            </a:r>
            <a:r>
              <a:rPr lang="it-IT" sz="2000" i="0" dirty="0" smtClean="0">
                <a:latin typeface="Segoe UI Semibold" panose="020B0702040204020203" pitchFamily="34" charset="0"/>
              </a:rPr>
              <a:t> are </a:t>
            </a:r>
            <a:r>
              <a:rPr lang="it-IT" sz="2000" b="1" i="0" u="sng" dirty="0" err="1" smtClean="0">
                <a:solidFill>
                  <a:schemeClr val="accent2">
                    <a:lumMod val="50000"/>
                  </a:schemeClr>
                </a:solidFill>
                <a:latin typeface="Segoe UI Semibold" panose="020B0702040204020203" pitchFamily="34" charset="0"/>
              </a:rPr>
              <a:t>interconnected</a:t>
            </a:r>
            <a:r>
              <a:rPr lang="it-IT" sz="2000" i="0" dirty="0" smtClean="0">
                <a:latin typeface="Segoe UI Semibold" panose="020B0702040204020203" pitchFamily="34" charset="0"/>
              </a:rPr>
              <a:t>. </a:t>
            </a:r>
          </a:p>
        </p:txBody>
      </p:sp>
      <p:pic>
        <p:nvPicPr>
          <p:cNvPr id="11" name="Picture 8" descr="https://encrypted-tbn2.gstatic.com/images?q=tbn:ANd9GcSdTVqX7Fr4nCtF01jTxOjDlHmDVbWC8X6PzZuOgq9Gs7D7f-G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290" y="3482391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849908" y="2996952"/>
            <a:ext cx="4572000" cy="288540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>
              <a:latin typeface="Segoe UI Semibold" panose="020B0702040204020203" pitchFamily="34" charset="0"/>
            </a:endParaRPr>
          </a:p>
          <a:p>
            <a:r>
              <a:rPr lang="it-IT" dirty="0" err="1">
                <a:latin typeface="Segoe UI Semibold" panose="020B0702040204020203" pitchFamily="34" charset="0"/>
              </a:rPr>
              <a:t>This</a:t>
            </a:r>
            <a:r>
              <a:rPr lang="it-IT" dirty="0">
                <a:latin typeface="Segoe UI Semibold" panose="020B0702040204020203" pitchFamily="34" charset="0"/>
              </a:rPr>
              <a:t> </a:t>
            </a:r>
            <a:r>
              <a:rPr lang="it-IT" dirty="0" err="1">
                <a:latin typeface="Segoe UI Semibold" panose="020B0702040204020203" pitchFamily="34" charset="0"/>
              </a:rPr>
              <a:t>lead</a:t>
            </a:r>
            <a:r>
              <a:rPr lang="it-IT" dirty="0">
                <a:latin typeface="Segoe UI Semibold" panose="020B0702040204020203" pitchFamily="34" charset="0"/>
              </a:rPr>
              <a:t> to 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  <a:latin typeface="Segoe UI Semibold" panose="020B0702040204020203" pitchFamily="34" charset="0"/>
              </a:rPr>
              <a:t>new / </a:t>
            </a:r>
            <a:r>
              <a:rPr lang="it-IT" dirty="0" err="1">
                <a:solidFill>
                  <a:schemeClr val="accent2">
                    <a:lumMod val="50000"/>
                  </a:schemeClr>
                </a:solidFill>
                <a:latin typeface="Segoe UI Semibold" panose="020B0702040204020203" pitchFamily="34" charset="0"/>
              </a:rPr>
              <a:t>different</a:t>
            </a:r>
            <a:r>
              <a:rPr lang="it-IT" dirty="0" smtClean="0">
                <a:latin typeface="Segoe UI Semibold" panose="020B0702040204020203" pitchFamily="34" charset="0"/>
              </a:rPr>
              <a:t>:</a:t>
            </a:r>
          </a:p>
          <a:p>
            <a:endParaRPr lang="it-IT" sz="700" dirty="0">
              <a:latin typeface="Segoe UI Semibold" panose="020B07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latin typeface="Segoe UI Semibold" panose="020B0702040204020203" pitchFamily="34" charset="0"/>
              </a:rPr>
              <a:t>Production </a:t>
            </a:r>
            <a:r>
              <a:rPr lang="it-IT" dirty="0" err="1">
                <a:latin typeface="Segoe UI Semibold" panose="020B0702040204020203" pitchFamily="34" charset="0"/>
              </a:rPr>
              <a:t>mechanisms</a:t>
            </a:r>
            <a:r>
              <a:rPr lang="it-IT" dirty="0">
                <a:latin typeface="Segoe UI Semibold" panose="020B0702040204020203" pitchFamily="34" charset="0"/>
              </a:rPr>
              <a:t> (</a:t>
            </a:r>
            <a:r>
              <a:rPr lang="it-IT" dirty="0" err="1">
                <a:latin typeface="Segoe UI Semibold" panose="020B0702040204020203" pitchFamily="34" charset="0"/>
              </a:rPr>
              <a:t>both</a:t>
            </a:r>
            <a:r>
              <a:rPr lang="it-IT" dirty="0">
                <a:latin typeface="Segoe UI Semibold" panose="020B0702040204020203" pitchFamily="34" charset="0"/>
              </a:rPr>
              <a:t> for </a:t>
            </a:r>
            <a:r>
              <a:rPr lang="it-IT" dirty="0" err="1">
                <a:latin typeface="Segoe UI Semibold" panose="020B0702040204020203" pitchFamily="34" charset="0"/>
              </a:rPr>
              <a:t>goods</a:t>
            </a:r>
            <a:r>
              <a:rPr lang="it-IT" dirty="0">
                <a:latin typeface="Segoe UI Semibold" panose="020B0702040204020203" pitchFamily="34" charset="0"/>
              </a:rPr>
              <a:t> and </a:t>
            </a:r>
            <a:r>
              <a:rPr lang="it-IT" dirty="0" err="1">
                <a:latin typeface="Segoe UI Semibold" panose="020B0702040204020203" pitchFamily="34" charset="0"/>
              </a:rPr>
              <a:t>services</a:t>
            </a:r>
            <a:r>
              <a:rPr lang="it-IT" dirty="0" smtClean="0">
                <a:latin typeface="Segoe UI Semibold" panose="020B0702040204020203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endParaRPr lang="it-IT" sz="1100" dirty="0">
              <a:latin typeface="Segoe UI Semibold" panose="020B07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dirty="0" err="1">
                <a:latin typeface="Segoe UI Semibold" panose="020B0702040204020203" pitchFamily="34" charset="0"/>
              </a:rPr>
              <a:t>Consumption</a:t>
            </a:r>
            <a:r>
              <a:rPr lang="it-IT" dirty="0">
                <a:latin typeface="Segoe UI Semibold" panose="020B0702040204020203" pitchFamily="34" charset="0"/>
              </a:rPr>
              <a:t> </a:t>
            </a:r>
            <a:r>
              <a:rPr lang="it-IT" dirty="0" err="1">
                <a:latin typeface="Segoe UI Semibold" panose="020B0702040204020203" pitchFamily="34" charset="0"/>
              </a:rPr>
              <a:t>mechanisms</a:t>
            </a:r>
            <a:r>
              <a:rPr lang="it-IT" dirty="0">
                <a:latin typeface="Segoe UI Semibold" panose="020B0702040204020203" pitchFamily="34" charset="0"/>
              </a:rPr>
              <a:t> (</a:t>
            </a:r>
            <a:r>
              <a:rPr lang="it-IT" dirty="0" err="1">
                <a:latin typeface="Segoe UI Semibold" panose="020B0702040204020203" pitchFamily="34" charset="0"/>
              </a:rPr>
              <a:t>both</a:t>
            </a:r>
            <a:r>
              <a:rPr lang="it-IT" dirty="0">
                <a:latin typeface="Segoe UI Semibold" panose="020B0702040204020203" pitchFamily="34" charset="0"/>
              </a:rPr>
              <a:t> for </a:t>
            </a:r>
            <a:r>
              <a:rPr lang="it-IT" dirty="0" err="1">
                <a:latin typeface="Segoe UI Semibold" panose="020B0702040204020203" pitchFamily="34" charset="0"/>
              </a:rPr>
              <a:t>goods</a:t>
            </a:r>
            <a:r>
              <a:rPr lang="it-IT" dirty="0">
                <a:latin typeface="Segoe UI Semibold" panose="020B0702040204020203" pitchFamily="34" charset="0"/>
              </a:rPr>
              <a:t> and </a:t>
            </a:r>
            <a:r>
              <a:rPr lang="it-IT" dirty="0" err="1">
                <a:latin typeface="Segoe UI Semibold" panose="020B0702040204020203" pitchFamily="34" charset="0"/>
              </a:rPr>
              <a:t>services</a:t>
            </a:r>
            <a:r>
              <a:rPr lang="it-IT" dirty="0" smtClean="0">
                <a:latin typeface="Segoe UI Semibold" panose="020B0702040204020203" pitchFamily="34" charset="0"/>
              </a:rPr>
              <a:t>)</a:t>
            </a:r>
          </a:p>
          <a:p>
            <a:endParaRPr lang="it-IT" sz="900" dirty="0">
              <a:latin typeface="Segoe UI Semibold" panose="020B07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Segoe UI Semibold" panose="020B0702040204020203" pitchFamily="34" charset="0"/>
              </a:rPr>
              <a:t>Financial and non financial </a:t>
            </a:r>
            <a:r>
              <a:rPr lang="en-US" dirty="0" smtClean="0">
                <a:latin typeface="Segoe UI Semibold" panose="020B0702040204020203" pitchFamily="34" charset="0"/>
              </a:rPr>
              <a:t>resources</a:t>
            </a:r>
          </a:p>
          <a:p>
            <a:endParaRPr lang="en-US" sz="900" dirty="0">
              <a:latin typeface="Segoe UI Semibold" panose="020B07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Segoe UI Semibold" panose="020B0702040204020203" pitchFamily="34" charset="0"/>
              </a:rPr>
              <a:t>Knowledge and competences required</a:t>
            </a:r>
          </a:p>
        </p:txBody>
      </p:sp>
    </p:spTree>
    <p:extLst>
      <p:ext uri="{BB962C8B-B14F-4D97-AF65-F5344CB8AC3E}">
        <p14:creationId xmlns:p14="http://schemas.microsoft.com/office/powerpoint/2010/main" val="116709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err="1">
                <a:solidFill>
                  <a:schemeClr val="bg1"/>
                </a:solidFill>
              </a:rPr>
              <a:t>What</a:t>
            </a:r>
            <a:r>
              <a:rPr lang="it-IT" sz="3600" b="1" dirty="0">
                <a:solidFill>
                  <a:schemeClr val="bg1"/>
                </a:solidFill>
              </a:rPr>
              <a:t> collaborative / </a:t>
            </a:r>
            <a:r>
              <a:rPr lang="it-IT" sz="3600" b="1" dirty="0" err="1">
                <a:solidFill>
                  <a:schemeClr val="bg1"/>
                </a:solidFill>
              </a:rPr>
              <a:t>sharing</a:t>
            </a:r>
            <a:r>
              <a:rPr lang="it-IT" sz="3600" b="1" dirty="0">
                <a:solidFill>
                  <a:schemeClr val="bg1"/>
                </a:solidFill>
              </a:rPr>
              <a:t> economy </a:t>
            </a:r>
            <a:r>
              <a:rPr lang="it-IT" sz="3600" b="1" dirty="0" err="1">
                <a:solidFill>
                  <a:schemeClr val="bg1"/>
                </a:solidFill>
              </a:rPr>
              <a:t>is</a:t>
            </a:r>
            <a:r>
              <a:rPr lang="it-IT" sz="3600" b="1" dirty="0">
                <a:solidFill>
                  <a:schemeClr val="bg1"/>
                </a:solidFill>
              </a:rPr>
              <a:t>? </a:t>
            </a:r>
            <a:r>
              <a:rPr lang="it-IT" sz="3600" b="1" dirty="0" smtClean="0">
                <a:solidFill>
                  <a:schemeClr val="bg1"/>
                </a:solidFill>
              </a:rPr>
              <a:t>(2)</a:t>
            </a:r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611560" y="1701526"/>
            <a:ext cx="8280920" cy="10156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400" i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</a:rPr>
              <a:t>Sharing</a:t>
            </a:r>
            <a:r>
              <a:rPr lang="it-IT" sz="24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</a:rPr>
              <a:t> economy:</a:t>
            </a:r>
          </a:p>
          <a:p>
            <a:pPr algn="ctr"/>
            <a:r>
              <a:rPr lang="it-IT" dirty="0" err="1" smtClean="0">
                <a:latin typeface="Segoe UI Semibold" panose="020B0702040204020203" pitchFamily="34" charset="0"/>
              </a:rPr>
              <a:t>Sharing</a:t>
            </a:r>
            <a:r>
              <a:rPr lang="it-IT" dirty="0" smtClean="0">
                <a:latin typeface="Segoe UI Semibold" panose="020B0702040204020203" pitchFamily="34" charset="0"/>
              </a:rPr>
              <a:t> of </a:t>
            </a:r>
            <a:r>
              <a:rPr lang="it-IT" dirty="0" err="1" smtClean="0">
                <a:latin typeface="Segoe UI Semibold" panose="020B0702040204020203" pitchFamily="34" charset="0"/>
              </a:rPr>
              <a:t>assets</a:t>
            </a:r>
            <a:r>
              <a:rPr lang="it-IT" dirty="0" smtClean="0">
                <a:latin typeface="Segoe UI Semibold" panose="020B0702040204020203" pitchFamily="34" charset="0"/>
              </a:rPr>
              <a:t> of </a:t>
            </a:r>
            <a:r>
              <a:rPr lang="it-IT" dirty="0" err="1" smtClean="0">
                <a:latin typeface="Segoe UI Semibold" panose="020B0702040204020203" pitchFamily="34" charset="0"/>
              </a:rPr>
              <a:t>all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kind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that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would</a:t>
            </a:r>
            <a:r>
              <a:rPr lang="it-IT" dirty="0" smtClean="0">
                <a:latin typeface="Segoe UI Semibold" panose="020B0702040204020203" pitchFamily="34" charset="0"/>
              </a:rPr>
              <a:t> be </a:t>
            </a:r>
            <a:r>
              <a:rPr lang="it-IT" dirty="0" err="1" smtClean="0">
                <a:latin typeface="Segoe UI Semibold" panose="020B0702040204020203" pitchFamily="34" charset="0"/>
              </a:rPr>
              <a:t>underemployed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following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traditional</a:t>
            </a:r>
            <a:r>
              <a:rPr lang="it-IT" dirty="0" smtClean="0">
                <a:latin typeface="Segoe UI Semibold" panose="020B0702040204020203" pitchFamily="34" charset="0"/>
              </a:rPr>
              <a:t> production / </a:t>
            </a:r>
            <a:r>
              <a:rPr lang="it-IT" dirty="0" err="1" smtClean="0">
                <a:latin typeface="Segoe UI Semibold" panose="020B0702040204020203" pitchFamily="34" charset="0"/>
              </a:rPr>
              <a:t>consumption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mechanisms</a:t>
            </a:r>
            <a:r>
              <a:rPr lang="it-IT" dirty="0" smtClean="0">
                <a:latin typeface="Segoe UI Semibold" panose="020B0702040204020203" pitchFamily="34" charset="0"/>
              </a:rPr>
              <a:t> and  </a:t>
            </a:r>
            <a:r>
              <a:rPr lang="it-IT" dirty="0" err="1" smtClean="0">
                <a:latin typeface="Segoe UI Semibold" panose="020B0702040204020203" pitchFamily="34" charset="0"/>
              </a:rPr>
              <a:t>that</a:t>
            </a:r>
            <a:r>
              <a:rPr lang="it-IT" dirty="0" smtClean="0">
                <a:latin typeface="Segoe UI Semibold" panose="020B0702040204020203" pitchFamily="34" charset="0"/>
              </a:rPr>
              <a:t> create positive </a:t>
            </a:r>
            <a:r>
              <a:rPr lang="it-IT" dirty="0" err="1" smtClean="0">
                <a:latin typeface="Segoe UI Semibold" panose="020B0702040204020203" pitchFamily="34" charset="0"/>
              </a:rPr>
              <a:t>value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if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r>
              <a:rPr lang="it-IT" dirty="0" err="1" smtClean="0">
                <a:latin typeface="Segoe UI Semibold" panose="020B0702040204020203" pitchFamily="34" charset="0"/>
              </a:rPr>
              <a:t>shared</a:t>
            </a:r>
            <a:r>
              <a:rPr lang="it-IT" dirty="0" smtClean="0">
                <a:latin typeface="Segoe UI Semibold" panose="020B0702040204020203" pitchFamily="34" charset="0"/>
              </a:rPr>
              <a:t> </a:t>
            </a:r>
            <a:endParaRPr lang="it-IT" dirty="0">
              <a:latin typeface="Segoe UI Semibold" panose="020B0702040204020203" pitchFamily="34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457200" y="3206143"/>
            <a:ext cx="3682752" cy="307724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80000" tIns="288000" rIns="180000" bIns="180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3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keywords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000" dirty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it-IT" sz="2000" dirty="0" err="1">
                <a:solidFill>
                  <a:schemeClr val="tx1"/>
                </a:solidFill>
                <a:latin typeface="Segoe UI Semibold" panose="020B0702040204020203" pitchFamily="34" charset="0"/>
              </a:rPr>
              <a:t>Goods</a:t>
            </a:r>
            <a:r>
              <a:rPr lang="it-IT" sz="2000" dirty="0">
                <a:solidFill>
                  <a:schemeClr val="tx1"/>
                </a:solidFill>
                <a:latin typeface="Segoe UI Semibold" panose="020B0702040204020203" pitchFamily="34" charset="0"/>
              </a:rPr>
              <a:t> /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services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/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assets</a:t>
            </a:r>
            <a:endParaRPr lang="it-IT" sz="2000" dirty="0" smtClean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it-IT" sz="2000" dirty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it-IT" sz="2000" dirty="0">
                <a:solidFill>
                  <a:schemeClr val="tx1"/>
                </a:solidFill>
                <a:latin typeface="Segoe UI Semibold" panose="020B0702040204020203" pitchFamily="34" charset="0"/>
              </a:rPr>
              <a:t>Brokerage /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platform</a:t>
            </a:r>
            <a:endParaRPr lang="it-IT" sz="2000" dirty="0" smtClean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it-IT" sz="2000" dirty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it-IT" sz="2000" dirty="0">
                <a:solidFill>
                  <a:schemeClr val="tx1"/>
                </a:solidFill>
                <a:latin typeface="Segoe UI Semibold" panose="020B0702040204020203" pitchFamily="34" charset="0"/>
              </a:rPr>
              <a:t>Financial and non </a:t>
            </a:r>
            <a:r>
              <a:rPr lang="it-IT" sz="2000" dirty="0" err="1">
                <a:solidFill>
                  <a:schemeClr val="tx1"/>
                </a:solidFill>
                <a:latin typeface="Segoe UI Semibold" panose="020B0702040204020203" pitchFamily="34" charset="0"/>
              </a:rPr>
              <a:t>financial</a:t>
            </a:r>
            <a:r>
              <a:rPr lang="it-IT" sz="2000" dirty="0">
                <a:solidFill>
                  <a:schemeClr val="tx1"/>
                </a:solidFill>
                <a:latin typeface="Segoe UI Semibold" panose="020B0702040204020203" pitchFamily="34" charset="0"/>
              </a:rPr>
              <a:t> </a:t>
            </a:r>
            <a:r>
              <a:rPr lang="it-IT" sz="2000" dirty="0" err="1">
                <a:solidFill>
                  <a:schemeClr val="tx1"/>
                </a:solidFill>
                <a:latin typeface="Segoe UI Semibold" panose="020B0702040204020203" pitchFamily="34" charset="0"/>
              </a:rPr>
              <a:t>resources</a:t>
            </a:r>
            <a:endParaRPr lang="it-IT" sz="2000" dirty="0">
              <a:solidFill>
                <a:schemeClr val="tx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2028" y="646352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200" b="1" i="0" dirty="0" err="1">
                <a:latin typeface="Segoe UI Semibold" panose="020B0702040204020203" pitchFamily="34" charset="0"/>
              </a:rPr>
              <a:t>Rachel</a:t>
            </a:r>
            <a:r>
              <a:rPr lang="it-IT" sz="1200" b="1" i="0" dirty="0">
                <a:latin typeface="Segoe UI Semibold" panose="020B0702040204020203" pitchFamily="34" charset="0"/>
              </a:rPr>
              <a:t> </a:t>
            </a:r>
            <a:r>
              <a:rPr lang="it-IT" sz="1200" b="1" i="0" dirty="0" err="1">
                <a:latin typeface="Segoe UI Semibold" panose="020B0702040204020203" pitchFamily="34" charset="0"/>
              </a:rPr>
              <a:t>Botsman</a:t>
            </a:r>
            <a:r>
              <a:rPr lang="it-IT" sz="1200" b="1" i="0" dirty="0">
                <a:latin typeface="Segoe UI Semibold" panose="020B0702040204020203" pitchFamily="34" charset="0"/>
              </a:rPr>
              <a:t>, </a:t>
            </a:r>
            <a:r>
              <a:rPr lang="it-IT" sz="1200" b="1" i="0" dirty="0" smtClean="0">
                <a:latin typeface="Segoe UI Semibold" panose="020B0702040204020203" pitchFamily="34" charset="0"/>
              </a:rPr>
              <a:t>“</a:t>
            </a:r>
            <a:r>
              <a:rPr lang="it-IT" sz="1200" b="1" i="0" dirty="0" err="1" smtClean="0">
                <a:latin typeface="Segoe UI Semibold" panose="020B0702040204020203" pitchFamily="34" charset="0"/>
              </a:rPr>
              <a:t>What’s</a:t>
            </a:r>
            <a:r>
              <a:rPr lang="it-IT" sz="1200" b="1" i="0" dirty="0" smtClean="0">
                <a:latin typeface="Segoe UI Semibold" panose="020B0702040204020203" pitchFamily="34" charset="0"/>
              </a:rPr>
              <a:t> </a:t>
            </a:r>
            <a:r>
              <a:rPr lang="it-IT" sz="1200" b="1" i="0" dirty="0">
                <a:latin typeface="Segoe UI Semibold" panose="020B0702040204020203" pitchFamily="34" charset="0"/>
              </a:rPr>
              <a:t>mine </a:t>
            </a:r>
            <a:r>
              <a:rPr lang="it-IT" sz="1200" b="1" i="0" dirty="0" err="1">
                <a:latin typeface="Segoe UI Semibold" panose="020B0702040204020203" pitchFamily="34" charset="0"/>
              </a:rPr>
              <a:t>is</a:t>
            </a:r>
            <a:r>
              <a:rPr lang="it-IT" sz="1200" b="1" i="0" dirty="0">
                <a:latin typeface="Segoe UI Semibold" panose="020B0702040204020203" pitchFamily="34" charset="0"/>
              </a:rPr>
              <a:t> </a:t>
            </a:r>
            <a:r>
              <a:rPr lang="it-IT" sz="1200" b="1" i="0" dirty="0" err="1">
                <a:latin typeface="Segoe UI Semibold" panose="020B0702040204020203" pitchFamily="34" charset="0"/>
              </a:rPr>
              <a:t>yours</a:t>
            </a:r>
            <a:r>
              <a:rPr lang="it-IT" sz="1200" b="1" i="0" dirty="0">
                <a:latin typeface="Segoe UI Semibold" panose="020B0702040204020203" pitchFamily="34" charset="0"/>
              </a:rPr>
              <a:t>” (2010</a:t>
            </a:r>
            <a:r>
              <a:rPr lang="it-IT" sz="1200" b="1" i="0" dirty="0" smtClean="0">
                <a:latin typeface="Segoe UI Semibold" panose="020B0702040204020203" pitchFamily="34" charset="0"/>
              </a:rPr>
              <a:t>)</a:t>
            </a:r>
            <a:endParaRPr lang="en-US" sz="1200" b="1" i="0" dirty="0">
              <a:latin typeface="Segoe UI Semibold" panose="020B0702040204020203" pitchFamily="34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4816040" y="3153700"/>
            <a:ext cx="4004431" cy="336337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80000" tIns="288000" rIns="180000" bIns="180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4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pillars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: </a:t>
            </a:r>
          </a:p>
          <a:p>
            <a:pPr marL="457200" marR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Critical mass: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it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doesn’t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work for small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numbers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of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users</a:t>
            </a:r>
            <a:endParaRPr lang="it-IT" sz="2000" dirty="0" smtClean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457200" marR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There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must be some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underemployed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productive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capacity</a:t>
            </a:r>
            <a:endParaRPr lang="it-IT" sz="2000" dirty="0" smtClean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457200" marR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Transactions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are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based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on the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sharing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of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something</a:t>
            </a:r>
            <a:endParaRPr lang="it-IT" sz="2000" dirty="0" smtClean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marL="457200" marR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Trust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is</a:t>
            </a:r>
            <a:r>
              <a:rPr lang="it-IT" sz="20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latin typeface="Segoe UI Semibold" panose="020B0702040204020203" pitchFamily="34" charset="0"/>
              </a:rPr>
              <a:t>essential</a:t>
            </a:r>
            <a:endParaRPr lang="it-IT" sz="2000" dirty="0">
              <a:solidFill>
                <a:schemeClr val="tx1"/>
              </a:solidFill>
              <a:latin typeface="Segoe UI Semibold" panose="020B0702040204020203" pitchFamily="34" charset="0"/>
            </a:endParaRPr>
          </a:p>
        </p:txBody>
      </p:sp>
      <p:cxnSp>
        <p:nvCxnSpPr>
          <p:cNvPr id="11" name="Connettore 4 10"/>
          <p:cNvCxnSpPr>
            <a:endCxn id="6" idx="0"/>
          </p:cNvCxnSpPr>
          <p:nvPr/>
        </p:nvCxnSpPr>
        <p:spPr bwMode="auto">
          <a:xfrm rot="5400000">
            <a:off x="3240683" y="1694806"/>
            <a:ext cx="569230" cy="2453444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4 12"/>
          <p:cNvCxnSpPr>
            <a:endCxn id="9" idx="0"/>
          </p:cNvCxnSpPr>
          <p:nvPr/>
        </p:nvCxnSpPr>
        <p:spPr bwMode="auto">
          <a:xfrm rot="16200000" flipH="1">
            <a:off x="5526745" y="1862188"/>
            <a:ext cx="516787" cy="2066236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3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err="1" smtClean="0">
                <a:solidFill>
                  <a:schemeClr val="bg1"/>
                </a:solidFill>
              </a:rPr>
              <a:t>What</a:t>
            </a:r>
            <a:r>
              <a:rPr lang="it-IT" sz="3600" b="1" dirty="0" smtClean="0">
                <a:solidFill>
                  <a:schemeClr val="bg1"/>
                </a:solidFill>
              </a:rPr>
              <a:t> can collaborative / </a:t>
            </a:r>
            <a:r>
              <a:rPr lang="it-IT" sz="3600" b="1" dirty="0" err="1" smtClean="0">
                <a:solidFill>
                  <a:schemeClr val="bg1"/>
                </a:solidFill>
              </a:rPr>
              <a:t>sharing</a:t>
            </a:r>
            <a:r>
              <a:rPr lang="it-IT" sz="3600" b="1" dirty="0" smtClean="0">
                <a:solidFill>
                  <a:schemeClr val="bg1"/>
                </a:solidFill>
              </a:rPr>
              <a:t> economy </a:t>
            </a:r>
            <a:r>
              <a:rPr lang="it-IT" sz="3600" b="1" dirty="0" err="1" smtClean="0">
                <a:solidFill>
                  <a:schemeClr val="bg1"/>
                </a:solidFill>
              </a:rPr>
              <a:t>bring</a:t>
            </a:r>
            <a:r>
              <a:rPr lang="it-IT" sz="3600" b="1" dirty="0" smtClean="0">
                <a:solidFill>
                  <a:schemeClr val="bg1"/>
                </a:solidFill>
              </a:rPr>
              <a:t> to welfare?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8501063" y="6500813"/>
            <a:ext cx="500062" cy="357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6ACA5E-EA7F-4D39-84A4-3A174D4AD394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915045" y="1820069"/>
            <a:ext cx="7848872" cy="92333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b="1" dirty="0" smtClean="0"/>
              <a:t>More </a:t>
            </a:r>
            <a:r>
              <a:rPr lang="it-IT" b="1" dirty="0" err="1" smtClean="0"/>
              <a:t>flexibility</a:t>
            </a:r>
            <a:r>
              <a:rPr lang="it-IT" b="1" dirty="0" smtClean="0"/>
              <a:t> and </a:t>
            </a:r>
            <a:r>
              <a:rPr lang="it-IT" b="1" dirty="0" err="1" smtClean="0"/>
              <a:t>personalisation</a:t>
            </a:r>
            <a:endParaRPr lang="it-IT" sz="1800" b="1" dirty="0" smtClean="0"/>
          </a:p>
          <a:p>
            <a:pPr lvl="0"/>
            <a:r>
              <a:rPr lang="it-IT" sz="1800" dirty="0" err="1" smtClean="0"/>
              <a:t>Through</a:t>
            </a:r>
            <a:r>
              <a:rPr lang="it-IT" sz="1800" dirty="0" smtClean="0"/>
              <a:t> the </a:t>
            </a:r>
            <a:r>
              <a:rPr lang="it-IT" sz="1800" dirty="0" err="1" smtClean="0"/>
              <a:t>sharing</a:t>
            </a:r>
            <a:r>
              <a:rPr lang="it-IT" sz="1800" dirty="0" smtClean="0"/>
              <a:t> </a:t>
            </a:r>
            <a:r>
              <a:rPr lang="it-IT" sz="1800" dirty="0" err="1" smtClean="0"/>
              <a:t>flexibility</a:t>
            </a:r>
            <a:r>
              <a:rPr lang="it-IT" sz="1800" dirty="0" smtClean="0"/>
              <a:t> and </a:t>
            </a:r>
            <a:r>
              <a:rPr lang="it-IT" sz="1800" dirty="0" err="1" smtClean="0"/>
              <a:t>personalisation</a:t>
            </a:r>
            <a:r>
              <a:rPr lang="it-IT" sz="1800" dirty="0" smtClean="0"/>
              <a:t> are more </a:t>
            </a:r>
            <a:r>
              <a:rPr lang="it-IT" sz="1800" dirty="0" err="1" smtClean="0"/>
              <a:t>accessible</a:t>
            </a:r>
            <a:r>
              <a:rPr lang="it-IT" sz="1800" dirty="0" smtClean="0"/>
              <a:t> and </a:t>
            </a:r>
            <a:r>
              <a:rPr lang="it-IT" sz="1800" dirty="0" err="1" smtClean="0"/>
              <a:t>less</a:t>
            </a:r>
            <a:r>
              <a:rPr lang="it-IT" sz="1800" dirty="0" smtClean="0"/>
              <a:t> </a:t>
            </a:r>
            <a:r>
              <a:rPr lang="it-IT" sz="1800" dirty="0" err="1" smtClean="0"/>
              <a:t>expensive</a:t>
            </a:r>
            <a:r>
              <a:rPr lang="it-IT" sz="1800" dirty="0" smtClean="0"/>
              <a:t>: </a:t>
            </a:r>
            <a:r>
              <a:rPr lang="it-IT" sz="1800" dirty="0" err="1" smtClean="0"/>
              <a:t>answering</a:t>
            </a:r>
            <a:r>
              <a:rPr lang="it-IT" sz="1800" dirty="0" smtClean="0"/>
              <a:t> to </a:t>
            </a:r>
            <a:r>
              <a:rPr lang="it-IT" sz="1800" dirty="0" err="1" smtClean="0"/>
              <a:t>individual</a:t>
            </a:r>
            <a:r>
              <a:rPr lang="it-IT" sz="1800" dirty="0" smtClean="0"/>
              <a:t> </a:t>
            </a:r>
            <a:r>
              <a:rPr lang="it-IT" sz="1800" dirty="0" err="1" smtClean="0"/>
              <a:t>needs</a:t>
            </a:r>
            <a:r>
              <a:rPr lang="it-IT" sz="1800" dirty="0" smtClean="0"/>
              <a:t> </a:t>
            </a:r>
            <a:r>
              <a:rPr lang="it-IT" sz="1800" dirty="0" err="1" smtClean="0"/>
              <a:t>would</a:t>
            </a:r>
            <a:r>
              <a:rPr lang="it-IT" sz="1800" dirty="0" smtClean="0"/>
              <a:t> be </a:t>
            </a:r>
            <a:r>
              <a:rPr lang="it-IT" sz="1800" dirty="0" err="1" smtClean="0"/>
              <a:t>easier</a:t>
            </a:r>
            <a:endParaRPr lang="en-US" sz="1800" dirty="0"/>
          </a:p>
        </p:txBody>
      </p:sp>
      <p:sp>
        <p:nvSpPr>
          <p:cNvPr id="8" name="Rettangolo 7"/>
          <p:cNvSpPr/>
          <p:nvPr/>
        </p:nvSpPr>
        <p:spPr>
          <a:xfrm>
            <a:off x="943099" y="4251722"/>
            <a:ext cx="7848872" cy="120032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800" b="1" dirty="0" smtClean="0"/>
              <a:t>Trust for the economy and the community</a:t>
            </a:r>
          </a:p>
          <a:p>
            <a:r>
              <a:rPr lang="it-IT" sz="1800" i="0" dirty="0" err="1" smtClean="0"/>
              <a:t>Sharing</a:t>
            </a:r>
            <a:r>
              <a:rPr lang="it-IT" sz="1800" i="0" dirty="0" smtClean="0"/>
              <a:t> </a:t>
            </a:r>
            <a:r>
              <a:rPr lang="it-IT" sz="1800" i="0" dirty="0" err="1" smtClean="0"/>
              <a:t>mechanisms</a:t>
            </a:r>
            <a:r>
              <a:rPr lang="it-IT" sz="1800" i="0" dirty="0" smtClean="0"/>
              <a:t> </a:t>
            </a:r>
            <a:r>
              <a:rPr lang="it-IT" dirty="0" smtClean="0"/>
              <a:t>are</a:t>
            </a:r>
            <a:r>
              <a:rPr lang="it-IT" sz="1800" i="0" dirty="0" smtClean="0"/>
              <a:t> </a:t>
            </a:r>
            <a:r>
              <a:rPr lang="it-IT" sz="1800" i="0" dirty="0" err="1" smtClean="0"/>
              <a:t>based</a:t>
            </a:r>
            <a:r>
              <a:rPr lang="it-IT" sz="1800" i="0" dirty="0" smtClean="0"/>
              <a:t> on trust and </a:t>
            </a:r>
            <a:r>
              <a:rPr lang="it-IT" sz="1800" i="0" dirty="0" err="1" smtClean="0"/>
              <a:t>collective</a:t>
            </a:r>
            <a:r>
              <a:rPr lang="it-IT" sz="1800" i="0" dirty="0" smtClean="0"/>
              <a:t> </a:t>
            </a:r>
            <a:r>
              <a:rPr lang="it-IT" sz="1800" i="0" dirty="0" err="1" smtClean="0"/>
              <a:t>action</a:t>
            </a:r>
            <a:r>
              <a:rPr lang="it-IT" sz="1800" i="0" dirty="0" smtClean="0"/>
              <a:t> and generate </a:t>
            </a:r>
            <a:r>
              <a:rPr lang="it-IT" sz="1800" i="0" smtClean="0"/>
              <a:t>in turn trust </a:t>
            </a:r>
            <a:r>
              <a:rPr lang="it-IT" sz="1800" i="0" dirty="0" smtClean="0"/>
              <a:t>and </a:t>
            </a:r>
            <a:r>
              <a:rPr lang="it-IT" sz="1800" i="0" dirty="0" err="1" smtClean="0"/>
              <a:t>collective</a:t>
            </a:r>
            <a:r>
              <a:rPr lang="it-IT" sz="1800" i="0" dirty="0" smtClean="0"/>
              <a:t> </a:t>
            </a:r>
            <a:r>
              <a:rPr lang="it-IT" sz="1800" i="0" dirty="0" err="1" smtClean="0"/>
              <a:t>action</a:t>
            </a:r>
            <a:r>
              <a:rPr lang="it-IT" sz="1800" i="0" dirty="0" smtClean="0"/>
              <a:t>. More trust and social relation </a:t>
            </a:r>
            <a:r>
              <a:rPr lang="it-IT" sz="1800" i="0" dirty="0" err="1" smtClean="0"/>
              <a:t>would</a:t>
            </a:r>
            <a:r>
              <a:rPr lang="it-IT" sz="1800" i="0" dirty="0" smtClean="0"/>
              <a:t> produce positive </a:t>
            </a:r>
            <a:r>
              <a:rPr lang="it-IT" sz="1800" i="0" dirty="0" err="1" smtClean="0"/>
              <a:t>spill</a:t>
            </a:r>
            <a:r>
              <a:rPr lang="it-IT" sz="1800" i="0" dirty="0" smtClean="0"/>
              <a:t> over for </a:t>
            </a:r>
            <a:r>
              <a:rPr lang="it-IT" sz="1800" i="0" dirty="0" err="1" smtClean="0"/>
              <a:t>many</a:t>
            </a:r>
            <a:r>
              <a:rPr lang="it-IT" sz="1800" i="0" dirty="0" smtClean="0"/>
              <a:t> </a:t>
            </a:r>
            <a:r>
              <a:rPr lang="it-IT" sz="1800" i="0" dirty="0" err="1" smtClean="0"/>
              <a:t>aspects</a:t>
            </a:r>
            <a:r>
              <a:rPr lang="it-IT" sz="1800" i="0" dirty="0" smtClean="0"/>
              <a:t> of the community life</a:t>
            </a:r>
            <a:endParaRPr lang="en-US" sz="1800" b="1" dirty="0"/>
          </a:p>
        </p:txBody>
      </p:sp>
      <p:sp>
        <p:nvSpPr>
          <p:cNvPr id="9" name="Rettangolo 8"/>
          <p:cNvSpPr/>
          <p:nvPr/>
        </p:nvSpPr>
        <p:spPr>
          <a:xfrm>
            <a:off x="943099" y="5658127"/>
            <a:ext cx="7848872" cy="92333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800" b="1" dirty="0" smtClean="0"/>
              <a:t>Switch to web </a:t>
            </a:r>
            <a:r>
              <a:rPr lang="it-IT" sz="1800" b="1" dirty="0" err="1" smtClean="0"/>
              <a:t>based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technology</a:t>
            </a:r>
            <a:endParaRPr lang="it-IT" sz="1800" b="1" dirty="0" smtClean="0"/>
          </a:p>
          <a:p>
            <a:pPr lvl="0"/>
            <a:r>
              <a:rPr lang="it-IT" sz="1800" dirty="0" err="1" smtClean="0"/>
              <a:t>Sharing</a:t>
            </a:r>
            <a:r>
              <a:rPr lang="it-IT" sz="1800" dirty="0" smtClean="0"/>
              <a:t> </a:t>
            </a:r>
            <a:r>
              <a:rPr lang="it-IT" sz="1800" dirty="0" err="1" smtClean="0"/>
              <a:t>platform</a:t>
            </a:r>
            <a:r>
              <a:rPr lang="it-IT" sz="1800" dirty="0" smtClean="0"/>
              <a:t> are </a:t>
            </a:r>
            <a:r>
              <a:rPr lang="it-IT" sz="1800" dirty="0" err="1" smtClean="0"/>
              <a:t>mainly</a:t>
            </a:r>
            <a:r>
              <a:rPr lang="it-IT" sz="1800" dirty="0" smtClean="0"/>
              <a:t> </a:t>
            </a:r>
            <a:r>
              <a:rPr lang="it-IT" sz="1800" dirty="0" err="1" smtClean="0"/>
              <a:t>based</a:t>
            </a:r>
            <a:r>
              <a:rPr lang="it-IT" sz="1800" dirty="0" smtClean="0"/>
              <a:t> on web </a:t>
            </a:r>
            <a:r>
              <a:rPr lang="it-IT" sz="1800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allowing</a:t>
            </a:r>
            <a:r>
              <a:rPr lang="it-IT" dirty="0" smtClean="0"/>
              <a:t> to </a:t>
            </a:r>
            <a:r>
              <a:rPr lang="it-IT" dirty="0" err="1" smtClean="0"/>
              <a:t>reach</a:t>
            </a:r>
            <a:r>
              <a:rPr lang="it-IT" dirty="0" smtClean="0"/>
              <a:t> more </a:t>
            </a:r>
            <a:r>
              <a:rPr lang="it-IT" dirty="0" err="1" smtClean="0"/>
              <a:t>people</a:t>
            </a:r>
            <a:r>
              <a:rPr lang="it-IT" dirty="0" smtClean="0"/>
              <a:t> with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money</a:t>
            </a:r>
            <a:r>
              <a:rPr lang="it-IT" dirty="0" smtClean="0"/>
              <a:t> (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effort</a:t>
            </a:r>
            <a:r>
              <a:rPr lang="it-IT" dirty="0" smtClean="0"/>
              <a:t>):more </a:t>
            </a:r>
            <a:r>
              <a:rPr lang="it-IT" dirty="0" err="1" smtClean="0"/>
              <a:t>equity</a:t>
            </a:r>
            <a:r>
              <a:rPr lang="it-IT" dirty="0" smtClean="0"/>
              <a:t> in the welfare </a:t>
            </a:r>
            <a:r>
              <a:rPr lang="it-IT" dirty="0" err="1" smtClean="0"/>
              <a:t>system</a:t>
            </a:r>
            <a:endParaRPr lang="it-IT" sz="1800" dirty="0"/>
          </a:p>
        </p:txBody>
      </p:sp>
      <p:sp>
        <p:nvSpPr>
          <p:cNvPr id="10" name="Rettangolo 9"/>
          <p:cNvSpPr/>
          <p:nvPr/>
        </p:nvSpPr>
        <p:spPr>
          <a:xfrm>
            <a:off x="899592" y="2937718"/>
            <a:ext cx="7848872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800" b="1" dirty="0" smtClean="0"/>
              <a:t>More </a:t>
            </a:r>
            <a:r>
              <a:rPr lang="it-IT" sz="1800" b="1" dirty="0" err="1" smtClean="0"/>
              <a:t>resources</a:t>
            </a:r>
            <a:r>
              <a:rPr lang="it-IT" sz="1800" b="1" dirty="0" smtClean="0"/>
              <a:t>, </a:t>
            </a:r>
            <a:r>
              <a:rPr lang="it-IT" sz="1800" b="1" dirty="0" err="1" smtClean="0"/>
              <a:t>less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scarcity</a:t>
            </a:r>
            <a:endParaRPr lang="it-IT" sz="1800" b="1" dirty="0" smtClean="0"/>
          </a:p>
          <a:p>
            <a:pPr lvl="0"/>
            <a:r>
              <a:rPr lang="it-IT" dirty="0" err="1" smtClean="0"/>
              <a:t>Through</a:t>
            </a:r>
            <a:r>
              <a:rPr lang="it-IT" dirty="0" smtClean="0"/>
              <a:t> the </a:t>
            </a:r>
            <a:r>
              <a:rPr lang="it-IT" dirty="0" err="1" smtClean="0"/>
              <a:t>sharing</a:t>
            </a:r>
            <a:r>
              <a:rPr lang="it-IT" dirty="0" smtClean="0"/>
              <a:t>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r>
              <a:rPr lang="it-IT" dirty="0" smtClean="0"/>
              <a:t> (</a:t>
            </a:r>
            <a:r>
              <a:rPr lang="it-IT" dirty="0" err="1" smtClean="0"/>
              <a:t>financial</a:t>
            </a:r>
            <a:r>
              <a:rPr lang="it-IT" dirty="0" smtClean="0"/>
              <a:t> and non </a:t>
            </a:r>
            <a:r>
              <a:rPr lang="it-IT" dirty="0" err="1" smtClean="0"/>
              <a:t>financial</a:t>
            </a:r>
            <a:r>
              <a:rPr lang="it-IT" dirty="0" smtClean="0"/>
              <a:t>) </a:t>
            </a:r>
            <a:r>
              <a:rPr lang="it-IT" dirty="0" err="1" smtClean="0"/>
              <a:t>would</a:t>
            </a:r>
            <a:r>
              <a:rPr lang="it-IT" dirty="0" smtClean="0"/>
              <a:t> be </a:t>
            </a:r>
            <a:r>
              <a:rPr lang="it-IT" dirty="0" err="1" smtClean="0"/>
              <a:t>aggregated</a:t>
            </a:r>
            <a:r>
              <a:rPr lang="it-IT" dirty="0" smtClean="0"/>
              <a:t> and </a:t>
            </a:r>
            <a:r>
              <a:rPr lang="it-IT" dirty="0" err="1" smtClean="0"/>
              <a:t>would</a:t>
            </a:r>
            <a:r>
              <a:rPr lang="it-IT" dirty="0" smtClean="0"/>
              <a:t> benefit of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type</a:t>
            </a:r>
            <a:r>
              <a:rPr lang="it-IT" dirty="0" smtClean="0"/>
              <a:t> of </a:t>
            </a:r>
            <a:r>
              <a:rPr lang="it-IT" dirty="0" err="1" smtClean="0"/>
              <a:t>economies</a:t>
            </a:r>
            <a:r>
              <a:rPr lang="it-IT" dirty="0" smtClean="0"/>
              <a:t>: more </a:t>
            </a:r>
            <a:r>
              <a:rPr lang="it-IT" dirty="0" err="1" smtClean="0"/>
              <a:t>possibilities</a:t>
            </a:r>
            <a:r>
              <a:rPr lang="it-IT" dirty="0" smtClean="0"/>
              <a:t> to </a:t>
            </a:r>
            <a:r>
              <a:rPr lang="it-IT" dirty="0" err="1" smtClean="0"/>
              <a:t>reach</a:t>
            </a:r>
            <a:r>
              <a:rPr lang="it-IT" dirty="0" smtClean="0"/>
              <a:t> </a:t>
            </a:r>
            <a:r>
              <a:rPr lang="it-IT" dirty="0" err="1" smtClean="0"/>
              <a:t>citizens</a:t>
            </a: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85707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Which differences between “shared services” and “traditional welfare services”?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8501063" y="6500813"/>
            <a:ext cx="500062" cy="357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6ACA5E-EA7F-4D39-84A4-3A174D4AD394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196269"/>
              </p:ext>
            </p:extLst>
          </p:nvPr>
        </p:nvGraphicFramePr>
        <p:xfrm>
          <a:off x="693912" y="1889884"/>
          <a:ext cx="7992888" cy="45634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/>
                <a:gridCol w="2664296"/>
                <a:gridCol w="2664296"/>
              </a:tblGrid>
              <a:tr h="425628">
                <a:tc>
                  <a:txBody>
                    <a:bodyPr/>
                    <a:lstStyle/>
                    <a:p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Traditional</a:t>
                      </a:r>
                      <a:r>
                        <a:rPr lang="it-IT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welfare </a:t>
                      </a:r>
                      <a:r>
                        <a:rPr lang="it-IT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services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Shared</a:t>
                      </a:r>
                      <a:r>
                        <a:rPr lang="it-IT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services</a:t>
                      </a:r>
                      <a:endParaRPr lang="en-US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28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features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Given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Open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changes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390352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Providers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“makers”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Broker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425628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 design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Planned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 ante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Emerging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51047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Production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logic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Retrenchment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Growth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493708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Technology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Peripheral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Core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425628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Citizens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 </a:t>
                      </a:r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charge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 </a:t>
                      </a:r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priority</a:t>
                      </a:r>
                      <a:endParaRPr lang="it-IT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Need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assesments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Self - </a:t>
                      </a:r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selection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425628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Control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Administrative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425628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Successful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if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Contain</a:t>
                      </a:r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expenditure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Generate</a:t>
                      </a:r>
                      <a:r>
                        <a:rPr lang="it-IT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resources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  <a:tr h="36912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Promoted by 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Public</a:t>
                      </a:r>
                      <a:r>
                        <a:rPr lang="en-US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authority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Community</a:t>
                      </a:r>
                      <a:endParaRPr lang="en-US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72941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6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 possible examples for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LTC and Welfare: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8501063" y="6500813"/>
            <a:ext cx="500062" cy="357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A6ACA5E-EA7F-4D39-84A4-3A174D4AD394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620290776"/>
              </p:ext>
            </p:extLst>
          </p:nvPr>
        </p:nvGraphicFramePr>
        <p:xfrm>
          <a:off x="713490" y="1730710"/>
          <a:ext cx="3930518" cy="2634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639068809"/>
              </p:ext>
            </p:extLst>
          </p:nvPr>
        </p:nvGraphicFramePr>
        <p:xfrm>
          <a:off x="4814862" y="1874726"/>
          <a:ext cx="3690765" cy="2490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3573278709"/>
              </p:ext>
            </p:extLst>
          </p:nvPr>
        </p:nvGraphicFramePr>
        <p:xfrm>
          <a:off x="3192016" y="4567136"/>
          <a:ext cx="3900264" cy="2102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9" name="Picture 2" descr="http://www.magellanostore.it/images/prodotti1/1_n1455030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494749" y="4567135"/>
            <a:ext cx="1293275" cy="936105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48232" y="6023028"/>
            <a:ext cx="314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Examples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from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experiences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97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4000" b="1" dirty="0" smtClean="0">
                <a:solidFill>
                  <a:schemeClr val="bg1"/>
                </a:solidFill>
              </a:rPr>
              <a:t>Welfare «</a:t>
            </a:r>
            <a:r>
              <a:rPr lang="it-IT" sz="4000" b="1" dirty="0" err="1" smtClean="0">
                <a:solidFill>
                  <a:schemeClr val="bg1"/>
                </a:solidFill>
              </a:rPr>
              <a:t>tripadvisor</a:t>
            </a:r>
            <a:r>
              <a:rPr lang="it-IT" sz="4000" b="1" dirty="0" smtClean="0">
                <a:solidFill>
                  <a:schemeClr val="bg1"/>
                </a:solidFill>
              </a:rPr>
              <a:t>»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1036712"/>
          </a:xfrm>
        </p:spPr>
        <p:txBody>
          <a:bodyPr/>
          <a:lstStyle/>
          <a:p>
            <a:pPr marL="0" indent="0">
              <a:buNone/>
            </a:pP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platform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would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possible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exchange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information an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public and privare welfare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with a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user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oriented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mechanism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it-IT" sz="1800" b="1" dirty="0" smtClean="0">
              <a:solidFill>
                <a:schemeClr val="accent5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84426"/>
              </p:ext>
            </p:extLst>
          </p:nvPr>
        </p:nvGraphicFramePr>
        <p:xfrm>
          <a:off x="765920" y="2852936"/>
          <a:ext cx="8064896" cy="39078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61864"/>
                <a:gridCol w="6203032"/>
              </a:tblGrid>
              <a:tr h="29470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feature</a:t>
                      </a:r>
                      <a:endParaRPr lang="en-US" sz="1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309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NEED</a:t>
                      </a:r>
                      <a:r>
                        <a:rPr lang="en-US" sz="11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SATISFY 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Counselling</a:t>
                      </a:r>
                      <a:endParaRPr lang="it-IT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err="1" smtClean="0"/>
                        <a:t>Orientiring</a:t>
                      </a:r>
                      <a:endParaRPr lang="it-IT" sz="12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 smtClean="0"/>
                        <a:t>Balance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between</a:t>
                      </a:r>
                      <a:r>
                        <a:rPr lang="it-IT" sz="1200" baseline="0" dirty="0" smtClean="0"/>
                        <a:t> work and </a:t>
                      </a:r>
                      <a:r>
                        <a:rPr lang="it-IT" sz="1200" baseline="0" dirty="0" err="1" smtClean="0"/>
                        <a:t>caring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aseline="0" dirty="0" err="1" smtClean="0"/>
                        <a:t>activities</a:t>
                      </a:r>
                      <a:endParaRPr lang="it-IT" sz="1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200" baseline="0" dirty="0" smtClean="0"/>
                        <a:t>More trust and </a:t>
                      </a:r>
                      <a:r>
                        <a:rPr lang="it-IT" sz="1200" baseline="0" dirty="0" err="1" smtClean="0"/>
                        <a:t>transparency</a:t>
                      </a:r>
                      <a:r>
                        <a:rPr lang="it-IT" sz="1200" baseline="0" dirty="0" smtClean="0"/>
                        <a:t> in welfare </a:t>
                      </a:r>
                      <a:r>
                        <a:rPr lang="it-IT" sz="1200" baseline="0" dirty="0" err="1" smtClean="0"/>
                        <a:t>services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881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CRITICAL</a:t>
                      </a:r>
                      <a:r>
                        <a:rPr lang="en-US" sz="11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MASS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given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geographical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area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893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</a:t>
                      </a:r>
                      <a:r>
                        <a:rPr lang="en-US" sz="11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TO REACH THE CRITICAL MASS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Brokerage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thruogh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social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channels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schools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etc..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Incentives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Mass media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573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PLATFORMS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 meeting places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Websites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09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TARGETS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Mothers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Families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Young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0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Silver </a:t>
            </a:r>
            <a:r>
              <a:rPr lang="it-IT" sz="3600" b="1" dirty="0" err="1" smtClean="0">
                <a:solidFill>
                  <a:schemeClr val="bg1"/>
                </a:solidFill>
              </a:rPr>
              <a:t>age</a:t>
            </a:r>
            <a:r>
              <a:rPr lang="it-IT" sz="3600" b="1" dirty="0" smtClean="0">
                <a:solidFill>
                  <a:schemeClr val="bg1"/>
                </a:solidFill>
              </a:rPr>
              <a:t> connection</a:t>
            </a:r>
            <a:endParaRPr lang="it-IT" sz="3600" b="1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917352" y="1772800"/>
            <a:ext cx="8143875" cy="507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0363" indent="-360363" algn="l" defTabSz="95885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rgbClr val="003399"/>
                </a:solidFill>
                <a:latin typeface="Arial" charset="0"/>
                <a:ea typeface="+mn-ea"/>
                <a:cs typeface="+mn-cs"/>
              </a:defRPr>
            </a:lvl1pPr>
            <a:lvl2pPr marL="777875" indent="-298450" algn="l" defTabSz="95885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rgbClr val="003399"/>
                </a:solidFill>
                <a:latin typeface="Arial" charset="0"/>
              </a:defRPr>
            </a:lvl2pPr>
            <a:lvl3pPr marL="1198563" indent="-239713" algn="l" defTabSz="958850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  <a:defRPr sz="1400">
                <a:solidFill>
                  <a:srgbClr val="003399"/>
                </a:solidFill>
                <a:latin typeface="Arial" charset="0"/>
              </a:defRPr>
            </a:lvl3pPr>
            <a:lvl4pPr marL="1674813" indent="-238125" algn="l" defTabSz="95885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>
                <a:solidFill>
                  <a:srgbClr val="003399"/>
                </a:solidFill>
                <a:latin typeface="Arial" charset="0"/>
              </a:defRPr>
            </a:lvl4pPr>
            <a:lvl5pPr marL="2155825" indent="-241300" algn="l" defTabSz="958850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  <a:defRPr sz="1400">
                <a:solidFill>
                  <a:srgbClr val="003399"/>
                </a:solidFill>
                <a:latin typeface="Arial" charset="0"/>
              </a:defRPr>
            </a:lvl5pPr>
            <a:lvl6pPr marL="2613025" indent="-241300" algn="l" defTabSz="9588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6pPr>
            <a:lvl7pPr marL="3070225" indent="-241300" algn="l" defTabSz="9588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7pPr>
            <a:lvl8pPr marL="3527425" indent="-241300" algn="l" defTabSz="9588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8pPr>
            <a:lvl9pPr marL="3984625" indent="-241300" algn="l" defTabSz="958850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it-IT" b="1" i="0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</a:t>
            </a:r>
            <a:r>
              <a:rPr lang="it-IT" b="1" i="0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b="1" i="0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platform</a:t>
            </a:r>
            <a:r>
              <a:rPr lang="it-IT" b="1" i="0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i="0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</a:t>
            </a:r>
            <a:r>
              <a:rPr lang="it-IT" b="1" i="0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elderlies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can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meet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join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cultural,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sports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active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ageing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</a:t>
            </a:r>
            <a:r>
              <a:rPr lang="it-IT" b="1" kern="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new </a:t>
            </a:r>
            <a:r>
              <a:rPr lang="it-IT" b="1" kern="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opportunities</a:t>
            </a:r>
            <a:endParaRPr lang="it-IT" b="1" kern="0" dirty="0" smtClean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it-IT" b="1" i="0" kern="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363804"/>
              </p:ext>
            </p:extLst>
          </p:nvPr>
        </p:nvGraphicFramePr>
        <p:xfrm>
          <a:off x="1331640" y="2778125"/>
          <a:ext cx="6750446" cy="3962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9514"/>
                <a:gridCol w="4640932"/>
              </a:tblGrid>
              <a:tr h="27141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feature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138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NEED</a:t>
                      </a:r>
                      <a:r>
                        <a:rPr lang="en-US" sz="1100" b="1" baseline="0" dirty="0" smtClean="0"/>
                        <a:t> TO SATISFY 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smtClean="0"/>
                        <a:t>Alone </a:t>
                      </a:r>
                      <a:r>
                        <a:rPr lang="it-IT" sz="1400" dirty="0" err="1" smtClean="0"/>
                        <a:t>elderlies</a:t>
                      </a:r>
                      <a:endParaRPr lang="it-IT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dirty="0" err="1" smtClean="0"/>
                        <a:t>Poor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elderlies</a:t>
                      </a:r>
                      <a:endParaRPr lang="it-IT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Active </a:t>
                      </a:r>
                      <a:r>
                        <a:rPr lang="it-IT" sz="1400" baseline="0" dirty="0" err="1" smtClean="0"/>
                        <a:t>elderlies</a:t>
                      </a:r>
                      <a:endParaRPr lang="it-IT" sz="1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400" baseline="0" dirty="0" smtClean="0"/>
                        <a:t>..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9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CRITICAL</a:t>
                      </a:r>
                      <a:r>
                        <a:rPr lang="en-US" sz="1100" b="1" baseline="0" dirty="0" smtClean="0"/>
                        <a:t> MASS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/>
                        <a:t>Geographical</a:t>
                      </a:r>
                      <a:r>
                        <a:rPr lang="it-IT" sz="1400" kern="1200" dirty="0" smtClean="0"/>
                        <a:t> area?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Team?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9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HOW</a:t>
                      </a:r>
                      <a:r>
                        <a:rPr lang="en-US" sz="1100" b="1" baseline="0" dirty="0" smtClean="0"/>
                        <a:t> TO REACH THE CRITICAL MASS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/>
                        <a:t>Professionals</a:t>
                      </a:r>
                      <a:r>
                        <a:rPr lang="it-IT" sz="1400" kern="1200" dirty="0" smtClean="0"/>
                        <a:t> </a:t>
                      </a:r>
                      <a:r>
                        <a:rPr lang="it-IT" sz="1400" kern="1200" dirty="0" err="1" smtClean="0"/>
                        <a:t>groups</a:t>
                      </a:r>
                      <a:r>
                        <a:rPr lang="it-IT" sz="1400" kern="1200" dirty="0" smtClean="0"/>
                        <a:t>?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neighbourhood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GPs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9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PLATFORMS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smtClean="0"/>
                        <a:t>Public </a:t>
                      </a:r>
                      <a:r>
                        <a:rPr lang="it-IT" sz="1400" kern="1200" dirty="0" err="1" smtClean="0"/>
                        <a:t>libraries</a:t>
                      </a:r>
                      <a:endParaRPr lang="it-IT" sz="1400" kern="1200" dirty="0" smtClean="0"/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Newspapers</a:t>
                      </a:r>
                      <a:endParaRPr lang="it-IT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0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b="1" dirty="0" smtClean="0"/>
                        <a:t>TARGETS</a:t>
                      </a:r>
                      <a:endParaRPr lang="en-US" sz="11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/>
                        <a:t>Elderlies</a:t>
                      </a:r>
                      <a:endParaRPr lang="it-IT" sz="1400" kern="1200" dirty="0" smtClean="0"/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 err="1" smtClean="0"/>
                        <a:t>Elderlies</a:t>
                      </a:r>
                      <a:r>
                        <a:rPr lang="it-IT" sz="1400" kern="1200" dirty="0" smtClean="0"/>
                        <a:t>’ families</a:t>
                      </a:r>
                      <a:endParaRPr lang="it-IT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2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Presentazione CERGAS font bocconi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resentazione CERGAS font bocco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zione CERGAS font boccon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a1">
  <a:themeElements>
    <a:clrScheme name="Presentazione CERGAS font boccon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CERGAS font bocco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zione CERGAS font boccon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3241</TotalTime>
  <Words>841</Words>
  <Application>Microsoft Office PowerPoint</Application>
  <PresentationFormat>On-screen Show (4:3)</PresentationFormat>
  <Paragraphs>178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Aharoni</vt:lpstr>
      <vt:lpstr>Arial</vt:lpstr>
      <vt:lpstr>Calibri</vt:lpstr>
      <vt:lpstr>Sabon</vt:lpstr>
      <vt:lpstr>Segoe UI Semibold</vt:lpstr>
      <vt:lpstr>Verdana</vt:lpstr>
      <vt:lpstr>Tema1</vt:lpstr>
      <vt:lpstr>1_Tema1</vt:lpstr>
      <vt:lpstr>ELDERLY CARE AND THE VALUE OF SHARING ECONOMY. WHAT CAN WE LEARN AND BRING TO THE CARE SECTOR FROM SHARING ECONOMY INITIATIVES. </vt:lpstr>
      <vt:lpstr>Traditional welfare vs innovation</vt:lpstr>
      <vt:lpstr>What collaborative / sharing economy is? (1)</vt:lpstr>
      <vt:lpstr>What collaborative / sharing economy is? (2)</vt:lpstr>
      <vt:lpstr>What can collaborative / sharing economy bring to welfare?</vt:lpstr>
      <vt:lpstr>Which differences between “shared services” and “traditional welfare services”?</vt:lpstr>
      <vt:lpstr>3 possible examples for  LTC and Welfare: </vt:lpstr>
      <vt:lpstr>Welfare «tripadvisor»</vt:lpstr>
      <vt:lpstr>Silver age connection</vt:lpstr>
      <vt:lpstr>Backup caregiver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LTC REFORM TRENDS BETWEEN NATIONAL AND LOCAL POLICIES:  INSIGHTS FROM ITALY</dc:title>
  <dc:creator>Elisabetta Notarnicola</dc:creator>
  <cp:lastModifiedBy>Joasia Marczak</cp:lastModifiedBy>
  <cp:revision>57</cp:revision>
  <cp:lastPrinted>2016-09-01T06:53:53Z</cp:lastPrinted>
  <dcterms:created xsi:type="dcterms:W3CDTF">2016-07-15T14:46:31Z</dcterms:created>
  <dcterms:modified xsi:type="dcterms:W3CDTF">2016-09-03T14:10:06Z</dcterms:modified>
</cp:coreProperties>
</file>