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20"/>
  </p:notesMasterIdLst>
  <p:handoutMasterIdLst>
    <p:handoutMasterId r:id="rId21"/>
  </p:handoutMasterIdLst>
  <p:sldIdLst>
    <p:sldId id="256" r:id="rId3"/>
    <p:sldId id="257" r:id="rId4"/>
    <p:sldId id="270" r:id="rId5"/>
    <p:sldId id="259" r:id="rId6"/>
    <p:sldId id="265" r:id="rId7"/>
    <p:sldId id="269" r:id="rId8"/>
    <p:sldId id="260" r:id="rId9"/>
    <p:sldId id="261" r:id="rId10"/>
    <p:sldId id="267" r:id="rId11"/>
    <p:sldId id="271" r:id="rId12"/>
    <p:sldId id="272" r:id="rId13"/>
    <p:sldId id="262" r:id="rId14"/>
    <p:sldId id="263" r:id="rId15"/>
    <p:sldId id="273" r:id="rId16"/>
    <p:sldId id="264" r:id="rId17"/>
    <p:sldId id="274" r:id="rId18"/>
    <p:sldId id="266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2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isabetta\Dropbox\pubblicazioni\ILPN%20paper\db%20innovazione%20provider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isabetta\Dropbox\pubblicazioni\ILPN%20paper\db%20innovazione%20provider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TARGETS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Foglio2!$H$3:$H$7</c:f>
              <c:strCache>
                <c:ptCount val="5"/>
                <c:pt idx="0">
                  <c:v>Active elderlies</c:v>
                </c:pt>
                <c:pt idx="1">
                  <c:v>Dependent elderlies</c:v>
                </c:pt>
                <c:pt idx="2">
                  <c:v>Families</c:v>
                </c:pt>
                <c:pt idx="3">
                  <c:v>LTC</c:v>
                </c:pt>
                <c:pt idx="4">
                  <c:v>Mental health</c:v>
                </c:pt>
              </c:strCache>
            </c:strRef>
          </c:cat>
          <c:val>
            <c:numRef>
              <c:f>Foglio2!$I$3:$I$7</c:f>
              <c:numCache>
                <c:formatCode>General</c:formatCode>
                <c:ptCount val="5"/>
                <c:pt idx="0">
                  <c:v>11</c:v>
                </c:pt>
                <c:pt idx="1">
                  <c:v>3</c:v>
                </c:pt>
                <c:pt idx="2">
                  <c:v>2</c:v>
                </c:pt>
                <c:pt idx="3">
                  <c:v>5</c:v>
                </c:pt>
                <c:pt idx="4">
                  <c:v>3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CONTENTS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Foglio3!$G$2:$G$7</c:f>
              <c:strCache>
                <c:ptCount val="6"/>
                <c:pt idx="0">
                  <c:v>Home Care</c:v>
                </c:pt>
                <c:pt idx="1">
                  <c:v>Counselling</c:v>
                </c:pt>
                <c:pt idx="2">
                  <c:v>Home and personal living</c:v>
                </c:pt>
                <c:pt idx="3">
                  <c:v>Need assessment</c:v>
                </c:pt>
                <c:pt idx="4">
                  <c:v>Sharing economy</c:v>
                </c:pt>
                <c:pt idx="5">
                  <c:v>Care pathways</c:v>
                </c:pt>
              </c:strCache>
            </c:strRef>
          </c:cat>
          <c:val>
            <c:numRef>
              <c:f>Foglio3!$H$2:$H$7</c:f>
              <c:numCache>
                <c:formatCode>General</c:formatCode>
                <c:ptCount val="6"/>
                <c:pt idx="0">
                  <c:v>10</c:v>
                </c:pt>
                <c:pt idx="1">
                  <c:v>4</c:v>
                </c:pt>
                <c:pt idx="2">
                  <c:v>3</c:v>
                </c:pt>
                <c:pt idx="3">
                  <c:v>3</c:v>
                </c:pt>
                <c:pt idx="4">
                  <c:v>1</c:v>
                </c:pt>
                <c:pt idx="5">
                  <c:v>3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9.1447725284339504E-2"/>
          <c:y val="0.13921652749740701"/>
          <c:w val="0.86988232720909897"/>
          <c:h val="0.214920088695000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AC96DA-D022-0B42-98A5-30F90C59FDDB}" type="datetimeFigureOut">
              <a:rPr lang="it-IT" smtClean="0"/>
              <a:t>03/09/2016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2BCD36-F6E1-3E43-A5D9-E40DA415A8F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8994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4ADADD-85A7-45CB-81A8-ABF4773B97A8}" type="datetimeFigureOut">
              <a:rPr lang="en-US" smtClean="0"/>
              <a:t>9/3/2016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A4F5A0-8EF7-40A0-A15C-DEABC2B51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44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4F5A0-8EF7-40A0-A15C-DEABC2B511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021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4F5A0-8EF7-40A0-A15C-DEABC2B5119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802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ol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grafico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noProof="0" smtClean="0"/>
              <a:t>Fare clic sull'icona per inserire un grafico</a:t>
            </a:r>
            <a:endParaRPr lang="it-I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7EDC917-42EB-452F-B39D-F3B99513C43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36C7FF-99CB-4CFA-BABE-5A87104D338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A39604B-0DA9-4A02-96A5-64CB8855B714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95D8C9A-7995-42F3-8D70-A0F4320EB7C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C76F417-B6AF-40D6-A9B4-9642FDF85A8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C89EBC5-CB49-48A3-8FBC-24305A0E178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443AE34-91AC-4122-BD40-D218B4BF6ED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0B35A0F-27CC-42E9-8286-6CBF17485CC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44B5A4F-C5E5-4DAE-B275-052AE937382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2BAF289-17A9-4640-80EF-1A374B875586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0718486-599A-4CA4-9A4F-59AC847119E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ol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grafico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noProof="0" smtClean="0"/>
              <a:t>Fare clic sull'icona per inserire un grafico</a:t>
            </a:r>
            <a:endParaRPr lang="it-I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B205032-7E6A-42B8-9E96-64C9BCA3463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B57BF44-D55A-4C71-A167-3C1D98EC1F0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21600" y="6524625"/>
            <a:ext cx="13144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0" y="0"/>
            <a:ext cx="9144000" cy="1628775"/>
          </a:xfrm>
          <a:prstGeom prst="rect">
            <a:avLst/>
          </a:prstGeom>
          <a:solidFill>
            <a:srgbClr val="F9A13A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it-IT" b="1">
              <a:latin typeface="Sabon"/>
            </a:endParaRPr>
          </a:p>
        </p:txBody>
      </p:sp>
      <p:pic>
        <p:nvPicPr>
          <p:cNvPr id="1028" name="Picture 9" descr="scritta_bocconi_arancion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1989138"/>
            <a:ext cx="533400" cy="223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1" charset="-128"/>
          <a:cs typeface="ＭＳ Ｐゴシック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1" charset="-128"/>
          <a:cs typeface="ＭＳ Ｐゴシック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1" charset="-128"/>
          <a:cs typeface="ＭＳ Ｐゴシック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21600" y="6524625"/>
            <a:ext cx="13144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3EC2E85-59D3-4D61-96BE-C7D0BF0432C6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0" y="0"/>
            <a:ext cx="9144000" cy="1628775"/>
          </a:xfrm>
          <a:prstGeom prst="rect">
            <a:avLst/>
          </a:prstGeom>
          <a:solidFill>
            <a:srgbClr val="F9A13A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defTabSz="914400" eaLnBrk="0" hangingPunct="0"/>
            <a:endParaRPr lang="it-IT" b="1">
              <a:solidFill>
                <a:srgbClr val="000000"/>
              </a:solidFill>
              <a:latin typeface="Sabon"/>
            </a:endParaRPr>
          </a:p>
        </p:txBody>
      </p:sp>
      <p:pic>
        <p:nvPicPr>
          <p:cNvPr id="2052" name="Picture 9" descr="scritta_bocconi_arancion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1989138"/>
            <a:ext cx="533400" cy="223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LTC </a:t>
            </a:r>
            <a:r>
              <a:rPr lang="en-US" sz="2800" b="1" dirty="0"/>
              <a:t>REFORM</a:t>
            </a:r>
            <a:r>
              <a:rPr lang="en-US" sz="2800" dirty="0"/>
              <a:t> </a:t>
            </a:r>
            <a:r>
              <a:rPr lang="en-US" sz="2800" b="1" dirty="0"/>
              <a:t>TRENDS</a:t>
            </a:r>
            <a:r>
              <a:rPr lang="en-US" sz="2800" dirty="0"/>
              <a:t> BETWEEN NATIONAL AND LOCAL POLICIES: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INSIGHTS </a:t>
            </a:r>
            <a:r>
              <a:rPr lang="en-US" sz="2800" dirty="0"/>
              <a:t>FROM </a:t>
            </a:r>
            <a:r>
              <a:rPr lang="en-US" sz="2800" b="1" dirty="0"/>
              <a:t>ITALY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6400800" cy="1752600"/>
          </a:xfrm>
        </p:spPr>
        <p:txBody>
          <a:bodyPr/>
          <a:lstStyle/>
          <a:p>
            <a:r>
              <a:rPr lang="en-US" sz="2000" dirty="0" smtClean="0"/>
              <a:t>Giovanni </a:t>
            </a:r>
            <a:r>
              <a:rPr lang="en-US" sz="2000" dirty="0" err="1" smtClean="0"/>
              <a:t>Fosti</a:t>
            </a:r>
            <a:r>
              <a:rPr lang="en-US" sz="2000" dirty="0" smtClean="0"/>
              <a:t>*, Elisabetta Notarnicola</a:t>
            </a:r>
          </a:p>
          <a:p>
            <a:r>
              <a:rPr lang="it-IT" sz="1800" i="1" dirty="0"/>
              <a:t>g</a:t>
            </a:r>
            <a:r>
              <a:rPr lang="it-IT" sz="1800" i="1" dirty="0" smtClean="0"/>
              <a:t>iovanni.fosti@unibocconi.it</a:t>
            </a:r>
            <a:endParaRPr lang="en-US" sz="1800" i="1" dirty="0"/>
          </a:p>
        </p:txBody>
      </p:sp>
      <p:pic>
        <p:nvPicPr>
          <p:cNvPr id="4" name="Picture 5" descr="http://www.nursind.it/nursind2/pdf/logo_cerga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249" y="5601494"/>
            <a:ext cx="1740392" cy="995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3"/>
          <p:cNvSpPr txBox="1">
            <a:spLocks noChangeArrowheads="1"/>
          </p:cNvSpPr>
          <p:nvPr/>
        </p:nvSpPr>
        <p:spPr bwMode="auto">
          <a:xfrm>
            <a:off x="4211960" y="253097"/>
            <a:ext cx="475479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it-IT" altLang="it-IT" sz="2000" b="1" dirty="0" err="1" smtClean="0">
                <a:solidFill>
                  <a:schemeClr val="bg1"/>
                </a:solidFill>
                <a:latin typeface="+mn-lt"/>
                <a:cs typeface="Aharoni" panose="02010803020104030203" pitchFamily="2" charset="-79"/>
              </a:rPr>
              <a:t>CeRGAS</a:t>
            </a:r>
            <a:endParaRPr lang="it-IT" altLang="it-IT" sz="2000" b="1" dirty="0">
              <a:solidFill>
                <a:schemeClr val="bg1"/>
              </a:solidFill>
              <a:latin typeface="+mn-lt"/>
              <a:cs typeface="Aharoni" panose="02010803020104030203" pitchFamily="2" charset="-79"/>
            </a:endParaRPr>
          </a:p>
          <a:p>
            <a:pPr algn="r" eaLnBrk="1" hangingPunct="1"/>
            <a:r>
              <a:rPr lang="it-IT" altLang="it-IT" sz="2000" b="1" dirty="0" smtClean="0">
                <a:solidFill>
                  <a:schemeClr val="bg1"/>
                </a:solidFill>
                <a:latin typeface="+mn-lt"/>
                <a:cs typeface="Aharoni" panose="02010803020104030203" pitchFamily="2" charset="-79"/>
              </a:rPr>
              <a:t>Centre for </a:t>
            </a:r>
            <a:r>
              <a:rPr lang="it-IT" altLang="it-IT" sz="2000" b="1" dirty="0" err="1" smtClean="0">
                <a:solidFill>
                  <a:schemeClr val="bg1"/>
                </a:solidFill>
                <a:latin typeface="+mn-lt"/>
                <a:cs typeface="Aharoni" panose="02010803020104030203" pitchFamily="2" charset="-79"/>
              </a:rPr>
              <a:t>Research</a:t>
            </a:r>
            <a:r>
              <a:rPr lang="it-IT" altLang="it-IT" sz="2000" b="1" dirty="0" smtClean="0">
                <a:solidFill>
                  <a:schemeClr val="bg1"/>
                </a:solidFill>
                <a:latin typeface="+mn-lt"/>
                <a:cs typeface="Aharoni" panose="02010803020104030203" pitchFamily="2" charset="-79"/>
              </a:rPr>
              <a:t> on Health and Social Care Management</a:t>
            </a:r>
            <a:endParaRPr lang="it-IT" altLang="it-IT" sz="2000" b="1" dirty="0">
              <a:solidFill>
                <a:schemeClr val="bg1"/>
              </a:solidFill>
              <a:latin typeface="+mn-lt"/>
              <a:cs typeface="Aharoni" panose="02010803020104030203" pitchFamily="2" charset="-79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72060" y="5786680"/>
            <a:ext cx="66482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4th </a:t>
            </a:r>
            <a:r>
              <a:rPr lang="en-US" sz="1400" b="1" dirty="0">
                <a:solidFill>
                  <a:srgbClr val="0070C0"/>
                </a:solidFill>
              </a:rPr>
              <a:t>International Conference on Evidence-based Policy in Long-term Care </a:t>
            </a:r>
            <a:endParaRPr lang="en-US" sz="1400" b="1" dirty="0" smtClean="0">
              <a:solidFill>
                <a:srgbClr val="0070C0"/>
              </a:solidFill>
            </a:endParaRPr>
          </a:p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London </a:t>
            </a:r>
            <a:r>
              <a:rPr lang="en-US" sz="1400" b="1" dirty="0">
                <a:solidFill>
                  <a:srgbClr val="0070C0"/>
                </a:solidFill>
              </a:rPr>
              <a:t>School of Economics and Political Science (LSE</a:t>
            </a:r>
            <a:r>
              <a:rPr lang="en-US" sz="1400" b="1" dirty="0" smtClean="0">
                <a:solidFill>
                  <a:srgbClr val="0070C0"/>
                </a:solidFill>
              </a:rPr>
              <a:t>),</a:t>
            </a:r>
          </a:p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London</a:t>
            </a:r>
            <a:r>
              <a:rPr lang="en-US" sz="1400" b="1" dirty="0">
                <a:solidFill>
                  <a:srgbClr val="0070C0"/>
                </a:solidFill>
              </a:rPr>
              <a:t>, </a:t>
            </a:r>
            <a:r>
              <a:rPr lang="en-US" sz="1400" b="1" dirty="0" smtClean="0">
                <a:solidFill>
                  <a:srgbClr val="0070C0"/>
                </a:solidFill>
              </a:rPr>
              <a:t>4 - 7 </a:t>
            </a:r>
            <a:r>
              <a:rPr lang="en-US" sz="1400" b="1" dirty="0">
                <a:solidFill>
                  <a:srgbClr val="0070C0"/>
                </a:solidFill>
              </a:rPr>
              <a:t>September 2016.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69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it-IT" sz="3600" b="1" dirty="0">
                <a:solidFill>
                  <a:schemeClr val="bg1"/>
                </a:solidFill>
              </a:rPr>
              <a:t>The </a:t>
            </a:r>
            <a:r>
              <a:rPr lang="it-IT" sz="3600" b="1" dirty="0" err="1">
                <a:solidFill>
                  <a:schemeClr val="bg1"/>
                </a:solidFill>
              </a:rPr>
              <a:t>regional</a:t>
            </a:r>
            <a:r>
              <a:rPr lang="it-IT" sz="3600" b="1" dirty="0">
                <a:solidFill>
                  <a:schemeClr val="bg1"/>
                </a:solidFill>
              </a:rPr>
              <a:t> </a:t>
            </a:r>
            <a:r>
              <a:rPr lang="it-IT" sz="3600" b="1" dirty="0" err="1">
                <a:solidFill>
                  <a:schemeClr val="bg1"/>
                </a:solidFill>
              </a:rPr>
              <a:t>level</a:t>
            </a:r>
            <a:r>
              <a:rPr lang="it-IT" sz="3600" b="1" dirty="0">
                <a:solidFill>
                  <a:schemeClr val="bg1"/>
                </a:solidFill>
              </a:rPr>
              <a:t> </a:t>
            </a:r>
            <a:r>
              <a:rPr lang="it-IT" sz="3600" b="1" dirty="0" smtClean="0">
                <a:solidFill>
                  <a:schemeClr val="bg1"/>
                </a:solidFill>
              </a:rPr>
              <a:t>(3)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62880" y="178335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it-IT" sz="2000" b="1" dirty="0" err="1" smtClean="0"/>
              <a:t>Which</a:t>
            </a:r>
            <a:r>
              <a:rPr lang="it-IT" sz="2000" b="1" dirty="0" smtClean="0"/>
              <a:t> radical </a:t>
            </a:r>
            <a:r>
              <a:rPr lang="it-IT" sz="2000" b="1" dirty="0" err="1" smtClean="0"/>
              <a:t>innovation</a:t>
            </a:r>
            <a:r>
              <a:rPr lang="it-IT" sz="2000" b="1" dirty="0" smtClean="0"/>
              <a:t> in the </a:t>
            </a:r>
            <a:r>
              <a:rPr lang="it-IT" sz="2000" b="1" dirty="0" err="1" smtClean="0"/>
              <a:t>official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documents</a:t>
            </a:r>
            <a:r>
              <a:rPr lang="it-IT" sz="2000" b="1" dirty="0" smtClean="0"/>
              <a:t>?</a:t>
            </a:r>
            <a:endParaRPr lang="it-IT" sz="2000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10</a:t>
            </a:fld>
            <a:endParaRPr lang="it-IT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945150"/>
              </p:ext>
            </p:extLst>
          </p:nvPr>
        </p:nvGraphicFramePr>
        <p:xfrm>
          <a:off x="662881" y="2288049"/>
          <a:ext cx="8023923" cy="438131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93634"/>
                <a:gridCol w="2870944"/>
                <a:gridCol w="2134806"/>
                <a:gridCol w="1924539"/>
              </a:tblGrid>
              <a:tr h="534340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2014-2016</a:t>
                      </a:r>
                      <a:endParaRPr lang="it-IT" sz="12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Service </a:t>
                      </a:r>
                      <a:r>
                        <a:rPr lang="it-IT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features</a:t>
                      </a:r>
                      <a:r>
                        <a:rPr lang="it-IT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t-IT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Access criteria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Need evaluation</a:t>
                      </a:r>
                      <a:endParaRPr lang="it-IT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Funding and Financing</a:t>
                      </a:r>
                      <a:endParaRPr lang="it-IT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5321">
                <a:tc>
                  <a:txBody>
                    <a:bodyPr/>
                    <a:lstStyle/>
                    <a:p>
                      <a:r>
                        <a:rPr lang="it-IT" sz="1400" b="1" i="1" dirty="0" smtClean="0"/>
                        <a:t>Lombardia</a:t>
                      </a:r>
                      <a:endParaRPr lang="it-IT" sz="1400" b="1" i="1" dirty="0"/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Introduction</a:t>
                      </a: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new </a:t>
                      </a:r>
                      <a:r>
                        <a:rPr lang="it-I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vouchers</a:t>
                      </a: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</a:t>
                      </a:r>
                      <a:r>
                        <a:rPr lang="it-IT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cash for care </a:t>
                      </a:r>
                      <a:r>
                        <a:rPr lang="it-IT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interventions</a:t>
                      </a:r>
                      <a:r>
                        <a:rPr lang="it-IT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dedicated</a:t>
                      </a:r>
                      <a:r>
                        <a:rPr lang="it-IT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lang="it-IT" sz="14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elderly</a:t>
                      </a:r>
                      <a:endParaRPr lang="it-IT" sz="14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573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Introduction</a:t>
                      </a:r>
                      <a:r>
                        <a:rPr lang="it-IT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lang="it-IT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cash for care </a:t>
                      </a:r>
                      <a:r>
                        <a:rPr lang="it-IT" sz="14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interventions</a:t>
                      </a:r>
                      <a:r>
                        <a:rPr lang="it-IT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dedicated</a:t>
                      </a:r>
                      <a:r>
                        <a:rPr lang="it-IT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lang="it-IT" sz="14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indipendent</a:t>
                      </a:r>
                      <a:r>
                        <a:rPr lang="it-IT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living</a:t>
                      </a:r>
                    </a:p>
                    <a:p>
                      <a:pPr marL="18573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4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Continuity</a:t>
                      </a:r>
                      <a:r>
                        <a:rPr lang="it-IT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care</a:t>
                      </a:r>
                      <a:endParaRPr lang="it-IT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4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Introduction</a:t>
                      </a:r>
                      <a:r>
                        <a:rPr lang="it-IT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a new </a:t>
                      </a:r>
                      <a:r>
                        <a:rPr lang="it-IT" sz="14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funding</a:t>
                      </a:r>
                      <a:r>
                        <a:rPr lang="it-IT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mechanism</a:t>
                      </a:r>
                      <a:r>
                        <a:rPr lang="it-IT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</a:t>
                      </a:r>
                      <a:r>
                        <a:rPr lang="it-IT" sz="14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residential</a:t>
                      </a:r>
                      <a:r>
                        <a:rPr lang="it-IT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care </a:t>
                      </a:r>
                      <a:r>
                        <a:rPr lang="it-IT" sz="14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based</a:t>
                      </a:r>
                      <a:r>
                        <a:rPr lang="it-IT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on </a:t>
                      </a:r>
                      <a:r>
                        <a:rPr lang="it-I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service rating</a:t>
                      </a:r>
                      <a:endParaRPr lang="it-IT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326">
                <a:tc>
                  <a:txBody>
                    <a:bodyPr/>
                    <a:lstStyle/>
                    <a:p>
                      <a:r>
                        <a:rPr lang="it-IT" sz="1400" b="1" i="1" dirty="0" smtClean="0"/>
                        <a:t>Emilia</a:t>
                      </a:r>
                      <a:r>
                        <a:rPr lang="it-IT" sz="1400" b="1" i="1" baseline="0" dirty="0" smtClean="0"/>
                        <a:t> Romagna</a:t>
                      </a:r>
                      <a:endParaRPr lang="it-IT" sz="1400" b="1" i="1" dirty="0"/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4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Introduction</a:t>
                      </a:r>
                      <a:r>
                        <a:rPr lang="it-IT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lang="it-IT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counselling</a:t>
                      </a:r>
                      <a:r>
                        <a:rPr lang="it-IT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training for </a:t>
                      </a:r>
                      <a:r>
                        <a:rPr lang="it-I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care </a:t>
                      </a:r>
                      <a:r>
                        <a:rPr lang="it-IT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givers</a:t>
                      </a:r>
                      <a:endParaRPr lang="it-IT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573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Continuity</a:t>
                      </a:r>
                      <a:r>
                        <a:rPr lang="it-I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care</a:t>
                      </a:r>
                      <a:endParaRPr lang="it-IT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4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Introduction</a:t>
                      </a:r>
                      <a:r>
                        <a:rPr lang="it-IT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new </a:t>
                      </a:r>
                      <a:r>
                        <a:rPr lang="it-IT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need</a:t>
                      </a:r>
                      <a:r>
                        <a:rPr lang="it-I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assessment</a:t>
                      </a:r>
                      <a:r>
                        <a:rPr lang="it-I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tools</a:t>
                      </a:r>
                      <a:endParaRPr lang="it-IT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545">
                <a:tc>
                  <a:txBody>
                    <a:bodyPr/>
                    <a:lstStyle/>
                    <a:p>
                      <a:r>
                        <a:rPr lang="it-IT" sz="1400" b="1" i="1" dirty="0" smtClean="0"/>
                        <a:t>Liguria</a:t>
                      </a:r>
                      <a:endParaRPr lang="it-IT" sz="1400" b="1" i="1" dirty="0"/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4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Introduction</a:t>
                      </a:r>
                      <a:r>
                        <a:rPr lang="it-IT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a new </a:t>
                      </a:r>
                      <a:r>
                        <a:rPr lang="it-IT" sz="14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regulation</a:t>
                      </a:r>
                      <a:r>
                        <a:rPr lang="it-IT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</a:t>
                      </a:r>
                      <a:r>
                        <a:rPr lang="it-I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personal </a:t>
                      </a:r>
                      <a:r>
                        <a:rPr lang="it-IT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carers</a:t>
                      </a:r>
                      <a:r>
                        <a:rPr lang="it-I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</a:t>
                      </a:r>
                      <a:r>
                        <a:rPr lang="it-I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home</a:t>
                      </a:r>
                    </a:p>
                    <a:p>
                      <a:pPr marL="18573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4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Introduction</a:t>
                      </a:r>
                      <a:r>
                        <a:rPr lang="it-IT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public </a:t>
                      </a:r>
                      <a:r>
                        <a:rPr lang="it-IT" sz="14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intervention</a:t>
                      </a:r>
                      <a:r>
                        <a:rPr lang="it-IT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dedicated</a:t>
                      </a:r>
                      <a:r>
                        <a:rPr lang="it-IT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lang="it-IT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active</a:t>
                      </a:r>
                      <a:r>
                        <a:rPr lang="it-I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aging</a:t>
                      </a:r>
                      <a:endParaRPr lang="it-IT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057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it-IT" sz="3600" b="1" dirty="0">
                <a:solidFill>
                  <a:schemeClr val="bg1"/>
                </a:solidFill>
              </a:rPr>
              <a:t>The </a:t>
            </a:r>
            <a:r>
              <a:rPr lang="it-IT" sz="3600" b="1" dirty="0" err="1">
                <a:solidFill>
                  <a:schemeClr val="bg1"/>
                </a:solidFill>
              </a:rPr>
              <a:t>regional</a:t>
            </a:r>
            <a:r>
              <a:rPr lang="it-IT" sz="3600" b="1" dirty="0">
                <a:solidFill>
                  <a:schemeClr val="bg1"/>
                </a:solidFill>
              </a:rPr>
              <a:t> </a:t>
            </a:r>
            <a:r>
              <a:rPr lang="it-IT" sz="3600" b="1" dirty="0" err="1">
                <a:solidFill>
                  <a:schemeClr val="bg1"/>
                </a:solidFill>
              </a:rPr>
              <a:t>level</a:t>
            </a:r>
            <a:r>
              <a:rPr lang="it-IT" sz="3600" b="1" dirty="0">
                <a:solidFill>
                  <a:schemeClr val="bg1"/>
                </a:solidFill>
              </a:rPr>
              <a:t> </a:t>
            </a:r>
            <a:r>
              <a:rPr lang="it-IT" sz="3600" b="1" dirty="0" smtClean="0">
                <a:solidFill>
                  <a:schemeClr val="bg1"/>
                </a:solidFill>
              </a:rPr>
              <a:t>(4)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62880" y="178335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it-IT" sz="2400" b="1" dirty="0" err="1" smtClean="0"/>
              <a:t>What’s</a:t>
            </a:r>
            <a:r>
              <a:rPr lang="it-IT" sz="2400" b="1" dirty="0" smtClean="0"/>
              <a:t> more?</a:t>
            </a:r>
          </a:p>
          <a:p>
            <a:pPr marL="0" indent="0">
              <a:buNone/>
            </a:pPr>
            <a:endParaRPr lang="it-IT" sz="2400" dirty="0" smtClean="0"/>
          </a:p>
          <a:p>
            <a:r>
              <a:rPr lang="it-IT" sz="2400" dirty="0" err="1">
                <a:solidFill>
                  <a:schemeClr val="accent6">
                    <a:lumMod val="50000"/>
                  </a:schemeClr>
                </a:solidFill>
              </a:rPr>
              <a:t>Specialized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press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 </a:t>
            </a:r>
            <a:r>
              <a:rPr lang="it-IT" sz="2000" dirty="0" err="1" smtClean="0"/>
              <a:t>confirmed</a:t>
            </a:r>
            <a:r>
              <a:rPr lang="it-IT" sz="2000" dirty="0" smtClean="0"/>
              <a:t> the </a:t>
            </a:r>
            <a:r>
              <a:rPr lang="it-IT" sz="2000" dirty="0" err="1" smtClean="0"/>
              <a:t>same</a:t>
            </a:r>
            <a:r>
              <a:rPr lang="it-IT" sz="2000" dirty="0" smtClean="0"/>
              <a:t> </a:t>
            </a:r>
            <a:r>
              <a:rPr lang="it-IT" sz="2000" dirty="0" err="1" smtClean="0"/>
              <a:t>evidences</a:t>
            </a:r>
            <a:r>
              <a:rPr lang="it-IT" sz="2000" dirty="0" smtClean="0"/>
              <a:t> </a:t>
            </a:r>
            <a:r>
              <a:rPr lang="it-IT" sz="2000" dirty="0" err="1" smtClean="0"/>
              <a:t>found</a:t>
            </a:r>
            <a:r>
              <a:rPr lang="it-IT" sz="2000" dirty="0" smtClean="0"/>
              <a:t> in </a:t>
            </a:r>
            <a:r>
              <a:rPr lang="it-IT" sz="2000" dirty="0" err="1" smtClean="0"/>
              <a:t>official</a:t>
            </a:r>
            <a:r>
              <a:rPr lang="it-IT" sz="2000" dirty="0" smtClean="0"/>
              <a:t> </a:t>
            </a:r>
            <a:r>
              <a:rPr lang="it-IT" sz="2000" dirty="0" err="1" smtClean="0"/>
              <a:t>documents</a:t>
            </a:r>
            <a:endParaRPr lang="it-IT" sz="2000" dirty="0" smtClean="0"/>
          </a:p>
          <a:p>
            <a:endParaRPr lang="it-IT" sz="2000" dirty="0" smtClean="0"/>
          </a:p>
          <a:p>
            <a:r>
              <a:rPr lang="it-IT" sz="2400" dirty="0" err="1">
                <a:solidFill>
                  <a:schemeClr val="accent6">
                    <a:lumMod val="50000"/>
                  </a:schemeClr>
                </a:solidFill>
              </a:rPr>
              <a:t>Scientific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sz="2400" dirty="0" err="1">
                <a:solidFill>
                  <a:schemeClr val="accent6">
                    <a:lumMod val="50000"/>
                  </a:schemeClr>
                </a:solidFill>
              </a:rPr>
              <a:t>literature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sz="2400" dirty="0" err="1">
                <a:solidFill>
                  <a:schemeClr val="accent6">
                    <a:lumMod val="50000"/>
                  </a:schemeClr>
                </a:solidFill>
              </a:rPr>
              <a:t>concerning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</a:rPr>
              <a:t> the </a:t>
            </a:r>
            <a:r>
              <a:rPr lang="it-IT" sz="2400" dirty="0" err="1" smtClean="0">
                <a:solidFill>
                  <a:schemeClr val="accent6">
                    <a:lumMod val="50000"/>
                  </a:schemeClr>
                </a:solidFill>
              </a:rPr>
              <a:t>regions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 </a:t>
            </a:r>
          </a:p>
          <a:p>
            <a:pPr lvl="1"/>
            <a:r>
              <a:rPr lang="it-IT" sz="2000" dirty="0" err="1"/>
              <a:t>confirmed</a:t>
            </a:r>
            <a:r>
              <a:rPr lang="it-IT" sz="2000" dirty="0"/>
              <a:t> the </a:t>
            </a:r>
            <a:r>
              <a:rPr lang="it-IT" sz="2000" dirty="0" err="1"/>
              <a:t>same</a:t>
            </a:r>
            <a:r>
              <a:rPr lang="it-IT" sz="2000" dirty="0"/>
              <a:t> </a:t>
            </a:r>
            <a:r>
              <a:rPr lang="it-IT" sz="2000" dirty="0" err="1"/>
              <a:t>evidences</a:t>
            </a:r>
            <a:r>
              <a:rPr lang="it-IT" sz="2000" dirty="0"/>
              <a:t> </a:t>
            </a:r>
            <a:r>
              <a:rPr lang="it-IT" sz="2000" dirty="0" err="1"/>
              <a:t>found</a:t>
            </a:r>
            <a:r>
              <a:rPr lang="it-IT" sz="2000" dirty="0"/>
              <a:t> in </a:t>
            </a:r>
            <a:r>
              <a:rPr lang="it-IT" sz="2000" dirty="0" err="1"/>
              <a:t>official</a:t>
            </a:r>
            <a:r>
              <a:rPr lang="it-IT" sz="2000" dirty="0"/>
              <a:t> </a:t>
            </a:r>
            <a:r>
              <a:rPr lang="it-IT" sz="2000" dirty="0" err="1" smtClean="0"/>
              <a:t>documents</a:t>
            </a:r>
            <a:endParaRPr lang="it-IT" sz="2000" dirty="0" smtClean="0"/>
          </a:p>
          <a:p>
            <a:pPr lvl="1"/>
            <a:r>
              <a:rPr lang="it-IT" sz="2000" dirty="0" err="1" smtClean="0"/>
              <a:t>Add</a:t>
            </a:r>
            <a:r>
              <a:rPr lang="it-IT" sz="2000" dirty="0" smtClean="0"/>
              <a:t> some </a:t>
            </a:r>
            <a:r>
              <a:rPr lang="it-IT" sz="2000" dirty="0" err="1" smtClean="0"/>
              <a:t>insights</a:t>
            </a:r>
            <a:r>
              <a:rPr lang="it-IT" sz="2000" dirty="0" smtClean="0"/>
              <a:t> on </a:t>
            </a:r>
            <a:r>
              <a:rPr lang="it-IT" sz="2000" dirty="0" err="1" smtClean="0"/>
              <a:t>innovation</a:t>
            </a:r>
            <a:r>
              <a:rPr lang="it-IT" sz="2000" dirty="0" smtClean="0"/>
              <a:t> </a:t>
            </a:r>
            <a:r>
              <a:rPr lang="it-IT" sz="2000" dirty="0" err="1" smtClean="0"/>
              <a:t>going</a:t>
            </a:r>
            <a:r>
              <a:rPr lang="it-IT" sz="2000" dirty="0" smtClean="0"/>
              <a:t> on in care </a:t>
            </a:r>
            <a:r>
              <a:rPr lang="it-IT" sz="2000" dirty="0" err="1" smtClean="0"/>
              <a:t>homes</a:t>
            </a:r>
            <a:r>
              <a:rPr lang="it-IT" sz="2000" dirty="0" smtClean="0"/>
              <a:t> and </a:t>
            </a:r>
            <a:r>
              <a:rPr lang="it-IT" sz="2000" dirty="0" err="1" smtClean="0"/>
              <a:t>within</a:t>
            </a:r>
            <a:r>
              <a:rPr lang="it-IT" sz="2000" dirty="0" smtClean="0"/>
              <a:t> home care </a:t>
            </a:r>
            <a:r>
              <a:rPr lang="it-IT" sz="2000" dirty="0" err="1" smtClean="0"/>
              <a:t>services</a:t>
            </a:r>
            <a:r>
              <a:rPr lang="it-IT" sz="2000" dirty="0" smtClean="0"/>
              <a:t> providers </a:t>
            </a:r>
            <a:r>
              <a:rPr lang="it-IT" sz="2000" dirty="0" err="1" smtClean="0"/>
              <a:t>that</a:t>
            </a:r>
            <a:r>
              <a:rPr lang="it-IT" sz="2000" dirty="0" smtClean="0"/>
              <a:t> emerge from the </a:t>
            </a:r>
            <a:r>
              <a:rPr lang="it-IT" sz="2000" dirty="0" err="1" smtClean="0"/>
              <a:t>local</a:t>
            </a:r>
            <a:r>
              <a:rPr lang="it-IT" sz="2000" dirty="0" smtClean="0"/>
              <a:t> </a:t>
            </a:r>
            <a:r>
              <a:rPr lang="it-IT" sz="2000" dirty="0" err="1" smtClean="0"/>
              <a:t>level</a:t>
            </a:r>
            <a:endParaRPr lang="it-IT" sz="2000" dirty="0"/>
          </a:p>
          <a:p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381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it-IT" sz="3600" b="1" dirty="0" smtClean="0">
                <a:solidFill>
                  <a:schemeClr val="bg1"/>
                </a:solidFill>
              </a:rPr>
              <a:t>The </a:t>
            </a:r>
            <a:r>
              <a:rPr lang="it-IT" sz="3600" b="1" dirty="0" err="1" smtClean="0">
                <a:solidFill>
                  <a:schemeClr val="bg1"/>
                </a:solidFill>
              </a:rPr>
              <a:t>local</a:t>
            </a:r>
            <a:r>
              <a:rPr lang="it-IT" sz="3600" b="1" dirty="0" smtClean="0">
                <a:solidFill>
                  <a:schemeClr val="bg1"/>
                </a:solidFill>
              </a:rPr>
              <a:t> </a:t>
            </a:r>
            <a:r>
              <a:rPr lang="it-IT" sz="3600" b="1" dirty="0" err="1" smtClean="0">
                <a:solidFill>
                  <a:schemeClr val="bg1"/>
                </a:solidFill>
              </a:rPr>
              <a:t>level</a:t>
            </a:r>
            <a:r>
              <a:rPr lang="it-IT" sz="3600" b="1" dirty="0" smtClean="0">
                <a:solidFill>
                  <a:schemeClr val="bg1"/>
                </a:solidFill>
              </a:rPr>
              <a:t> (1)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62880" y="1639341"/>
            <a:ext cx="8229600" cy="4525963"/>
          </a:xfrm>
        </p:spPr>
        <p:txBody>
          <a:bodyPr/>
          <a:lstStyle/>
          <a:p>
            <a:r>
              <a:rPr lang="en-US" sz="2800" dirty="0" smtClean="0"/>
              <a:t>90 questionnaires filled in by public and private managers operating in the LTC sector in the 3 regions.</a:t>
            </a:r>
          </a:p>
          <a:p>
            <a:endParaRPr lang="en-US" sz="2800" dirty="0" smtClean="0"/>
          </a:p>
          <a:p>
            <a:r>
              <a:rPr lang="en-US" sz="2800" b="1" dirty="0" smtClean="0"/>
              <a:t>Gate question</a:t>
            </a:r>
            <a:r>
              <a:rPr lang="en-US" sz="2800" dirty="0" smtClean="0"/>
              <a:t>: </a:t>
            </a:r>
            <a:r>
              <a:rPr lang="en-US" sz="2800" i="1" dirty="0" smtClean="0">
                <a:solidFill>
                  <a:schemeClr val="accent6">
                    <a:lumMod val="50000"/>
                  </a:schemeClr>
                </a:solidFill>
              </a:rPr>
              <a:t>Has your organization been working on something you considered innovative about LTC in the last two years? </a:t>
            </a:r>
          </a:p>
          <a:p>
            <a:pPr lvl="1"/>
            <a:r>
              <a:rPr lang="en-US" sz="2400" dirty="0" smtClean="0"/>
              <a:t>NO: 66</a:t>
            </a:r>
          </a:p>
          <a:p>
            <a:pPr lvl="1"/>
            <a:r>
              <a:rPr lang="en-US" sz="2400" dirty="0" smtClean="0"/>
              <a:t>YES: 24 </a:t>
            </a:r>
            <a:endParaRPr lang="en-US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12</a:t>
            </a:fld>
            <a:endParaRPr lang="it-IT"/>
          </a:p>
        </p:txBody>
      </p:sp>
      <p:sp>
        <p:nvSpPr>
          <p:cNvPr id="5" name="Fumetto 1 4"/>
          <p:cNvSpPr/>
          <p:nvPr/>
        </p:nvSpPr>
        <p:spPr bwMode="auto">
          <a:xfrm>
            <a:off x="2987824" y="5373216"/>
            <a:ext cx="1234480" cy="359856"/>
          </a:xfrm>
          <a:prstGeom prst="wedgeRectCallout">
            <a:avLst>
              <a:gd name="adj1" fmla="val -70721"/>
              <a:gd name="adj2" fmla="val 6323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180000" tIns="180000" rIns="180000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1" i="1" u="none" strike="noStrike" cap="none" normalizeH="0" baseline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Next</a:t>
            </a:r>
            <a:r>
              <a:rPr kumimoji="0" lang="it-IT" sz="1400" b="1" i="1" u="none" strike="noStrike" cap="none" normalizeH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 slide</a:t>
            </a:r>
            <a:endParaRPr kumimoji="0" lang="it-IT" sz="1400" b="1" i="1" u="none" strike="noStrike" cap="none" normalizeH="0" baseline="0" dirty="0" smtClean="0">
              <a:ln>
                <a:noFill/>
              </a:ln>
              <a:solidFill>
                <a:srgbClr val="003366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44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it-IT" sz="3600" b="1" dirty="0">
                <a:solidFill>
                  <a:schemeClr val="bg1"/>
                </a:solidFill>
              </a:rPr>
              <a:t>The </a:t>
            </a:r>
            <a:r>
              <a:rPr lang="it-IT" sz="3600" b="1" dirty="0" err="1">
                <a:solidFill>
                  <a:schemeClr val="bg1"/>
                </a:solidFill>
              </a:rPr>
              <a:t>local</a:t>
            </a:r>
            <a:r>
              <a:rPr lang="it-IT" sz="3600" b="1" dirty="0">
                <a:solidFill>
                  <a:schemeClr val="bg1"/>
                </a:solidFill>
              </a:rPr>
              <a:t> </a:t>
            </a:r>
            <a:r>
              <a:rPr lang="it-IT" sz="3600" b="1" dirty="0" err="1">
                <a:solidFill>
                  <a:schemeClr val="bg1"/>
                </a:solidFill>
              </a:rPr>
              <a:t>level</a:t>
            </a:r>
            <a:r>
              <a:rPr lang="it-IT" sz="3600" b="1" dirty="0">
                <a:solidFill>
                  <a:schemeClr val="bg1"/>
                </a:solidFill>
              </a:rPr>
              <a:t> </a:t>
            </a:r>
            <a:r>
              <a:rPr lang="it-IT" sz="3600" b="1" dirty="0" smtClean="0">
                <a:solidFill>
                  <a:schemeClr val="bg1"/>
                </a:solidFill>
              </a:rPr>
              <a:t>(2)</a:t>
            </a:r>
            <a:endParaRPr lang="en-US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34888" y="178335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Which innovation from the local level? </a:t>
            </a:r>
          </a:p>
          <a:p>
            <a:pPr marL="0" indent="0">
              <a:buNone/>
            </a:pPr>
            <a:r>
              <a:rPr lang="en-US" sz="2000" dirty="0" smtClean="0"/>
              <a:t>24 experiences collected: </a:t>
            </a:r>
            <a:endParaRPr lang="en-US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13</a:t>
            </a:fld>
            <a:endParaRPr lang="it-IT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7615415"/>
              </p:ext>
            </p:extLst>
          </p:nvPr>
        </p:nvGraphicFramePr>
        <p:xfrm>
          <a:off x="178221" y="2852936"/>
          <a:ext cx="4671467" cy="3321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5462656"/>
              </p:ext>
            </p:extLst>
          </p:nvPr>
        </p:nvGraphicFramePr>
        <p:xfrm>
          <a:off x="4464050" y="2852936"/>
          <a:ext cx="4572000" cy="3321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9292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it-IT" sz="3600" b="1" dirty="0">
                <a:solidFill>
                  <a:schemeClr val="bg1"/>
                </a:solidFill>
              </a:rPr>
              <a:t>The </a:t>
            </a:r>
            <a:r>
              <a:rPr lang="it-IT" sz="3600" b="1" dirty="0" err="1">
                <a:solidFill>
                  <a:schemeClr val="bg1"/>
                </a:solidFill>
              </a:rPr>
              <a:t>local</a:t>
            </a:r>
            <a:r>
              <a:rPr lang="it-IT" sz="3600" b="1" dirty="0">
                <a:solidFill>
                  <a:schemeClr val="bg1"/>
                </a:solidFill>
              </a:rPr>
              <a:t> </a:t>
            </a:r>
            <a:r>
              <a:rPr lang="it-IT" sz="3600" b="1" dirty="0" err="1">
                <a:solidFill>
                  <a:schemeClr val="bg1"/>
                </a:solidFill>
              </a:rPr>
              <a:t>level</a:t>
            </a:r>
            <a:r>
              <a:rPr lang="it-IT" sz="3600" b="1" dirty="0">
                <a:solidFill>
                  <a:schemeClr val="bg1"/>
                </a:solidFill>
              </a:rPr>
              <a:t> </a:t>
            </a:r>
            <a:r>
              <a:rPr lang="it-IT" sz="3600" b="1" dirty="0" smtClean="0">
                <a:solidFill>
                  <a:schemeClr val="bg1"/>
                </a:solidFill>
              </a:rPr>
              <a:t>(3)</a:t>
            </a:r>
            <a:endParaRPr lang="it-IT" sz="36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14</a:t>
            </a:fld>
            <a:endParaRPr lang="it-IT"/>
          </a:p>
        </p:txBody>
      </p:sp>
      <p:sp>
        <p:nvSpPr>
          <p:cNvPr id="5" name="Segnaposto contenuto 2"/>
          <p:cNvSpPr>
            <a:spLocks noGrp="1"/>
          </p:cNvSpPr>
          <p:nvPr>
            <p:ph idx="1"/>
          </p:nvPr>
        </p:nvSpPr>
        <p:spPr>
          <a:xfrm>
            <a:off x="734888" y="178335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Which innovation from the local level? </a:t>
            </a:r>
          </a:p>
          <a:p>
            <a:pPr marL="0" indent="0">
              <a:buNone/>
            </a:pPr>
            <a:r>
              <a:rPr lang="en-US" sz="2000" dirty="0" smtClean="0"/>
              <a:t>24 experiences collected:  </a:t>
            </a:r>
          </a:p>
          <a:p>
            <a:pPr marL="0" indent="0">
              <a:buNone/>
            </a:pPr>
            <a:endParaRPr lang="en-US" sz="1200" dirty="0" smtClean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378315"/>
              </p:ext>
            </p:extLst>
          </p:nvPr>
        </p:nvGraphicFramePr>
        <p:xfrm>
          <a:off x="683568" y="3238137"/>
          <a:ext cx="6552728" cy="2999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52728"/>
              </a:tblGrid>
              <a:tr h="3775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i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NEED OF INFORMAL CARE BOTH FOR THE </a:t>
                      </a:r>
                      <a:r>
                        <a:rPr lang="en-US" sz="1200" i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FAMILY </a:t>
                      </a:r>
                      <a:r>
                        <a:rPr lang="en-US" sz="1200" i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AND THE DEPENDENT PERSON</a:t>
                      </a:r>
                      <a:endParaRPr lang="en-US" sz="12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4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i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NEED OF INCREASING CARE INTENSITY</a:t>
                      </a:r>
                      <a:endParaRPr lang="en-US" sz="12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i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FEELING OF SAFETY AT HOME AND IN ALL THE ASPECTS OF THE PERSONAL LIFE </a:t>
                      </a:r>
                      <a:endParaRPr lang="en-US" sz="12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5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i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NEED FOR THE FAMILY TO FIND A CARE - LIFE BALANCE</a:t>
                      </a:r>
                      <a:endParaRPr lang="en-US" sz="12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6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i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MORE SOCIAL </a:t>
                      </a:r>
                      <a:r>
                        <a:rPr lang="en-US" sz="1200" i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RELATIONS AND ACTIVE LIFE</a:t>
                      </a:r>
                      <a:endParaRPr lang="en-US" sz="12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3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i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FINDING NEW RESOURCES THROUGH SHARED INTERVENTIONS</a:t>
                      </a:r>
                      <a:endParaRPr lang="en-US" sz="12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38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i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MORE PSYCHOLOGICAL </a:t>
                      </a:r>
                      <a:r>
                        <a:rPr lang="it-IT" sz="1200" i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COUNSELLING</a:t>
                      </a:r>
                      <a:endParaRPr lang="it-IT" sz="12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5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i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BUILDING A SAFETY NET FOR THE ELDERLY</a:t>
                      </a:r>
                      <a:endParaRPr lang="en-US" sz="12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ttangolo 6"/>
          <p:cNvSpPr/>
          <p:nvPr/>
        </p:nvSpPr>
        <p:spPr>
          <a:xfrm>
            <a:off x="1656184" y="2761378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OBJECTIVES AND NEEDS THAT ARE PURSUED</a:t>
            </a:r>
          </a:p>
        </p:txBody>
      </p:sp>
      <p:sp>
        <p:nvSpPr>
          <p:cNvPr id="8" name="Fumetto 1 7"/>
          <p:cNvSpPr/>
          <p:nvPr/>
        </p:nvSpPr>
        <p:spPr bwMode="auto">
          <a:xfrm>
            <a:off x="7524328" y="3398266"/>
            <a:ext cx="1422400" cy="1830934"/>
          </a:xfrm>
          <a:prstGeom prst="wedgeRectCallout">
            <a:avLst>
              <a:gd name="adj1" fmla="val -66809"/>
              <a:gd name="adj2" fmla="val -76205"/>
            </a:avLst>
          </a:prstGeom>
          <a:solidFill>
            <a:srgbClr val="B7C6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80000" tIns="72000" rIns="180000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Different</a:t>
            </a:r>
            <a:r>
              <a:rPr kumimoji="0" lang="it-IT" sz="1400" b="0" i="1" u="none" strike="noStrike" cap="none" normalizeH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 from </a:t>
            </a:r>
            <a:r>
              <a:rPr kumimoji="0" lang="it-IT" sz="1400" b="0" i="1" u="none" strike="noStrike" cap="none" normalizeH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what</a:t>
            </a:r>
            <a:r>
              <a:rPr kumimoji="0" lang="it-IT" sz="1400" b="0" i="1" u="none" strike="noStrike" cap="none" normalizeH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 </a:t>
            </a:r>
            <a:r>
              <a:rPr kumimoji="0" lang="it-IT" sz="1400" b="0" i="1" u="none" strike="noStrike" cap="none" normalizeH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is</a:t>
            </a:r>
            <a:r>
              <a:rPr kumimoji="0" lang="it-IT" sz="1400" b="0" i="1" u="none" strike="noStrike" cap="none" normalizeH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 </a:t>
            </a:r>
            <a:r>
              <a:rPr kumimoji="0" lang="it-IT" sz="1400" b="0" i="1" u="none" strike="noStrike" cap="none" normalizeH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promoted</a:t>
            </a:r>
            <a:r>
              <a:rPr kumimoji="0" lang="it-IT" sz="1400" b="0" i="1" u="none" strike="noStrike" cap="none" normalizeH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 </a:t>
            </a:r>
            <a:r>
              <a:rPr kumimoji="0" lang="it-IT" sz="1400" b="0" i="1" u="none" strike="noStrike" cap="none" normalizeH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at</a:t>
            </a:r>
            <a:r>
              <a:rPr kumimoji="0" lang="it-IT" sz="1400" b="0" i="1" u="none" strike="noStrike" cap="none" normalizeH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 the </a:t>
            </a:r>
            <a:r>
              <a:rPr kumimoji="0" lang="it-IT" sz="1400" b="0" i="1" u="none" strike="noStrike" cap="none" normalizeH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national</a:t>
            </a:r>
            <a:r>
              <a:rPr kumimoji="0" lang="it-IT" sz="1400" b="0" i="1" u="none" strike="noStrike" cap="none" normalizeH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 and </a:t>
            </a:r>
            <a:r>
              <a:rPr kumimoji="0" lang="it-IT" sz="1400" b="0" i="1" u="none" strike="noStrike" cap="none" normalizeH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regional</a:t>
            </a:r>
            <a:r>
              <a:rPr kumimoji="0" lang="it-IT" sz="1400" b="0" i="1" u="none" strike="noStrike" cap="none" normalizeH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 </a:t>
            </a:r>
            <a:r>
              <a:rPr kumimoji="0" lang="it-IT" sz="1400" b="0" i="1" u="none" strike="noStrike" cap="none" normalizeH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level</a:t>
            </a:r>
            <a:endParaRPr kumimoji="0" lang="it-IT" sz="1400" b="0" i="1" u="none" strike="noStrike" cap="none" normalizeH="0" baseline="0" dirty="0" smtClean="0">
              <a:ln>
                <a:noFill/>
              </a:ln>
              <a:solidFill>
                <a:srgbClr val="003366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40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b="1" dirty="0" err="1" smtClean="0">
                <a:solidFill>
                  <a:schemeClr val="bg1"/>
                </a:solidFill>
              </a:rPr>
              <a:t>Conclusions</a:t>
            </a:r>
            <a:r>
              <a:rPr lang="it-IT" sz="4000" b="1" dirty="0" smtClean="0">
                <a:solidFill>
                  <a:schemeClr val="bg1"/>
                </a:solidFill>
              </a:rPr>
              <a:t> (1/2)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National</a:t>
            </a:r>
            <a:r>
              <a:rPr lang="en-US" sz="2400" dirty="0" smtClean="0"/>
              <a:t> Focus: Existing intervention/access criteria</a:t>
            </a:r>
          </a:p>
          <a:p>
            <a:endParaRPr lang="en-US" sz="2400" dirty="0" smtClean="0"/>
          </a:p>
          <a:p>
            <a:r>
              <a:rPr lang="en-US" sz="2400" b="1" dirty="0" smtClean="0"/>
              <a:t>Regional</a:t>
            </a:r>
            <a:r>
              <a:rPr lang="en-US" sz="2400" dirty="0" smtClean="0"/>
              <a:t> Focus: Changes of existing intervention and radical innovation</a:t>
            </a:r>
          </a:p>
          <a:p>
            <a:endParaRPr lang="en-US" sz="2400" dirty="0" smtClean="0"/>
          </a:p>
          <a:p>
            <a:r>
              <a:rPr lang="en-US" sz="2400" b="1" dirty="0" smtClean="0"/>
              <a:t>Local</a:t>
            </a:r>
            <a:r>
              <a:rPr lang="en-US" sz="2400" dirty="0" smtClean="0"/>
              <a:t> Focus: Targeting on caregiver and families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it-IT" sz="2400" dirty="0" err="1"/>
              <a:t>Regional</a:t>
            </a:r>
            <a:r>
              <a:rPr lang="it-IT" sz="2400" dirty="0"/>
              <a:t> and </a:t>
            </a:r>
            <a:r>
              <a:rPr lang="it-IT" sz="2400" dirty="0" err="1"/>
              <a:t>local</a:t>
            </a:r>
            <a:r>
              <a:rPr lang="it-IT" sz="2400" dirty="0"/>
              <a:t> </a:t>
            </a:r>
            <a:r>
              <a:rPr lang="it-IT" sz="2400" dirty="0" err="1"/>
              <a:t>level</a:t>
            </a:r>
            <a:r>
              <a:rPr lang="it-IT" sz="2400" dirty="0"/>
              <a:t> are more </a:t>
            </a:r>
            <a:r>
              <a:rPr lang="it-IT" sz="2400" dirty="0" err="1"/>
              <a:t>active</a:t>
            </a:r>
            <a:r>
              <a:rPr lang="it-IT" sz="2400" dirty="0"/>
              <a:t> and innovative </a:t>
            </a:r>
            <a:r>
              <a:rPr lang="it-IT" sz="2400" dirty="0" err="1"/>
              <a:t>than</a:t>
            </a:r>
            <a:r>
              <a:rPr lang="it-IT" sz="2400" dirty="0"/>
              <a:t> the </a:t>
            </a:r>
            <a:r>
              <a:rPr lang="it-IT" sz="2400" dirty="0" err="1"/>
              <a:t>national</a:t>
            </a:r>
            <a:r>
              <a:rPr lang="it-IT" sz="2400" dirty="0"/>
              <a:t> </a:t>
            </a:r>
            <a:r>
              <a:rPr lang="it-IT" sz="2400" dirty="0" err="1"/>
              <a:t>level</a:t>
            </a:r>
            <a:r>
              <a:rPr lang="it-IT" sz="2400" dirty="0"/>
              <a:t>. </a:t>
            </a:r>
            <a:endParaRPr lang="en-GB" sz="24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11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b="1" dirty="0" err="1" smtClean="0">
                <a:solidFill>
                  <a:schemeClr val="bg1"/>
                </a:solidFill>
              </a:rPr>
              <a:t>Conclusions</a:t>
            </a:r>
            <a:r>
              <a:rPr lang="it-IT" sz="4000" b="1" dirty="0" smtClean="0">
                <a:solidFill>
                  <a:schemeClr val="bg1"/>
                </a:solidFill>
              </a:rPr>
              <a:t> (2/2)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Main issues: </a:t>
            </a:r>
          </a:p>
          <a:p>
            <a:pPr marL="0" indent="0" algn="ctr">
              <a:buNone/>
            </a:pPr>
            <a:r>
              <a:rPr lang="en-US" dirty="0" smtClean="0"/>
              <a:t>Continuity of care/ Active ageing</a:t>
            </a:r>
          </a:p>
          <a:p>
            <a:endParaRPr lang="en-US" dirty="0"/>
          </a:p>
          <a:p>
            <a:r>
              <a:rPr lang="en-US" dirty="0" smtClean="0"/>
              <a:t>Public Sector as </a:t>
            </a:r>
            <a:r>
              <a:rPr lang="en-US" b="1" dirty="0" smtClean="0"/>
              <a:t>enabler</a:t>
            </a:r>
            <a:r>
              <a:rPr lang="en-US" dirty="0" smtClean="0"/>
              <a:t> and </a:t>
            </a:r>
            <a:r>
              <a:rPr lang="en-US" b="1" dirty="0" smtClean="0"/>
              <a:t>promoter</a:t>
            </a:r>
            <a:r>
              <a:rPr lang="en-US" dirty="0" smtClean="0"/>
              <a:t> not only focused on financing and regulation</a:t>
            </a:r>
          </a:p>
          <a:p>
            <a:endParaRPr lang="en-US" dirty="0" smtClean="0"/>
          </a:p>
          <a:p>
            <a:r>
              <a:rPr lang="en-US" dirty="0" smtClean="0"/>
              <a:t>From service production to </a:t>
            </a:r>
            <a:r>
              <a:rPr lang="en-US" b="1" dirty="0" smtClean="0"/>
              <a:t>connection</a:t>
            </a:r>
            <a:endParaRPr lang="en-US" b="1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591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it-IT" sz="3600" dirty="0" err="1" smtClean="0">
                <a:solidFill>
                  <a:schemeClr val="bg1"/>
                </a:solidFill>
              </a:rPr>
              <a:t>Selected</a:t>
            </a:r>
            <a:r>
              <a:rPr lang="it-IT" sz="3600" dirty="0" smtClean="0">
                <a:solidFill>
                  <a:schemeClr val="bg1"/>
                </a:solidFill>
              </a:rPr>
              <a:t> </a:t>
            </a:r>
            <a:r>
              <a:rPr lang="it-IT" sz="3600" dirty="0" err="1">
                <a:solidFill>
                  <a:schemeClr val="bg1"/>
                </a:solidFill>
              </a:rPr>
              <a:t>r</a:t>
            </a:r>
            <a:r>
              <a:rPr lang="it-IT" sz="3600" dirty="0" err="1" smtClean="0">
                <a:solidFill>
                  <a:schemeClr val="bg1"/>
                </a:solidFill>
              </a:rPr>
              <a:t>eferences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184482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it-IT" sz="1800" dirty="0" err="1" smtClean="0"/>
              <a:t>Gori</a:t>
            </a:r>
            <a:r>
              <a:rPr lang="it-IT" sz="1800" dirty="0"/>
              <a:t>, C., &amp; Fernandez, J. L. (2015). </a:t>
            </a:r>
            <a:r>
              <a:rPr lang="en-GB" sz="1800" i="1" dirty="0"/>
              <a:t>Long-term Care Reforms in OECD Countries</a:t>
            </a:r>
            <a:r>
              <a:rPr lang="en-GB" sz="1800" dirty="0"/>
              <a:t>. Policy Press. </a:t>
            </a:r>
            <a:endParaRPr lang="en-US" sz="1800" dirty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sz="1800" dirty="0" err="1" smtClean="0"/>
              <a:t>Lechevalier</a:t>
            </a:r>
            <a:r>
              <a:rPr lang="en-GB" sz="1800" dirty="0"/>
              <a:t>, A., Giraud, O., &amp; </a:t>
            </a:r>
            <a:r>
              <a:rPr lang="en-GB" sz="1800" dirty="0" err="1"/>
              <a:t>Kumpers</a:t>
            </a:r>
            <a:r>
              <a:rPr lang="en-GB" sz="1800" dirty="0"/>
              <a:t>, B. (2013). </a:t>
            </a:r>
            <a:r>
              <a:rPr lang="en-GB" sz="1800" i="1" dirty="0"/>
              <a:t>Policy learning and innovation in local regimes of home-based care for the elderly: Germany, Scotland and Switzerland</a:t>
            </a:r>
            <a:r>
              <a:rPr lang="en-GB" sz="1800" dirty="0"/>
              <a:t> (No. halshs-00788968</a:t>
            </a:r>
            <a:r>
              <a:rPr lang="en-GB" sz="1800" dirty="0" smtClean="0"/>
              <a:t>).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err="1" smtClean="0"/>
              <a:t>Deusdad</a:t>
            </a:r>
            <a:r>
              <a:rPr lang="en-US" sz="1800" dirty="0"/>
              <a:t>, B. A., Pace, C., &amp; </a:t>
            </a:r>
            <a:r>
              <a:rPr lang="en-US" sz="1800" dirty="0" err="1"/>
              <a:t>Anttonen</a:t>
            </a:r>
            <a:r>
              <a:rPr lang="en-US" sz="1800" dirty="0"/>
              <a:t>, A. (2016). Facing the Challenges in the Development of Long-Term Care for Older People in Europe in the Context of an Economic Crisis. </a:t>
            </a:r>
            <a:r>
              <a:rPr lang="en-US" sz="1800" i="1" dirty="0"/>
              <a:t>Journal of Social Service Research</a:t>
            </a:r>
            <a:r>
              <a:rPr lang="en-US" sz="1800" dirty="0"/>
              <a:t>, </a:t>
            </a:r>
            <a:r>
              <a:rPr lang="en-US" sz="1800" i="1" dirty="0"/>
              <a:t>42</a:t>
            </a:r>
            <a:r>
              <a:rPr lang="en-US" sz="1800" dirty="0"/>
              <a:t>(2), </a:t>
            </a:r>
            <a:r>
              <a:rPr lang="en-US" sz="1800" dirty="0" smtClean="0"/>
              <a:t>144-150</a:t>
            </a:r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r>
              <a:rPr lang="it-IT" sz="1800" dirty="0"/>
              <a:t>Autosufficienza, N. N. (Ed.). (2015). </a:t>
            </a:r>
            <a:r>
              <a:rPr lang="it-IT" sz="1800" i="1" dirty="0"/>
              <a:t>L'assistenza agli anziani non autosufficienti in Italia</a:t>
            </a:r>
            <a:r>
              <a:rPr lang="it-IT" sz="1800" dirty="0"/>
              <a:t>. Maggioli Editore.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059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it-IT" sz="3600" b="1" dirty="0" smtClean="0">
                <a:solidFill>
                  <a:schemeClr val="bg1"/>
                </a:solidFill>
              </a:rPr>
              <a:t>LTC </a:t>
            </a:r>
            <a:r>
              <a:rPr lang="it-IT" sz="3600" b="1" dirty="0" err="1" smtClean="0">
                <a:solidFill>
                  <a:schemeClr val="bg1"/>
                </a:solidFill>
              </a:rPr>
              <a:t>accross</a:t>
            </a:r>
            <a:r>
              <a:rPr lang="it-IT" sz="3600" b="1" dirty="0" smtClean="0">
                <a:solidFill>
                  <a:schemeClr val="bg1"/>
                </a:solidFill>
              </a:rPr>
              <a:t> Europe 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1700808"/>
            <a:ext cx="8229600" cy="4525963"/>
          </a:xfrm>
        </p:spPr>
        <p:txBody>
          <a:bodyPr/>
          <a:lstStyle/>
          <a:p>
            <a:r>
              <a:rPr lang="it-IT" dirty="0" smtClean="0">
                <a:latin typeface="Calibri" panose="020F0502020204030204" pitchFamily="34" charset="0"/>
              </a:rPr>
              <a:t>LTC Key Policy </a:t>
            </a:r>
            <a:r>
              <a:rPr lang="it-IT" dirty="0" err="1" smtClean="0">
                <a:latin typeface="Calibri" panose="020F0502020204030204" pitchFamily="34" charset="0"/>
              </a:rPr>
              <a:t>Priority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across</a:t>
            </a:r>
            <a:r>
              <a:rPr lang="it-IT" dirty="0" smtClean="0">
                <a:latin typeface="Calibri" panose="020F0502020204030204" pitchFamily="34" charset="0"/>
              </a:rPr>
              <a:t> Europe:</a:t>
            </a:r>
          </a:p>
          <a:p>
            <a:pPr lvl="1"/>
            <a:r>
              <a:rPr lang="it-IT" b="1" dirty="0" err="1" smtClean="0">
                <a:latin typeface="Calibri" panose="020F0502020204030204" pitchFamily="34" charset="0"/>
              </a:rPr>
              <a:t>Demografic</a:t>
            </a:r>
            <a:r>
              <a:rPr lang="it-IT" dirty="0" smtClean="0">
                <a:latin typeface="Calibri" panose="020F0502020204030204" pitchFamily="34" charset="0"/>
              </a:rPr>
              <a:t> / </a:t>
            </a:r>
            <a:r>
              <a:rPr lang="it-IT" dirty="0" err="1" smtClean="0">
                <a:latin typeface="Calibri" panose="020F0502020204030204" pitchFamily="34" charset="0"/>
              </a:rPr>
              <a:t>socioeconomic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changes</a:t>
            </a:r>
            <a:endParaRPr lang="it-IT" dirty="0" smtClean="0">
              <a:latin typeface="Calibri" panose="020F0502020204030204" pitchFamily="34" charset="0"/>
            </a:endParaRPr>
          </a:p>
          <a:p>
            <a:pPr lvl="1"/>
            <a:r>
              <a:rPr lang="it-IT" dirty="0" err="1" smtClean="0">
                <a:latin typeface="Calibri" panose="020F0502020204030204" pitchFamily="34" charset="0"/>
              </a:rPr>
              <a:t>Significant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growth</a:t>
            </a:r>
            <a:r>
              <a:rPr lang="it-IT" dirty="0" smtClean="0">
                <a:latin typeface="Calibri" panose="020F0502020204030204" pitchFamily="34" charset="0"/>
              </a:rPr>
              <a:t> in the </a:t>
            </a:r>
            <a:r>
              <a:rPr lang="it-IT" b="1" dirty="0" err="1" smtClean="0">
                <a:latin typeface="Calibri" panose="020F0502020204030204" pitchFamily="34" charset="0"/>
              </a:rPr>
              <a:t>need</a:t>
            </a:r>
            <a:r>
              <a:rPr lang="it-IT" b="1" dirty="0" smtClean="0">
                <a:latin typeface="Calibri" panose="020F0502020204030204" pitchFamily="34" charset="0"/>
              </a:rPr>
              <a:t> for </a:t>
            </a:r>
            <a:r>
              <a:rPr lang="it-IT" dirty="0" smtClean="0">
                <a:latin typeface="Calibri" panose="020F0502020204030204" pitchFamily="34" charset="0"/>
              </a:rPr>
              <a:t>LTC</a:t>
            </a:r>
          </a:p>
          <a:p>
            <a:pPr lvl="1"/>
            <a:r>
              <a:rPr lang="it-IT" dirty="0" smtClean="0">
                <a:latin typeface="Calibri" panose="020F0502020204030204" pitchFamily="34" charset="0"/>
              </a:rPr>
              <a:t>Long </a:t>
            </a:r>
            <a:r>
              <a:rPr lang="it-IT" dirty="0" err="1" smtClean="0">
                <a:latin typeface="Calibri" panose="020F0502020204030204" pitchFamily="34" charset="0"/>
              </a:rPr>
              <a:t>run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</a:rPr>
              <a:t>increases</a:t>
            </a:r>
            <a:r>
              <a:rPr lang="it-IT" dirty="0" smtClean="0">
                <a:latin typeface="Calibri" panose="020F0502020204030204" pitchFamily="34" charset="0"/>
              </a:rPr>
              <a:t> in </a:t>
            </a:r>
            <a:r>
              <a:rPr lang="it-IT" b="1" dirty="0" smtClean="0">
                <a:latin typeface="Calibri" panose="020F0502020204030204" pitchFamily="34" charset="0"/>
              </a:rPr>
              <a:t>service </a:t>
            </a:r>
            <a:r>
              <a:rPr lang="it-IT" b="1" dirty="0" err="1" smtClean="0">
                <a:latin typeface="Calibri" panose="020F0502020204030204" pitchFamily="34" charset="0"/>
              </a:rPr>
              <a:t>unit</a:t>
            </a:r>
            <a:r>
              <a:rPr lang="it-IT" b="1" dirty="0" smtClean="0">
                <a:latin typeface="Calibri" panose="020F0502020204030204" pitchFamily="34" charset="0"/>
              </a:rPr>
              <a:t> </a:t>
            </a:r>
            <a:r>
              <a:rPr lang="it-IT" b="1" dirty="0" err="1" smtClean="0">
                <a:latin typeface="Calibri" panose="020F0502020204030204" pitchFamily="34" charset="0"/>
              </a:rPr>
              <a:t>costs</a:t>
            </a:r>
            <a:endParaRPr lang="it-IT" b="1" dirty="0" smtClean="0">
              <a:latin typeface="Calibri" panose="020F0502020204030204" pitchFamily="34" charset="0"/>
            </a:endParaRPr>
          </a:p>
          <a:p>
            <a:pPr lvl="1"/>
            <a:r>
              <a:rPr lang="it-IT" dirty="0" err="1" smtClean="0">
                <a:latin typeface="Calibri" panose="020F0502020204030204" pitchFamily="34" charset="0"/>
              </a:rPr>
              <a:t>Reduction</a:t>
            </a:r>
            <a:r>
              <a:rPr lang="it-IT" dirty="0" smtClean="0">
                <a:latin typeface="Calibri" panose="020F0502020204030204" pitchFamily="34" charset="0"/>
              </a:rPr>
              <a:t> in the </a:t>
            </a:r>
            <a:r>
              <a:rPr lang="it-IT" dirty="0" err="1" smtClean="0">
                <a:latin typeface="Calibri" panose="020F0502020204030204" pitchFamily="34" charset="0"/>
              </a:rPr>
              <a:t>availability</a:t>
            </a:r>
            <a:r>
              <a:rPr lang="it-IT" dirty="0" smtClean="0">
                <a:latin typeface="Calibri" panose="020F0502020204030204" pitchFamily="34" charset="0"/>
              </a:rPr>
              <a:t> of </a:t>
            </a:r>
            <a:r>
              <a:rPr lang="it-IT" b="1" dirty="0" err="1" smtClean="0">
                <a:latin typeface="Calibri" panose="020F0502020204030204" pitchFamily="34" charset="0"/>
              </a:rPr>
              <a:t>unpaid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b="1" dirty="0" smtClean="0">
                <a:latin typeface="Calibri" panose="020F0502020204030204" pitchFamily="34" charset="0"/>
              </a:rPr>
              <a:t>care</a:t>
            </a:r>
          </a:p>
          <a:p>
            <a:pPr lvl="1"/>
            <a:r>
              <a:rPr lang="it-IT" dirty="0" err="1" smtClean="0">
                <a:latin typeface="Calibri" panose="020F0502020204030204" pitchFamily="34" charset="0"/>
              </a:rPr>
              <a:t>Rising</a:t>
            </a:r>
            <a:r>
              <a:rPr lang="it-IT" dirty="0" smtClean="0">
                <a:latin typeface="Calibri" panose="020F0502020204030204" pitchFamily="34" charset="0"/>
              </a:rPr>
              <a:t> </a:t>
            </a:r>
            <a:r>
              <a:rPr lang="it-IT" b="1" dirty="0" err="1" smtClean="0">
                <a:latin typeface="Calibri" panose="020F0502020204030204" pitchFamily="34" charset="0"/>
              </a:rPr>
              <a:t>political</a:t>
            </a:r>
            <a:r>
              <a:rPr lang="it-IT" b="1" dirty="0" smtClean="0">
                <a:latin typeface="Calibri" panose="020F0502020204030204" pitchFamily="34" charset="0"/>
              </a:rPr>
              <a:t> voice </a:t>
            </a:r>
            <a:r>
              <a:rPr lang="it-IT" dirty="0" smtClean="0">
                <a:latin typeface="Calibri" panose="020F0502020204030204" pitchFamily="34" charset="0"/>
              </a:rPr>
              <a:t>of </a:t>
            </a:r>
            <a:r>
              <a:rPr lang="it-IT" dirty="0" err="1" smtClean="0">
                <a:latin typeface="Calibri" panose="020F0502020204030204" pitchFamily="34" charset="0"/>
              </a:rPr>
              <a:t>key</a:t>
            </a:r>
            <a:r>
              <a:rPr lang="it-IT" dirty="0" smtClean="0">
                <a:latin typeface="Calibri" panose="020F0502020204030204" pitchFamily="34" charset="0"/>
              </a:rPr>
              <a:t> LTC consumer </a:t>
            </a:r>
            <a:r>
              <a:rPr lang="it-IT" dirty="0" err="1" smtClean="0">
                <a:latin typeface="Calibri" panose="020F0502020204030204" pitchFamily="34" charset="0"/>
              </a:rPr>
              <a:t>groups</a:t>
            </a:r>
            <a:endParaRPr lang="it-IT" dirty="0" smtClean="0">
              <a:latin typeface="Calibri" panose="020F0502020204030204" pitchFamily="34" charset="0"/>
            </a:endParaRPr>
          </a:p>
          <a:p>
            <a:pPr lvl="1"/>
            <a:r>
              <a:rPr lang="it-IT" dirty="0" smtClean="0">
                <a:latin typeface="Calibri" panose="020F0502020204030204" pitchFamily="34" charset="0"/>
              </a:rPr>
              <a:t>General pressure on </a:t>
            </a:r>
            <a:r>
              <a:rPr lang="it-IT" b="1" dirty="0" smtClean="0">
                <a:latin typeface="Calibri" panose="020F0502020204030204" pitchFamily="34" charset="0"/>
              </a:rPr>
              <a:t>public service </a:t>
            </a:r>
            <a:r>
              <a:rPr lang="it-IT" b="1" dirty="0" err="1" smtClean="0">
                <a:latin typeface="Calibri" panose="020F0502020204030204" pitchFamily="34" charset="0"/>
              </a:rPr>
              <a:t>budgets</a:t>
            </a:r>
            <a:endParaRPr lang="en-US" b="1" dirty="0">
              <a:latin typeface="Calibri" panose="020F0502020204030204" pitchFamily="34" charset="0"/>
            </a:endParaRPr>
          </a:p>
          <a:p>
            <a:pPr lvl="1"/>
            <a:endParaRPr lang="it-IT" dirty="0">
              <a:latin typeface="Calibri" panose="020F0502020204030204" pitchFamily="34" charset="0"/>
            </a:endParaRPr>
          </a:p>
          <a:p>
            <a:pPr marL="0" lvl="1" indent="0">
              <a:buNone/>
            </a:pPr>
            <a:r>
              <a:rPr lang="it-IT" sz="2000" i="1" dirty="0" smtClean="0">
                <a:latin typeface="Calibri" panose="020F0502020204030204" pitchFamily="34" charset="0"/>
              </a:rPr>
              <a:t>(Fernandez and </a:t>
            </a:r>
            <a:r>
              <a:rPr lang="it-IT" sz="2000" i="1" dirty="0" err="1" smtClean="0">
                <a:latin typeface="Calibri" panose="020F0502020204030204" pitchFamily="34" charset="0"/>
              </a:rPr>
              <a:t>Gori</a:t>
            </a:r>
            <a:r>
              <a:rPr lang="it-IT" sz="2000" i="1" dirty="0" smtClean="0">
                <a:latin typeface="Calibri" panose="020F0502020204030204" pitchFamily="34" charset="0"/>
              </a:rPr>
              <a:t>, 2015)</a:t>
            </a:r>
            <a:endParaRPr lang="it-IT" sz="2000" i="1" dirty="0">
              <a:latin typeface="Calibri" panose="020F050202020403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118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it-IT" sz="3600" b="1" dirty="0">
                <a:solidFill>
                  <a:schemeClr val="bg1"/>
                </a:solidFill>
              </a:rPr>
              <a:t>LTC</a:t>
            </a:r>
            <a:r>
              <a:rPr lang="it-IT" dirty="0" smtClean="0"/>
              <a:t> </a:t>
            </a:r>
            <a:r>
              <a:rPr lang="it-IT" sz="3600" b="1" dirty="0" err="1" smtClean="0">
                <a:solidFill>
                  <a:schemeClr val="bg1"/>
                </a:solidFill>
              </a:rPr>
              <a:t>national</a:t>
            </a:r>
            <a:r>
              <a:rPr lang="it-IT" sz="3600" b="1" dirty="0" smtClean="0">
                <a:solidFill>
                  <a:schemeClr val="bg1"/>
                </a:solidFill>
              </a:rPr>
              <a:t> trends</a:t>
            </a:r>
            <a:r>
              <a:rPr lang="it-IT" sz="3600" b="1" dirty="0">
                <a:solidFill>
                  <a:schemeClr val="bg1"/>
                </a:solidFill>
              </a:rPr>
              <a:t> </a:t>
            </a:r>
            <a:r>
              <a:rPr lang="it-IT" sz="3600" b="1" dirty="0" err="1" smtClean="0">
                <a:solidFill>
                  <a:schemeClr val="bg1"/>
                </a:solidFill>
              </a:rPr>
              <a:t>accross</a:t>
            </a:r>
            <a:r>
              <a:rPr lang="it-IT" sz="3600" b="1" dirty="0" smtClean="0">
                <a:solidFill>
                  <a:schemeClr val="bg1"/>
                </a:solidFill>
              </a:rPr>
              <a:t> Europe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1711349"/>
            <a:ext cx="807524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1600" i="1" dirty="0" smtClean="0"/>
              <a:t>“The </a:t>
            </a:r>
            <a:r>
              <a:rPr lang="en-US" sz="1600" i="1" dirty="0"/>
              <a:t>tsunami of the 2008 economic crisis hit </a:t>
            </a:r>
            <a:r>
              <a:rPr lang="en-US" sz="1600" i="1" dirty="0" smtClean="0"/>
              <a:t>particularly hard </a:t>
            </a:r>
            <a:r>
              <a:rPr lang="en-US" sz="1600" i="1" dirty="0"/>
              <a:t>most of the southern European </a:t>
            </a:r>
            <a:r>
              <a:rPr lang="en-US" sz="1600" i="1" dirty="0" smtClean="0"/>
              <a:t>countries, which </a:t>
            </a:r>
            <a:r>
              <a:rPr lang="en-US" sz="1600" i="1" dirty="0"/>
              <a:t>at a certain point had been making efforts </a:t>
            </a:r>
            <a:r>
              <a:rPr lang="en-US" sz="1600" i="1" dirty="0" smtClean="0"/>
              <a:t>to catch </a:t>
            </a:r>
            <a:r>
              <a:rPr lang="en-US" sz="1600" i="1" dirty="0"/>
              <a:t>up by 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providing more services </a:t>
            </a:r>
            <a:r>
              <a:rPr lang="en-US" sz="1600" i="1" dirty="0"/>
              <a:t>and </a:t>
            </a:r>
            <a:r>
              <a:rPr lang="en-US" sz="1600" i="1" dirty="0" smtClean="0"/>
              <a:t>resources addressed </a:t>
            </a:r>
            <a:r>
              <a:rPr lang="en-US" sz="1600" i="1" dirty="0"/>
              <a:t>to old age welfare, looking toward the </a:t>
            </a:r>
            <a:r>
              <a:rPr lang="en-US" sz="1600" i="1" dirty="0" smtClean="0"/>
              <a:t>more successful </a:t>
            </a:r>
            <a:r>
              <a:rPr lang="en-US" sz="1600" i="1" dirty="0"/>
              <a:t>northern and central European </a:t>
            </a:r>
            <a:r>
              <a:rPr lang="en-US" sz="1600" i="1" dirty="0" smtClean="0"/>
              <a:t>welfare states </a:t>
            </a:r>
            <a:r>
              <a:rPr lang="en-US" sz="1600" i="1" dirty="0"/>
              <a:t>as reference points in their own LTC </a:t>
            </a:r>
            <a:r>
              <a:rPr lang="en-US" sz="1600" i="1" dirty="0" smtClean="0"/>
              <a:t>policies”  </a:t>
            </a:r>
            <a:r>
              <a:rPr lang="en-US" sz="1600" i="1" dirty="0" smtClean="0">
                <a:sym typeface="Wingdings" panose="05000000000000000000" pitchFamily="2" charset="2"/>
              </a:rPr>
              <a:t> </a:t>
            </a:r>
            <a:r>
              <a:rPr lang="en-US" sz="1600" b="1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wind of reforms and changes in the European countries</a:t>
            </a:r>
            <a:endParaRPr lang="en-US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827584" y="3621551"/>
            <a:ext cx="2518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Deinstitutionalization</a:t>
            </a:r>
          </a:p>
        </p:txBody>
      </p:sp>
      <p:sp>
        <p:nvSpPr>
          <p:cNvPr id="5" name="Rettangolo 4"/>
          <p:cNvSpPr/>
          <p:nvPr/>
        </p:nvSpPr>
        <p:spPr>
          <a:xfrm>
            <a:off x="3851920" y="3595369"/>
            <a:ext cx="1544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Privatization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868144" y="3573016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</a:rPr>
              <a:t>Refamiliarization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818315" y="4221088"/>
            <a:ext cx="16979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Restructuring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274372" y="4221088"/>
            <a:ext cx="1505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Subsidiarity</a:t>
            </a:r>
            <a:endParaRPr lang="en-US" dirty="0"/>
          </a:p>
        </p:txBody>
      </p:sp>
      <p:cxnSp>
        <p:nvCxnSpPr>
          <p:cNvPr id="10" name="Connettore 2 9"/>
          <p:cNvCxnSpPr/>
          <p:nvPr/>
        </p:nvCxnSpPr>
        <p:spPr bwMode="auto">
          <a:xfrm flipH="1">
            <a:off x="3275856" y="3068960"/>
            <a:ext cx="936104" cy="552591"/>
          </a:xfrm>
          <a:prstGeom prst="straightConnector1">
            <a:avLst/>
          </a:prstGeom>
          <a:solidFill>
            <a:srgbClr val="B7C6D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11" name="Connettore 2 10"/>
          <p:cNvCxnSpPr>
            <a:endCxn id="5" idx="0"/>
          </p:cNvCxnSpPr>
          <p:nvPr/>
        </p:nvCxnSpPr>
        <p:spPr bwMode="auto">
          <a:xfrm>
            <a:off x="4427984" y="3068960"/>
            <a:ext cx="195942" cy="526409"/>
          </a:xfrm>
          <a:prstGeom prst="straightConnector1">
            <a:avLst/>
          </a:prstGeom>
          <a:solidFill>
            <a:srgbClr val="B7C6D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16" name="Connettore 2 15"/>
          <p:cNvCxnSpPr/>
          <p:nvPr/>
        </p:nvCxnSpPr>
        <p:spPr bwMode="auto">
          <a:xfrm>
            <a:off x="5580112" y="3068960"/>
            <a:ext cx="720080" cy="504056"/>
          </a:xfrm>
          <a:prstGeom prst="straightConnector1">
            <a:avLst/>
          </a:prstGeom>
          <a:solidFill>
            <a:srgbClr val="B7C6D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19" name="Connettore 2 18"/>
          <p:cNvCxnSpPr/>
          <p:nvPr/>
        </p:nvCxnSpPr>
        <p:spPr bwMode="auto">
          <a:xfrm>
            <a:off x="5436096" y="3068960"/>
            <a:ext cx="144016" cy="1152128"/>
          </a:xfrm>
          <a:prstGeom prst="straightConnector1">
            <a:avLst/>
          </a:prstGeom>
          <a:solidFill>
            <a:srgbClr val="B7C6D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22" name="Connettore 2 21"/>
          <p:cNvCxnSpPr/>
          <p:nvPr/>
        </p:nvCxnSpPr>
        <p:spPr bwMode="auto">
          <a:xfrm flipH="1">
            <a:off x="3346222" y="3140968"/>
            <a:ext cx="865738" cy="936104"/>
          </a:xfrm>
          <a:prstGeom prst="straightConnector1">
            <a:avLst/>
          </a:prstGeom>
          <a:solidFill>
            <a:srgbClr val="B7C6D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sp>
        <p:nvSpPr>
          <p:cNvPr id="27" name="Segnaposto contenuto 2"/>
          <p:cNvSpPr txBox="1">
            <a:spLocks/>
          </p:cNvSpPr>
          <p:nvPr/>
        </p:nvSpPr>
        <p:spPr>
          <a:xfrm>
            <a:off x="706898" y="5013176"/>
            <a:ext cx="807524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800" kern="0" dirty="0" smtClean="0"/>
              <a:t>National policies and reforms had different impact at the local level:</a:t>
            </a:r>
          </a:p>
          <a:p>
            <a:pPr marL="0" indent="0">
              <a:buFontTx/>
              <a:buNone/>
            </a:pPr>
            <a:r>
              <a:rPr lang="en-US" sz="1800" b="1" kern="0" dirty="0" smtClean="0"/>
              <a:t>If the national debate is concentrated on  framework policies, what is happening at the local level, where care is delivered to families? </a:t>
            </a:r>
            <a:endParaRPr lang="en-US" sz="1800" b="1" kern="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706898" y="6053226"/>
            <a:ext cx="60973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 smtClean="0">
                <a:latin typeface="Calibri" panose="020F0502020204030204" pitchFamily="34" charset="0"/>
                <a:ea typeface="ＭＳ Ｐゴシック" pitchFamily="-111" charset="-128"/>
                <a:cs typeface="ＭＳ Ｐゴシック"/>
              </a:rPr>
              <a:t>(</a:t>
            </a:r>
            <a:r>
              <a:rPr lang="en-US" sz="2000" i="1" dirty="0" err="1" smtClean="0">
                <a:latin typeface="Calibri" panose="020F0502020204030204" pitchFamily="34" charset="0"/>
                <a:ea typeface="ＭＳ Ｐゴシック" pitchFamily="-111" charset="-128"/>
                <a:cs typeface="ＭＳ Ｐゴシック"/>
              </a:rPr>
              <a:t>Deusdad</a:t>
            </a:r>
            <a:r>
              <a:rPr lang="en-US" sz="2000" i="1" dirty="0">
                <a:latin typeface="Calibri" panose="020F0502020204030204" pitchFamily="34" charset="0"/>
                <a:ea typeface="ＭＳ Ｐゴシック" pitchFamily="-111" charset="-128"/>
                <a:cs typeface="ＭＳ Ｐゴシック"/>
              </a:rPr>
              <a:t>, B. A., Pace, C., &amp; </a:t>
            </a:r>
            <a:r>
              <a:rPr lang="en-US" sz="2000" i="1" dirty="0" err="1">
                <a:latin typeface="Calibri" panose="020F0502020204030204" pitchFamily="34" charset="0"/>
                <a:ea typeface="ＭＳ Ｐゴシック" pitchFamily="-111" charset="-128"/>
                <a:cs typeface="ＭＳ Ｐゴシック"/>
              </a:rPr>
              <a:t>Anttonen</a:t>
            </a:r>
            <a:r>
              <a:rPr lang="en-US" sz="2000" i="1" dirty="0">
                <a:latin typeface="Calibri" panose="020F0502020204030204" pitchFamily="34" charset="0"/>
                <a:ea typeface="ＭＳ Ｐゴシック" pitchFamily="-111" charset="-128"/>
                <a:cs typeface="ＭＳ Ｐゴシック"/>
              </a:rPr>
              <a:t>, </a:t>
            </a:r>
            <a:r>
              <a:rPr lang="en-US" i="1" dirty="0" smtClean="0">
                <a:latin typeface="Calibri" panose="020F0502020204030204" pitchFamily="34" charset="0"/>
                <a:ea typeface="ＭＳ Ｐゴシック" pitchFamily="-111" charset="-128"/>
                <a:cs typeface="ＭＳ Ｐゴシック"/>
              </a:rPr>
              <a:t>A.; 2016</a:t>
            </a:r>
            <a:r>
              <a:rPr lang="en-US" sz="2000" i="1" dirty="0">
                <a:latin typeface="Calibri" panose="020F0502020204030204" pitchFamily="34" charset="0"/>
                <a:ea typeface="ＭＳ Ｐゴシック" pitchFamily="-111" charset="-128"/>
                <a:cs typeface="ＭＳ Ｐゴシック"/>
              </a:rPr>
              <a:t>)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448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err="1" smtClean="0">
                <a:solidFill>
                  <a:schemeClr val="bg1"/>
                </a:solidFill>
              </a:rPr>
              <a:t>Our</a:t>
            </a:r>
            <a:r>
              <a:rPr lang="it-IT" sz="3200" b="1" dirty="0" smtClean="0">
                <a:solidFill>
                  <a:schemeClr val="bg1"/>
                </a:solidFill>
              </a:rPr>
              <a:t> </a:t>
            </a:r>
            <a:r>
              <a:rPr lang="it-IT" sz="3200" b="1" dirty="0" err="1" smtClean="0">
                <a:solidFill>
                  <a:schemeClr val="bg1"/>
                </a:solidFill>
              </a:rPr>
              <a:t>research</a:t>
            </a:r>
            <a:r>
              <a:rPr lang="it-IT" sz="3200" b="1" dirty="0" smtClean="0">
                <a:solidFill>
                  <a:schemeClr val="bg1"/>
                </a:solidFill>
              </a:rPr>
              <a:t>: </a:t>
            </a:r>
            <a:br>
              <a:rPr lang="it-IT" sz="3200" b="1" dirty="0" smtClean="0">
                <a:solidFill>
                  <a:schemeClr val="bg1"/>
                </a:solidFill>
              </a:rPr>
            </a:br>
            <a:r>
              <a:rPr lang="it-IT" sz="3200" b="1" dirty="0" smtClean="0">
                <a:solidFill>
                  <a:schemeClr val="bg1"/>
                </a:solidFill>
              </a:rPr>
              <a:t>from </a:t>
            </a:r>
            <a:r>
              <a:rPr lang="it-IT" sz="3200" b="1" dirty="0" err="1" smtClean="0">
                <a:solidFill>
                  <a:schemeClr val="bg1"/>
                </a:solidFill>
              </a:rPr>
              <a:t>national</a:t>
            </a:r>
            <a:r>
              <a:rPr lang="it-IT" sz="3200" b="1" dirty="0" smtClean="0">
                <a:solidFill>
                  <a:schemeClr val="bg1"/>
                </a:solidFill>
              </a:rPr>
              <a:t> </a:t>
            </a:r>
            <a:r>
              <a:rPr lang="it-IT" sz="3200" b="1" dirty="0" err="1" smtClean="0">
                <a:solidFill>
                  <a:schemeClr val="bg1"/>
                </a:solidFill>
              </a:rPr>
              <a:t>reforms</a:t>
            </a:r>
            <a:r>
              <a:rPr lang="it-IT" sz="3200" b="1" dirty="0" smtClean="0">
                <a:solidFill>
                  <a:schemeClr val="bg1"/>
                </a:solidFill>
              </a:rPr>
              <a:t> to </a:t>
            </a:r>
            <a:r>
              <a:rPr lang="it-IT" sz="3200" b="1" dirty="0" err="1" smtClean="0">
                <a:solidFill>
                  <a:schemeClr val="bg1"/>
                </a:solidFill>
              </a:rPr>
              <a:t>local</a:t>
            </a:r>
            <a:r>
              <a:rPr lang="it-IT" sz="3200" b="1" dirty="0" smtClean="0">
                <a:solidFill>
                  <a:schemeClr val="bg1"/>
                </a:solidFill>
              </a:rPr>
              <a:t> </a:t>
            </a:r>
            <a:r>
              <a:rPr lang="it-IT" sz="3200" b="1" dirty="0" err="1" smtClean="0">
                <a:solidFill>
                  <a:schemeClr val="bg1"/>
                </a:solidFill>
              </a:rPr>
              <a:t>changes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62880" y="1988840"/>
            <a:ext cx="8481120" cy="4824536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 smtClean="0">
                <a:solidFill>
                  <a:srgbClr val="0070C0"/>
                </a:solidFill>
              </a:rPr>
              <a:t>Objective: </a:t>
            </a:r>
          </a:p>
          <a:p>
            <a:r>
              <a:rPr lang="en-GB" sz="1800" i="1" u="sng" dirty="0" smtClean="0"/>
              <a:t>Our </a:t>
            </a:r>
            <a:r>
              <a:rPr lang="en-GB" sz="1800" i="1" u="sng" dirty="0"/>
              <a:t>work offers a picture of what is going on in </a:t>
            </a:r>
            <a:r>
              <a:rPr lang="en-GB" sz="1800" b="1" i="1" u="sng" dirty="0"/>
              <a:t>Italy</a:t>
            </a:r>
            <a:r>
              <a:rPr lang="en-GB" sz="1800" i="1" u="sng" dirty="0"/>
              <a:t> in terms of LTC innovation and reforms at the </a:t>
            </a:r>
            <a:r>
              <a:rPr lang="en-GB" sz="1800" b="1" i="1" u="sng" dirty="0"/>
              <a:t>local level.</a:t>
            </a:r>
            <a:r>
              <a:rPr lang="en-GB" sz="1800" i="1" u="sng" dirty="0"/>
              <a:t> </a:t>
            </a:r>
            <a:endParaRPr lang="en-GB" sz="1800" i="1" u="sng" dirty="0" smtClean="0"/>
          </a:p>
          <a:p>
            <a:r>
              <a:rPr lang="en-GB" sz="1800" i="1" dirty="0" smtClean="0"/>
              <a:t>Period 2014 - May 2016</a:t>
            </a:r>
          </a:p>
          <a:p>
            <a:endParaRPr lang="en-GB" sz="1800" i="1" u="sng" dirty="0" smtClean="0"/>
          </a:p>
          <a:p>
            <a:pPr marL="0" indent="0">
              <a:buNone/>
            </a:pPr>
            <a:r>
              <a:rPr lang="en-GB" sz="1800" dirty="0">
                <a:solidFill>
                  <a:srgbClr val="0070C0"/>
                </a:solidFill>
              </a:rPr>
              <a:t>Steps: </a:t>
            </a:r>
          </a:p>
          <a:p>
            <a:r>
              <a:rPr lang="en-GB" sz="1800" dirty="0" smtClean="0"/>
              <a:t>We first </a:t>
            </a:r>
            <a:r>
              <a:rPr lang="en-GB" sz="1800" dirty="0"/>
              <a:t>provide an overview of </a:t>
            </a:r>
            <a:r>
              <a:rPr lang="en-GB" sz="1800" dirty="0" smtClean="0"/>
              <a:t>the recent </a:t>
            </a:r>
            <a:r>
              <a:rPr lang="en-GB" sz="1800" b="1" u="sng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</a:t>
            </a:r>
            <a:r>
              <a:rPr lang="en-GB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dirty="0" smtClean="0"/>
              <a:t>public debate about Long Term Care.</a:t>
            </a:r>
          </a:p>
          <a:p>
            <a:r>
              <a:rPr lang="en-GB" sz="1800" dirty="0" smtClean="0"/>
              <a:t>We then provide a synthesis of trends </a:t>
            </a:r>
            <a:r>
              <a:rPr lang="en-GB" sz="1800" dirty="0"/>
              <a:t>in the care sector, reviewing </a:t>
            </a:r>
            <a:r>
              <a:rPr lang="en-GB" sz="1800" dirty="0" smtClean="0"/>
              <a:t>the contents of </a:t>
            </a:r>
            <a:r>
              <a:rPr lang="en-GB" sz="1800" b="1" u="sng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regional policy making </a:t>
            </a:r>
            <a:r>
              <a:rPr lang="en-GB" sz="1800" dirty="0" smtClean="0"/>
              <a:t>about Long Term Care </a:t>
            </a:r>
            <a:endParaRPr lang="en-GB" sz="1800" dirty="0"/>
          </a:p>
          <a:p>
            <a:r>
              <a:rPr lang="en-GB" sz="1800" dirty="0" smtClean="0"/>
              <a:t>Finally we provide an insight on </a:t>
            </a:r>
            <a:r>
              <a:rPr lang="en-GB" sz="1800" b="1" u="sng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innovation</a:t>
            </a:r>
            <a:r>
              <a:rPr lang="en-GB" sz="18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dirty="0" smtClean="0"/>
              <a:t>going on at the </a:t>
            </a:r>
            <a:r>
              <a:rPr lang="en-GB" sz="1800" b="1" u="sng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local level</a:t>
            </a:r>
            <a:r>
              <a:rPr lang="en-GB" sz="1800" dirty="0" smtClean="0"/>
              <a:t>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893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>
                <a:solidFill>
                  <a:schemeClr val="bg1"/>
                </a:solidFill>
              </a:rPr>
              <a:t>A </a:t>
            </a:r>
            <a:r>
              <a:rPr lang="it-IT" sz="3200" b="1" dirty="0" err="1">
                <a:solidFill>
                  <a:schemeClr val="bg1"/>
                </a:solidFill>
              </a:rPr>
              <a:t>method</a:t>
            </a:r>
            <a:r>
              <a:rPr lang="it-IT" sz="3200" b="1" dirty="0">
                <a:solidFill>
                  <a:schemeClr val="bg1"/>
                </a:solidFill>
              </a:rPr>
              <a:t> to </a:t>
            </a:r>
            <a:r>
              <a:rPr lang="it-IT" sz="3200" b="1" dirty="0" err="1">
                <a:solidFill>
                  <a:schemeClr val="bg1"/>
                </a:solidFill>
              </a:rPr>
              <a:t>understand</a:t>
            </a:r>
            <a:r>
              <a:rPr lang="it-IT" sz="3200" b="1" dirty="0">
                <a:solidFill>
                  <a:schemeClr val="bg1"/>
                </a:solidFill>
              </a:rPr>
              <a:t> trends </a:t>
            </a:r>
            <a:r>
              <a:rPr lang="it-IT" sz="3200" b="1" dirty="0" err="1">
                <a:solidFill>
                  <a:schemeClr val="bg1"/>
                </a:solidFill>
              </a:rPr>
              <a:t>at</a:t>
            </a:r>
            <a:r>
              <a:rPr lang="it-IT" sz="3200" b="1" dirty="0">
                <a:solidFill>
                  <a:schemeClr val="bg1"/>
                </a:solidFill>
              </a:rPr>
              <a:t> the </a:t>
            </a:r>
            <a:r>
              <a:rPr lang="it-IT" sz="3200" b="1" dirty="0" err="1" smtClean="0">
                <a:solidFill>
                  <a:schemeClr val="bg1"/>
                </a:solidFill>
              </a:rPr>
              <a:t>national</a:t>
            </a:r>
            <a:r>
              <a:rPr lang="it-IT" sz="3200" b="1" dirty="0" smtClean="0">
                <a:solidFill>
                  <a:schemeClr val="bg1"/>
                </a:solidFill>
              </a:rPr>
              <a:t>, </a:t>
            </a:r>
            <a:r>
              <a:rPr lang="it-IT" sz="3200" b="1" dirty="0" err="1" smtClean="0">
                <a:solidFill>
                  <a:schemeClr val="bg1"/>
                </a:solidFill>
              </a:rPr>
              <a:t>regional</a:t>
            </a:r>
            <a:r>
              <a:rPr lang="it-IT" sz="3200" b="1" dirty="0" smtClean="0">
                <a:solidFill>
                  <a:schemeClr val="bg1"/>
                </a:solidFill>
              </a:rPr>
              <a:t> </a:t>
            </a:r>
            <a:r>
              <a:rPr lang="it-IT" sz="3200" b="1" dirty="0">
                <a:solidFill>
                  <a:schemeClr val="bg1"/>
                </a:solidFill>
              </a:rPr>
              <a:t>and </a:t>
            </a:r>
            <a:r>
              <a:rPr lang="it-IT" sz="3200" b="1" dirty="0" err="1">
                <a:solidFill>
                  <a:schemeClr val="bg1"/>
                </a:solidFill>
              </a:rPr>
              <a:t>local</a:t>
            </a:r>
            <a:r>
              <a:rPr lang="it-IT" sz="3200" b="1" dirty="0">
                <a:solidFill>
                  <a:schemeClr val="bg1"/>
                </a:solidFill>
              </a:rPr>
              <a:t> </a:t>
            </a:r>
            <a:r>
              <a:rPr lang="it-IT" sz="3200" b="1" dirty="0" err="1" smtClean="0">
                <a:solidFill>
                  <a:schemeClr val="bg1"/>
                </a:solidFill>
              </a:rPr>
              <a:t>level</a:t>
            </a:r>
            <a:r>
              <a:rPr lang="it-IT" sz="3200" b="1" dirty="0" smtClean="0">
                <a:solidFill>
                  <a:schemeClr val="bg1"/>
                </a:solidFill>
              </a:rPr>
              <a:t> (1)</a:t>
            </a:r>
            <a:endParaRPr lang="en-US" sz="32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80506"/>
              </p:ext>
            </p:extLst>
          </p:nvPr>
        </p:nvGraphicFramePr>
        <p:xfrm>
          <a:off x="539553" y="1772816"/>
          <a:ext cx="8424936" cy="47072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296143"/>
                <a:gridCol w="940565"/>
                <a:gridCol w="2087595"/>
                <a:gridCol w="1491139"/>
                <a:gridCol w="2609494"/>
              </a:tblGrid>
              <a:tr h="3600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Focus</a:t>
                      </a:r>
                      <a:r>
                        <a:rPr lang="it-IT" sz="14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it-IT" sz="14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analysis</a:t>
                      </a:r>
                      <a:endParaRPr lang="en-US" sz="1400" b="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 smtClean="0"/>
                        <a:t>Target</a:t>
                      </a:r>
                      <a:endParaRPr lang="en-US" sz="1400" b="0" i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 err="1" smtClean="0"/>
                        <a:t>Objective</a:t>
                      </a:r>
                      <a:endParaRPr lang="en-US" sz="1400" b="0" i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 smtClean="0"/>
                        <a:t>Method</a:t>
                      </a:r>
                      <a:endParaRPr lang="en-US" sz="1400" b="0" i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 smtClean="0"/>
                        <a:t>Procedure</a:t>
                      </a:r>
                      <a:endParaRPr lang="en-US" sz="1400" b="0" i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TRENDS AT THE NATIONAL LEVEL</a:t>
                      </a:r>
                      <a:endParaRPr lang="en-US" sz="11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i="1" dirty="0" err="1" smtClean="0"/>
                        <a:t>Italy</a:t>
                      </a:r>
                      <a:endParaRPr lang="en-US" sz="12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i="1" dirty="0" err="1" smtClean="0"/>
                        <a:t>Understanding</a:t>
                      </a:r>
                      <a:r>
                        <a:rPr lang="it-IT" sz="1200" i="1" dirty="0" smtClean="0"/>
                        <a:t> </a:t>
                      </a:r>
                      <a:r>
                        <a:rPr lang="it-IT" sz="1200" i="1" dirty="0" err="1" smtClean="0"/>
                        <a:t>which</a:t>
                      </a:r>
                      <a:r>
                        <a:rPr lang="it-IT" sz="1200" i="1" dirty="0" smtClean="0"/>
                        <a:t> </a:t>
                      </a:r>
                      <a:r>
                        <a:rPr lang="it-IT" sz="1200" i="1" dirty="0" err="1" smtClean="0"/>
                        <a:t>policies</a:t>
                      </a:r>
                      <a:r>
                        <a:rPr lang="it-IT" sz="1200" i="1" dirty="0" smtClean="0"/>
                        <a:t> </a:t>
                      </a:r>
                      <a:r>
                        <a:rPr lang="it-IT" sz="1200" i="1" dirty="0" err="1" smtClean="0"/>
                        <a:t>concerning</a:t>
                      </a:r>
                      <a:r>
                        <a:rPr lang="it-IT" sz="1200" i="1" baseline="0" dirty="0" smtClean="0"/>
                        <a:t> LTC </a:t>
                      </a:r>
                      <a:r>
                        <a:rPr lang="it-IT" sz="1200" i="1" baseline="0" dirty="0" err="1" smtClean="0"/>
                        <a:t>have</a:t>
                      </a:r>
                      <a:r>
                        <a:rPr lang="it-IT" sz="1200" i="1" baseline="0" dirty="0" smtClean="0"/>
                        <a:t> </a:t>
                      </a:r>
                      <a:r>
                        <a:rPr lang="it-IT" sz="1200" i="1" baseline="0" dirty="0" err="1" smtClean="0"/>
                        <a:t>been</a:t>
                      </a:r>
                      <a:r>
                        <a:rPr lang="it-IT" sz="1200" i="1" baseline="0" dirty="0" smtClean="0"/>
                        <a:t> under </a:t>
                      </a:r>
                      <a:r>
                        <a:rPr lang="it-IT" sz="1200" i="1" baseline="0" dirty="0" err="1" smtClean="0"/>
                        <a:t>discussion</a:t>
                      </a:r>
                      <a:r>
                        <a:rPr lang="it-IT" sz="1200" i="1" baseline="0" dirty="0" smtClean="0"/>
                        <a:t> in the 2014-2016 </a:t>
                      </a:r>
                      <a:r>
                        <a:rPr lang="it-IT" sz="1200" i="1" baseline="0" dirty="0" err="1" smtClean="0"/>
                        <a:t>period</a:t>
                      </a:r>
                      <a:r>
                        <a:rPr lang="it-IT" sz="1200" i="1" baseline="0" dirty="0" smtClean="0"/>
                        <a:t>. </a:t>
                      </a:r>
                      <a:endParaRPr lang="en-US" sz="12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i="1" dirty="0" smtClean="0"/>
                        <a:t>Review of existing literature and official</a:t>
                      </a:r>
                      <a:r>
                        <a:rPr lang="en-US" sz="1200" i="1" baseline="0" dirty="0" smtClean="0"/>
                        <a:t> documents from the ministries</a:t>
                      </a:r>
                      <a:endParaRPr lang="en-US" sz="12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5725" indent="-85725">
                        <a:buFont typeface="+mj-lt"/>
                        <a:buAutoNum type="arabicPeriod"/>
                        <a:tabLst>
                          <a:tab pos="85725" algn="l"/>
                        </a:tabLst>
                      </a:pPr>
                      <a:r>
                        <a:rPr lang="en-US" sz="1200" i="1" dirty="0" smtClean="0"/>
                        <a:t>Identification</a:t>
                      </a:r>
                      <a:r>
                        <a:rPr lang="en-US" sz="1200" i="1" baseline="0" dirty="0" smtClean="0"/>
                        <a:t> of main trends at the national level.</a:t>
                      </a:r>
                    </a:p>
                    <a:p>
                      <a:pPr marL="85725" indent="-85725">
                        <a:buFont typeface="+mj-lt"/>
                        <a:buAutoNum type="arabicPeriod"/>
                        <a:tabLst>
                          <a:tab pos="85725" algn="l"/>
                        </a:tabLst>
                      </a:pPr>
                      <a:r>
                        <a:rPr lang="en-US" sz="1200" i="1" baseline="0" dirty="0" smtClean="0"/>
                        <a:t>Check through official documents and articles.</a:t>
                      </a:r>
                      <a:endParaRPr lang="en-US" sz="1200" i="1" dirty="0"/>
                    </a:p>
                  </a:txBody>
                  <a:tcPr anchor="ctr"/>
                </a:tc>
              </a:tr>
              <a:tr h="14368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TRENDS AT THE REGIONAL LEVEL</a:t>
                      </a:r>
                      <a:endParaRPr lang="en-US" sz="11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200" i="1" dirty="0" err="1" smtClean="0"/>
                        <a:t>Lombardy</a:t>
                      </a:r>
                      <a:endParaRPr lang="it-IT" sz="1200" i="1" dirty="0" smtClean="0"/>
                    </a:p>
                    <a:p>
                      <a:r>
                        <a:rPr lang="it-IT" sz="1200" i="1" dirty="0" smtClean="0"/>
                        <a:t>Emilia Romagna</a:t>
                      </a:r>
                    </a:p>
                    <a:p>
                      <a:r>
                        <a:rPr lang="it-IT" sz="1200" i="1" dirty="0" smtClean="0"/>
                        <a:t>Liguria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i="1" dirty="0" err="1" smtClean="0"/>
                        <a:t>Understanding</a:t>
                      </a:r>
                      <a:r>
                        <a:rPr lang="it-IT" sz="1200" i="1" dirty="0" smtClean="0"/>
                        <a:t> </a:t>
                      </a:r>
                      <a:r>
                        <a:rPr lang="it-IT" sz="1200" i="1" dirty="0" err="1" smtClean="0"/>
                        <a:t>which</a:t>
                      </a:r>
                      <a:r>
                        <a:rPr lang="it-IT" sz="1200" i="1" dirty="0" smtClean="0"/>
                        <a:t> </a:t>
                      </a:r>
                      <a:r>
                        <a:rPr lang="it-IT" sz="1200" i="1" dirty="0" err="1" smtClean="0"/>
                        <a:t>policies</a:t>
                      </a:r>
                      <a:r>
                        <a:rPr lang="it-IT" sz="1200" i="1" dirty="0" smtClean="0"/>
                        <a:t> </a:t>
                      </a:r>
                      <a:r>
                        <a:rPr lang="it-IT" sz="1200" i="1" dirty="0" err="1" smtClean="0"/>
                        <a:t>concerning</a:t>
                      </a:r>
                      <a:r>
                        <a:rPr lang="it-IT" sz="1200" i="1" baseline="0" dirty="0" smtClean="0"/>
                        <a:t> LTC </a:t>
                      </a:r>
                      <a:r>
                        <a:rPr lang="it-IT" sz="1200" i="1" baseline="0" dirty="0" err="1" smtClean="0"/>
                        <a:t>have</a:t>
                      </a:r>
                      <a:r>
                        <a:rPr lang="it-IT" sz="1200" i="1" baseline="0" dirty="0" smtClean="0"/>
                        <a:t> </a:t>
                      </a:r>
                      <a:r>
                        <a:rPr lang="it-IT" sz="1200" i="1" baseline="0" dirty="0" err="1" smtClean="0"/>
                        <a:t>been</a:t>
                      </a:r>
                      <a:r>
                        <a:rPr lang="it-IT" sz="1200" i="1" baseline="0" dirty="0" smtClean="0"/>
                        <a:t> under </a:t>
                      </a:r>
                      <a:r>
                        <a:rPr lang="it-IT" sz="1200" i="1" baseline="0" dirty="0" err="1" smtClean="0"/>
                        <a:t>discussion</a:t>
                      </a:r>
                      <a:r>
                        <a:rPr lang="it-IT" sz="1200" i="1" baseline="0" dirty="0" smtClean="0"/>
                        <a:t> in the 2014-2016 </a:t>
                      </a:r>
                      <a:r>
                        <a:rPr lang="it-IT" sz="1200" i="1" baseline="0" dirty="0" err="1" smtClean="0"/>
                        <a:t>period</a:t>
                      </a:r>
                      <a:r>
                        <a:rPr lang="it-IT" sz="1200" i="1" baseline="0" dirty="0" smtClean="0"/>
                        <a:t>. </a:t>
                      </a:r>
                      <a:endParaRPr lang="en-US" sz="12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i="1" dirty="0" smtClean="0"/>
                        <a:t>Scanning</a:t>
                      </a:r>
                      <a:r>
                        <a:rPr lang="it-IT" sz="1200" i="1" baseline="0" dirty="0" smtClean="0"/>
                        <a:t> the press, the </a:t>
                      </a:r>
                      <a:r>
                        <a:rPr lang="it-IT" sz="1200" i="1" baseline="0" dirty="0" err="1" smtClean="0"/>
                        <a:t>italian</a:t>
                      </a:r>
                      <a:r>
                        <a:rPr lang="it-IT" sz="1200" i="1" baseline="0" dirty="0" smtClean="0"/>
                        <a:t> </a:t>
                      </a:r>
                      <a:r>
                        <a:rPr lang="it-IT" sz="1200" i="1" baseline="0" dirty="0" err="1" smtClean="0"/>
                        <a:t>scientific</a:t>
                      </a:r>
                      <a:r>
                        <a:rPr lang="it-IT" sz="1200" i="1" baseline="0" dirty="0" smtClean="0"/>
                        <a:t> </a:t>
                      </a:r>
                      <a:r>
                        <a:rPr lang="it-IT" sz="1200" i="1" baseline="0" dirty="0" err="1" smtClean="0"/>
                        <a:t>literature</a:t>
                      </a:r>
                      <a:r>
                        <a:rPr lang="it-IT" sz="1200" i="1" baseline="0" dirty="0" smtClean="0"/>
                        <a:t>, </a:t>
                      </a:r>
                      <a:r>
                        <a:rPr lang="it-IT" sz="1200" i="1" baseline="0" dirty="0" err="1" smtClean="0"/>
                        <a:t>regional</a:t>
                      </a:r>
                      <a:r>
                        <a:rPr lang="it-IT" sz="1200" i="1" baseline="0" dirty="0" smtClean="0"/>
                        <a:t> </a:t>
                      </a:r>
                      <a:r>
                        <a:rPr lang="it-IT" sz="1200" i="1" baseline="0" dirty="0" err="1" smtClean="0"/>
                        <a:t>legislation</a:t>
                      </a:r>
                      <a:r>
                        <a:rPr lang="it-IT" sz="1200" i="1" baseline="0" dirty="0" smtClean="0"/>
                        <a:t> and </a:t>
                      </a:r>
                      <a:r>
                        <a:rPr lang="it-IT" sz="1200" i="1" baseline="0" dirty="0" err="1" smtClean="0"/>
                        <a:t>official</a:t>
                      </a:r>
                      <a:r>
                        <a:rPr lang="it-IT" sz="1200" i="1" baseline="0" dirty="0" smtClean="0"/>
                        <a:t> </a:t>
                      </a:r>
                      <a:r>
                        <a:rPr lang="it-IT" sz="1200" i="1" baseline="0" dirty="0" err="1" smtClean="0"/>
                        <a:t>documents</a:t>
                      </a:r>
                      <a:r>
                        <a:rPr lang="it-IT" sz="1200" i="1" baseline="0" dirty="0" smtClean="0"/>
                        <a:t> and the press.</a:t>
                      </a:r>
                      <a:endParaRPr lang="en-US" sz="12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5725" indent="-85725" algn="l" defTabSz="914400" rtl="0" eaLnBrk="1" latinLnBrk="0" hangingPunct="1">
                        <a:buFont typeface="+mj-lt"/>
                        <a:buAutoNum type="arabicPeriod"/>
                        <a:tabLst>
                          <a:tab pos="85725" algn="l"/>
                        </a:tabLst>
                      </a:pP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Identification of keywords</a:t>
                      </a:r>
                    </a:p>
                    <a:p>
                      <a:pPr marL="85725" indent="-85725" algn="l" defTabSz="914400" rtl="0" eaLnBrk="1" latinLnBrk="0" hangingPunct="1">
                        <a:buFont typeface="+mj-lt"/>
                        <a:buAutoNum type="arabicPeriod"/>
                        <a:tabLst>
                          <a:tab pos="85725" algn="l"/>
                        </a:tabLst>
                      </a:pP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Scanning</a:t>
                      </a:r>
                      <a:r>
                        <a:rPr lang="en-US" sz="12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the 2014-2016 legislation including the keywords and classification of the initiatives.</a:t>
                      </a:r>
                    </a:p>
                    <a:p>
                      <a:pPr marL="85725" indent="-85725" algn="l" defTabSz="914400" rtl="0" eaLnBrk="1" latinLnBrk="0" hangingPunct="1">
                        <a:buFont typeface="+mj-lt"/>
                        <a:buAutoNum type="arabicPeriod"/>
                        <a:tabLst>
                          <a:tab pos="85725" algn="l"/>
                        </a:tabLst>
                      </a:pPr>
                      <a:r>
                        <a:rPr lang="en-US" sz="12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Checking and expanding the research through a keywords driven search in the sectorial press and the Italian scientific literature,</a:t>
                      </a:r>
                      <a:endParaRPr lang="en-US" sz="12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10523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TRENDS AT THE LOCAL LEVEL</a:t>
                      </a:r>
                      <a:endParaRPr lang="en-US" sz="11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i="1" dirty="0" smtClean="0"/>
                        <a:t>Local </a:t>
                      </a:r>
                      <a:r>
                        <a:rPr lang="it-IT" sz="1200" i="1" dirty="0" err="1" smtClean="0"/>
                        <a:t>authorities</a:t>
                      </a:r>
                      <a:r>
                        <a:rPr lang="it-IT" sz="1200" i="1" dirty="0" smtClean="0"/>
                        <a:t> and care</a:t>
                      </a:r>
                      <a:r>
                        <a:rPr lang="it-IT" sz="1200" i="1" baseline="0" dirty="0" smtClean="0"/>
                        <a:t> providers in the </a:t>
                      </a:r>
                      <a:r>
                        <a:rPr lang="it-IT" sz="1200" i="1" baseline="0" dirty="0" err="1" smtClean="0"/>
                        <a:t>north</a:t>
                      </a:r>
                      <a:r>
                        <a:rPr lang="it-IT" sz="1200" i="1" baseline="0" dirty="0" smtClean="0"/>
                        <a:t> of </a:t>
                      </a:r>
                      <a:r>
                        <a:rPr lang="it-IT" sz="1200" i="1" baseline="0" dirty="0" err="1" smtClean="0"/>
                        <a:t>Italy</a:t>
                      </a:r>
                      <a:endParaRPr lang="en-US" sz="1200" i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i="1" dirty="0" smtClean="0"/>
                        <a:t>Understanding</a:t>
                      </a:r>
                      <a:r>
                        <a:rPr lang="en-US" sz="1200" i="1" baseline="0" dirty="0" smtClean="0"/>
                        <a:t> what is going on at the local level, especially concerning new projects and field test</a:t>
                      </a:r>
                      <a:endParaRPr lang="en-US" sz="1200" i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i="1" dirty="0" smtClean="0"/>
                        <a:t>Questionnaire asking if new projects or field test about long term</a:t>
                      </a:r>
                      <a:r>
                        <a:rPr lang="en-US" sz="1200" i="1" baseline="0" dirty="0" smtClean="0"/>
                        <a:t> care have been performed in the period</a:t>
                      </a:r>
                      <a:endParaRPr lang="en-US" sz="1200" i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 algn="l" defTabSz="914400" rtl="0" eaLnBrk="1" latinLnBrk="0" hangingPunct="1">
                        <a:buFont typeface="+mj-lt"/>
                        <a:buAutoNum type="arabicPeriod"/>
                        <a:tabLst>
                          <a:tab pos="85725" algn="l"/>
                        </a:tabLst>
                      </a:pP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Submission to the questionnaire to private and public managers participating</a:t>
                      </a:r>
                      <a:r>
                        <a:rPr lang="en-US" sz="12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executive education initiatives (around 90 people)</a:t>
                      </a:r>
                    </a:p>
                    <a:p>
                      <a:pPr marL="85725" indent="-85725" algn="l" defTabSz="914400" rtl="0" eaLnBrk="1" latinLnBrk="0" hangingPunct="1">
                        <a:buFont typeface="+mj-lt"/>
                        <a:buAutoNum type="arabicPeriod"/>
                        <a:tabLst>
                          <a:tab pos="85725" algn="l"/>
                        </a:tabLst>
                      </a:pPr>
                      <a:r>
                        <a:rPr lang="en-US" sz="12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Classification of the initiatives.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28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smtClean="0">
                <a:solidFill>
                  <a:schemeClr val="bg1"/>
                </a:solidFill>
              </a:rPr>
              <a:t>A method to understand trends at the national, regional and local level (2)</a:t>
            </a:r>
            <a:endParaRPr lang="en-US" sz="3200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662880" y="1711349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 smtClean="0"/>
              <a:t>Looking for trends and innovation at the national, regional and local level: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800" dirty="0" smtClean="0"/>
              <a:t>Once scanned the official sources …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800" dirty="0" smtClean="0"/>
              <a:t>Classification of the initiatives and experiences:</a:t>
            </a:r>
          </a:p>
          <a:p>
            <a:pPr marL="457200" indent="-457200">
              <a:buFont typeface="+mj-lt"/>
              <a:buAutoNum type="arabicPeriod"/>
            </a:pPr>
            <a:endParaRPr lang="en-GB" sz="1800" b="1" dirty="0" smtClean="0"/>
          </a:p>
          <a:p>
            <a:pPr marL="457200" indent="-457200">
              <a:buFont typeface="+mj-lt"/>
              <a:buAutoNum type="arabicPeriod"/>
            </a:pPr>
            <a:endParaRPr lang="en-GB" sz="1800" b="1" dirty="0" smtClean="0"/>
          </a:p>
        </p:txBody>
      </p:sp>
      <p:sp>
        <p:nvSpPr>
          <p:cNvPr id="8" name="Rettangolo 7"/>
          <p:cNvSpPr/>
          <p:nvPr/>
        </p:nvSpPr>
        <p:spPr bwMode="auto">
          <a:xfrm>
            <a:off x="1267202" y="2996952"/>
            <a:ext cx="2304256" cy="720080"/>
          </a:xfrm>
          <a:prstGeom prst="rect">
            <a:avLst/>
          </a:prstGeom>
          <a:solidFill>
            <a:srgbClr val="B7C6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0" rIns="72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1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Newness of the contents</a:t>
            </a:r>
          </a:p>
        </p:txBody>
      </p:sp>
      <p:sp>
        <p:nvSpPr>
          <p:cNvPr id="10" name="Rettangolo 9"/>
          <p:cNvSpPr/>
          <p:nvPr/>
        </p:nvSpPr>
        <p:spPr bwMode="auto">
          <a:xfrm>
            <a:off x="1691680" y="3894569"/>
            <a:ext cx="2304256" cy="7200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0" rIns="7200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latin typeface="Arial" charset="0"/>
              </a:rPr>
              <a:t>Confirmation of </a:t>
            </a:r>
            <a:r>
              <a:rPr lang="en-GB" sz="1400" b="1" dirty="0" smtClean="0">
                <a:latin typeface="Arial" charset="0"/>
              </a:rPr>
              <a:t>existing (annual) </a:t>
            </a:r>
            <a:r>
              <a:rPr lang="en-GB" sz="1400" b="1" dirty="0">
                <a:latin typeface="Arial" charset="0"/>
              </a:rPr>
              <a:t>intervention</a:t>
            </a:r>
            <a:endParaRPr kumimoji="0" lang="en-GB" sz="14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1" name="Rettangolo 10"/>
          <p:cNvSpPr/>
          <p:nvPr/>
        </p:nvSpPr>
        <p:spPr bwMode="auto">
          <a:xfrm>
            <a:off x="1715515" y="4761504"/>
            <a:ext cx="2304256" cy="7200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0" rIns="7200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b="1" dirty="0" err="1">
                <a:latin typeface="Arial" charset="0"/>
              </a:rPr>
              <a:t>Change</a:t>
            </a:r>
            <a:r>
              <a:rPr lang="it-IT" sz="1400" b="1" dirty="0">
                <a:latin typeface="Arial" charset="0"/>
              </a:rPr>
              <a:t> of an </a:t>
            </a:r>
            <a:r>
              <a:rPr lang="it-IT" sz="1400" b="1" dirty="0" err="1">
                <a:latin typeface="Arial" charset="0"/>
              </a:rPr>
              <a:t>existing</a:t>
            </a:r>
            <a:r>
              <a:rPr lang="it-IT" sz="1400" b="1" dirty="0">
                <a:latin typeface="Arial" charset="0"/>
              </a:rPr>
              <a:t> </a:t>
            </a:r>
            <a:r>
              <a:rPr lang="it-IT" sz="1400" b="1" dirty="0" err="1">
                <a:latin typeface="Arial" charset="0"/>
              </a:rPr>
              <a:t>intervention</a:t>
            </a:r>
            <a:r>
              <a:rPr lang="it-IT" sz="1400" b="1" dirty="0">
                <a:latin typeface="Arial" charset="0"/>
              </a:rPr>
              <a:t>.</a:t>
            </a:r>
          </a:p>
        </p:txBody>
      </p:sp>
      <p:sp>
        <p:nvSpPr>
          <p:cNvPr id="12" name="Rettangolo 11"/>
          <p:cNvSpPr/>
          <p:nvPr/>
        </p:nvSpPr>
        <p:spPr bwMode="auto">
          <a:xfrm>
            <a:off x="1691680" y="5661248"/>
            <a:ext cx="2304256" cy="7200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0" rIns="7200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b="1" dirty="0">
                <a:latin typeface="Arial" charset="0"/>
              </a:rPr>
              <a:t>Radical </a:t>
            </a:r>
            <a:r>
              <a:rPr lang="it-IT" sz="1400" b="1" dirty="0" err="1">
                <a:latin typeface="Arial" charset="0"/>
              </a:rPr>
              <a:t>innovation</a:t>
            </a:r>
            <a:endParaRPr lang="en-GB" sz="1400" b="1" dirty="0">
              <a:latin typeface="Arial" charset="0"/>
            </a:endParaRPr>
          </a:p>
        </p:txBody>
      </p:sp>
      <p:cxnSp>
        <p:nvCxnSpPr>
          <p:cNvPr id="16" name="Connettore 4 15"/>
          <p:cNvCxnSpPr>
            <a:stCxn id="8" idx="1"/>
            <a:endCxn id="10" idx="1"/>
          </p:cNvCxnSpPr>
          <p:nvPr/>
        </p:nvCxnSpPr>
        <p:spPr bwMode="auto">
          <a:xfrm rot="10800000" flipH="1" flipV="1">
            <a:off x="1267202" y="3356991"/>
            <a:ext cx="424478" cy="897617"/>
          </a:xfrm>
          <a:prstGeom prst="bentConnector3">
            <a:avLst>
              <a:gd name="adj1" fmla="val -53854"/>
            </a:avLst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nettore 4 17"/>
          <p:cNvCxnSpPr>
            <a:stCxn id="8" idx="1"/>
            <a:endCxn id="11" idx="1"/>
          </p:cNvCxnSpPr>
          <p:nvPr/>
        </p:nvCxnSpPr>
        <p:spPr bwMode="auto">
          <a:xfrm rot="10800000" flipH="1" flipV="1">
            <a:off x="1267201" y="3356992"/>
            <a:ext cx="448313" cy="1764552"/>
          </a:xfrm>
          <a:prstGeom prst="bentConnector3">
            <a:avLst>
              <a:gd name="adj1" fmla="val -50991"/>
            </a:avLst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nettore 4 19"/>
          <p:cNvCxnSpPr>
            <a:stCxn id="8" idx="1"/>
            <a:endCxn id="12" idx="1"/>
          </p:cNvCxnSpPr>
          <p:nvPr/>
        </p:nvCxnSpPr>
        <p:spPr bwMode="auto">
          <a:xfrm rot="10800000" flipH="1" flipV="1">
            <a:off x="1267202" y="3356992"/>
            <a:ext cx="424478" cy="2664296"/>
          </a:xfrm>
          <a:prstGeom prst="bentConnector3">
            <a:avLst>
              <a:gd name="adj1" fmla="val -53854"/>
            </a:avLst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ttangolo 20"/>
          <p:cNvSpPr/>
          <p:nvPr/>
        </p:nvSpPr>
        <p:spPr bwMode="auto">
          <a:xfrm>
            <a:off x="5044395" y="2996950"/>
            <a:ext cx="2304256" cy="720080"/>
          </a:xfrm>
          <a:prstGeom prst="rect">
            <a:avLst/>
          </a:prstGeom>
          <a:solidFill>
            <a:srgbClr val="B7C6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0" rIns="72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b="1" dirty="0">
                <a:solidFill>
                  <a:srgbClr val="003366"/>
                </a:solidFill>
                <a:latin typeface="Arial" charset="0"/>
              </a:rPr>
              <a:t>C</a:t>
            </a:r>
            <a:r>
              <a:rPr kumimoji="0" lang="en-GB" b="1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ontents</a:t>
            </a:r>
          </a:p>
        </p:txBody>
      </p:sp>
      <p:sp>
        <p:nvSpPr>
          <p:cNvPr id="13" name="Rettangolo 12"/>
          <p:cNvSpPr/>
          <p:nvPr/>
        </p:nvSpPr>
        <p:spPr bwMode="auto">
          <a:xfrm>
            <a:off x="5580112" y="3795313"/>
            <a:ext cx="2304256" cy="49974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0" rIns="7200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Funding</a:t>
            </a:r>
            <a:r>
              <a:rPr kumimoji="0" lang="en-GB" sz="1400" b="1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and Financing</a:t>
            </a:r>
            <a:endParaRPr kumimoji="0" lang="en-GB" sz="14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4" name="Rettangolo 13"/>
          <p:cNvSpPr/>
          <p:nvPr/>
        </p:nvSpPr>
        <p:spPr bwMode="auto">
          <a:xfrm>
            <a:off x="5580112" y="6052677"/>
            <a:ext cx="2304256" cy="69402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0" rIns="7200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Access criteria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Need evaluation</a:t>
            </a:r>
          </a:p>
        </p:txBody>
      </p:sp>
      <p:sp>
        <p:nvSpPr>
          <p:cNvPr id="15" name="Rettangolo 14"/>
          <p:cNvSpPr/>
          <p:nvPr/>
        </p:nvSpPr>
        <p:spPr bwMode="auto">
          <a:xfrm>
            <a:off x="5572125" y="4370440"/>
            <a:ext cx="2304256" cy="49044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0" rIns="7200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Governance</a:t>
            </a:r>
          </a:p>
        </p:txBody>
      </p:sp>
      <p:sp>
        <p:nvSpPr>
          <p:cNvPr id="17" name="Rettangolo 16"/>
          <p:cNvSpPr/>
          <p:nvPr/>
        </p:nvSpPr>
        <p:spPr bwMode="auto">
          <a:xfrm>
            <a:off x="5580112" y="4961198"/>
            <a:ext cx="2304256" cy="44116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0" rIns="7200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Care standards</a:t>
            </a:r>
          </a:p>
        </p:txBody>
      </p:sp>
      <p:sp>
        <p:nvSpPr>
          <p:cNvPr id="19" name="Rettangolo 18"/>
          <p:cNvSpPr/>
          <p:nvPr/>
        </p:nvSpPr>
        <p:spPr bwMode="auto">
          <a:xfrm>
            <a:off x="5580112" y="5486564"/>
            <a:ext cx="2304256" cy="46805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0" rIns="7200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Service</a:t>
            </a:r>
            <a:r>
              <a:rPr kumimoji="0" lang="en-GB" sz="1400" b="1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features </a:t>
            </a:r>
            <a:endParaRPr kumimoji="0" lang="en-GB" sz="14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4" name="Connettore 4 3"/>
          <p:cNvCxnSpPr>
            <a:stCxn id="21" idx="1"/>
            <a:endCxn id="13" idx="1"/>
          </p:cNvCxnSpPr>
          <p:nvPr/>
        </p:nvCxnSpPr>
        <p:spPr bwMode="auto">
          <a:xfrm rot="10800000" flipH="1" flipV="1">
            <a:off x="5044394" y="3356989"/>
            <a:ext cx="535717" cy="688197"/>
          </a:xfrm>
          <a:prstGeom prst="bentConnector3">
            <a:avLst>
              <a:gd name="adj1" fmla="val -42672"/>
            </a:avLst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nettore 4 5"/>
          <p:cNvCxnSpPr>
            <a:stCxn id="21" idx="1"/>
            <a:endCxn id="15" idx="1"/>
          </p:cNvCxnSpPr>
          <p:nvPr/>
        </p:nvCxnSpPr>
        <p:spPr bwMode="auto">
          <a:xfrm rot="10800000" flipH="1" flipV="1">
            <a:off x="5044395" y="3356989"/>
            <a:ext cx="527730" cy="1258671"/>
          </a:xfrm>
          <a:prstGeom prst="bentConnector3">
            <a:avLst>
              <a:gd name="adj1" fmla="val -43318"/>
            </a:avLst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ttore 4 21"/>
          <p:cNvCxnSpPr>
            <a:stCxn id="21" idx="1"/>
            <a:endCxn id="17" idx="1"/>
          </p:cNvCxnSpPr>
          <p:nvPr/>
        </p:nvCxnSpPr>
        <p:spPr bwMode="auto">
          <a:xfrm rot="10800000" flipH="1" flipV="1">
            <a:off x="5044394" y="3356990"/>
            <a:ext cx="535717" cy="1824790"/>
          </a:xfrm>
          <a:prstGeom prst="bentConnector3">
            <a:avLst>
              <a:gd name="adj1" fmla="val -42672"/>
            </a:avLst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ttore 4 23"/>
          <p:cNvCxnSpPr>
            <a:stCxn id="21" idx="1"/>
            <a:endCxn id="19" idx="1"/>
          </p:cNvCxnSpPr>
          <p:nvPr/>
        </p:nvCxnSpPr>
        <p:spPr bwMode="auto">
          <a:xfrm rot="10800000" flipH="1" flipV="1">
            <a:off x="5044394" y="3356990"/>
            <a:ext cx="535717" cy="2363600"/>
          </a:xfrm>
          <a:prstGeom prst="bentConnector3">
            <a:avLst>
              <a:gd name="adj1" fmla="val -42672"/>
            </a:avLst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ttore 4 25"/>
          <p:cNvCxnSpPr>
            <a:stCxn id="21" idx="1"/>
            <a:endCxn id="14" idx="1"/>
          </p:cNvCxnSpPr>
          <p:nvPr/>
        </p:nvCxnSpPr>
        <p:spPr bwMode="auto">
          <a:xfrm rot="10800000" flipH="1" flipV="1">
            <a:off x="5044394" y="3356989"/>
            <a:ext cx="535717" cy="3042701"/>
          </a:xfrm>
          <a:prstGeom prst="bentConnector3">
            <a:avLst>
              <a:gd name="adj1" fmla="val -42672"/>
            </a:avLst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Segnaposto numero diapositiva 2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155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it-IT" sz="3600" b="1" dirty="0">
                <a:solidFill>
                  <a:schemeClr val="bg1"/>
                </a:solidFill>
              </a:rPr>
              <a:t>The </a:t>
            </a:r>
            <a:r>
              <a:rPr lang="it-IT" sz="3600" b="1" dirty="0" err="1">
                <a:solidFill>
                  <a:schemeClr val="bg1"/>
                </a:solidFill>
              </a:rPr>
              <a:t>national</a:t>
            </a:r>
            <a:r>
              <a:rPr lang="it-IT" sz="3600" b="1" dirty="0">
                <a:solidFill>
                  <a:schemeClr val="bg1"/>
                </a:solidFill>
              </a:rPr>
              <a:t> </a:t>
            </a:r>
            <a:r>
              <a:rPr lang="it-IT" sz="3600" b="1" dirty="0" err="1">
                <a:solidFill>
                  <a:schemeClr val="bg1"/>
                </a:solidFill>
              </a:rPr>
              <a:t>level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62880" y="170080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3 main themes explicitly concerning LTC have been under discussion at the national level:</a:t>
            </a:r>
          </a:p>
          <a:p>
            <a:pPr marL="0" indent="0">
              <a:buNone/>
            </a:pPr>
            <a:endParaRPr lang="en-US" sz="20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408527"/>
              </p:ext>
            </p:extLst>
          </p:nvPr>
        </p:nvGraphicFramePr>
        <p:xfrm>
          <a:off x="755576" y="2489447"/>
          <a:ext cx="7848873" cy="415437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04256"/>
                <a:gridCol w="2928326"/>
                <a:gridCol w="2616291"/>
              </a:tblGrid>
              <a:tr h="360041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theme</a:t>
                      </a:r>
                      <a:endParaRPr lang="it-IT" sz="1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contents</a:t>
                      </a:r>
                      <a:endParaRPr lang="it-IT" sz="1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classification</a:t>
                      </a:r>
                      <a:endParaRPr lang="it-IT" sz="1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9374"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err="1" smtClean="0"/>
                        <a:t>Annual</a:t>
                      </a:r>
                      <a:r>
                        <a:rPr lang="it-IT" sz="1400" b="1" baseline="0" dirty="0" smtClean="0"/>
                        <a:t> </a:t>
                      </a:r>
                      <a:r>
                        <a:rPr lang="it-IT" sz="1400" b="1" baseline="0" dirty="0" err="1" smtClean="0"/>
                        <a:t>confirmation</a:t>
                      </a:r>
                      <a:r>
                        <a:rPr lang="it-IT" sz="1400" b="1" baseline="0" dirty="0" smtClean="0"/>
                        <a:t> of the National Fund for </a:t>
                      </a:r>
                      <a:r>
                        <a:rPr lang="it-IT" sz="1400" b="1" baseline="0" dirty="0" err="1" smtClean="0"/>
                        <a:t>dependant</a:t>
                      </a:r>
                      <a:r>
                        <a:rPr lang="it-IT" sz="1400" b="1" baseline="0" dirty="0" smtClean="0"/>
                        <a:t> </a:t>
                      </a:r>
                      <a:r>
                        <a:rPr lang="it-IT" sz="1400" b="1" baseline="0" dirty="0" err="1" smtClean="0"/>
                        <a:t>people</a:t>
                      </a:r>
                      <a:endParaRPr lang="it-IT" sz="1400" b="1" dirty="0"/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indent="-180975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2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Annual</a:t>
                      </a:r>
                      <a:r>
                        <a:rPr lang="it-IT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allocation</a:t>
                      </a:r>
                      <a:r>
                        <a:rPr lang="it-IT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the fund.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fund </a:t>
                      </a:r>
                      <a:r>
                        <a:rPr lang="it-IT" sz="12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it-IT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destinated</a:t>
                      </a:r>
                      <a:r>
                        <a:rPr lang="it-IT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lang="it-IT" sz="12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</a:t>
                      </a:r>
                      <a:endParaRPr lang="it-IT" sz="120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2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Criteria</a:t>
                      </a:r>
                      <a:r>
                        <a:rPr lang="it-IT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it-IT" sz="12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destionation</a:t>
                      </a:r>
                      <a:r>
                        <a:rPr lang="it-IT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it-IT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strictly</a:t>
                      </a:r>
                      <a:r>
                        <a:rPr lang="it-IT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defined</a:t>
                      </a:r>
                      <a:r>
                        <a:rPr lang="it-IT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</a:t>
                      </a:r>
                      <a:r>
                        <a:rPr lang="it-IT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the </a:t>
                      </a:r>
                      <a:r>
                        <a:rPr lang="it-IT" sz="12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ministerial</a:t>
                      </a:r>
                      <a:r>
                        <a:rPr lang="it-IT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level</a:t>
                      </a:r>
                      <a:r>
                        <a:rPr lang="it-IT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180975" indent="-180975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Trend of an </a:t>
                      </a:r>
                      <a:r>
                        <a:rPr lang="it-IT" sz="12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  <a:r>
                        <a:rPr lang="it-IT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towards</a:t>
                      </a:r>
                      <a:r>
                        <a:rPr lang="it-IT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serious</a:t>
                      </a:r>
                      <a:r>
                        <a:rPr lang="it-IT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disability</a:t>
                      </a:r>
                      <a:r>
                        <a:rPr lang="it-IT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it-IT" sz="12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such</a:t>
                      </a:r>
                      <a:r>
                        <a:rPr lang="it-IT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  <a:r>
                        <a:rPr lang="it-IT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ALS) </a:t>
                      </a:r>
                      <a:r>
                        <a:rPr lang="it-IT" sz="12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</a:t>
                      </a:r>
                      <a:r>
                        <a:rPr lang="it-IT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LTC.</a:t>
                      </a:r>
                      <a:endParaRPr lang="it-IT" sz="12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-85725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Confirmation</a:t>
                      </a:r>
                      <a:r>
                        <a:rPr lang="it-IT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it-IT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annual</a:t>
                      </a:r>
                      <a:r>
                        <a:rPr lang="it-IT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intervention</a:t>
                      </a:r>
                      <a:r>
                        <a:rPr lang="it-IT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it-IT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890"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err="1" smtClean="0"/>
                        <a:t>Approval</a:t>
                      </a:r>
                      <a:r>
                        <a:rPr lang="it-IT" sz="1400" b="1" dirty="0" smtClean="0"/>
                        <a:t> of the ISEE</a:t>
                      </a:r>
                      <a:r>
                        <a:rPr lang="it-IT" sz="1400" b="1" baseline="0" dirty="0" smtClean="0"/>
                        <a:t> </a:t>
                      </a:r>
                      <a:r>
                        <a:rPr lang="it-IT" sz="1400" b="1" baseline="0" dirty="0" err="1" smtClean="0"/>
                        <a:t>Reform</a:t>
                      </a:r>
                      <a:r>
                        <a:rPr lang="it-IT" sz="1400" b="1" baseline="0" dirty="0" smtClean="0"/>
                        <a:t>, </a:t>
                      </a:r>
                      <a:r>
                        <a:rPr lang="it-IT" sz="1400" b="1" baseline="0" dirty="0" err="1" smtClean="0"/>
                        <a:t>concerning</a:t>
                      </a:r>
                      <a:r>
                        <a:rPr lang="it-IT" sz="1400" b="1" baseline="0" dirty="0" smtClean="0"/>
                        <a:t> personal </a:t>
                      </a:r>
                      <a:r>
                        <a:rPr lang="it-IT" sz="1400" b="1" baseline="0" dirty="0" err="1" smtClean="0"/>
                        <a:t>requirements</a:t>
                      </a:r>
                      <a:r>
                        <a:rPr lang="it-IT" sz="1400" b="1" baseline="0" dirty="0" smtClean="0"/>
                        <a:t> to </a:t>
                      </a:r>
                      <a:r>
                        <a:rPr lang="it-IT" sz="1400" b="1" baseline="0" dirty="0" err="1" smtClean="0"/>
                        <a:t>access</a:t>
                      </a:r>
                      <a:r>
                        <a:rPr lang="it-IT" sz="1400" b="1" baseline="0" dirty="0" smtClean="0"/>
                        <a:t> public social care</a:t>
                      </a:r>
                      <a:endParaRPr lang="it-IT" sz="1400" b="1" dirty="0"/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r>
                        <a:rPr lang="it-IT" sz="1200" i="1" dirty="0" err="1" smtClean="0"/>
                        <a:t>Operational</a:t>
                      </a:r>
                      <a:r>
                        <a:rPr lang="it-IT" sz="1200" i="1" dirty="0" smtClean="0"/>
                        <a:t> from 2015.</a:t>
                      </a:r>
                    </a:p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r>
                        <a:rPr lang="it-IT" sz="1200" i="1" dirty="0" err="1" smtClean="0"/>
                        <a:t>Review</a:t>
                      </a:r>
                      <a:r>
                        <a:rPr lang="it-IT" sz="1200" i="1" dirty="0" smtClean="0"/>
                        <a:t> of the </a:t>
                      </a:r>
                      <a:r>
                        <a:rPr lang="it-IT" sz="1200" i="1" dirty="0" err="1" smtClean="0"/>
                        <a:t>existing</a:t>
                      </a:r>
                      <a:r>
                        <a:rPr lang="it-IT" sz="1200" i="1" dirty="0" smtClean="0"/>
                        <a:t> </a:t>
                      </a:r>
                      <a:r>
                        <a:rPr lang="it-IT" sz="1200" i="1" dirty="0" err="1" smtClean="0"/>
                        <a:t>requirements</a:t>
                      </a:r>
                      <a:r>
                        <a:rPr lang="it-IT" sz="1200" i="1" baseline="0" dirty="0" smtClean="0"/>
                        <a:t> (</a:t>
                      </a:r>
                      <a:r>
                        <a:rPr lang="it-IT" sz="1200" i="1" baseline="0" dirty="0" err="1" smtClean="0"/>
                        <a:t>both</a:t>
                      </a:r>
                      <a:r>
                        <a:rPr lang="it-IT" sz="1200" i="1" baseline="0" dirty="0" smtClean="0"/>
                        <a:t> personal and </a:t>
                      </a:r>
                      <a:r>
                        <a:rPr lang="it-IT" sz="1200" i="1" baseline="0" dirty="0" err="1" smtClean="0"/>
                        <a:t>income</a:t>
                      </a:r>
                      <a:r>
                        <a:rPr lang="it-IT" sz="1200" i="1" baseline="0" dirty="0" smtClean="0"/>
                        <a:t> </a:t>
                      </a:r>
                      <a:r>
                        <a:rPr lang="it-IT" sz="1200" i="1" baseline="0" dirty="0" err="1" smtClean="0"/>
                        <a:t>based</a:t>
                      </a:r>
                      <a:r>
                        <a:rPr lang="it-IT" sz="1200" i="1" baseline="0" dirty="0" smtClean="0"/>
                        <a:t> </a:t>
                      </a:r>
                      <a:r>
                        <a:rPr lang="it-IT" sz="1200" i="1" baseline="0" dirty="0" err="1" smtClean="0"/>
                        <a:t>requirements</a:t>
                      </a:r>
                      <a:r>
                        <a:rPr lang="it-IT" sz="1200" i="1" baseline="0" dirty="0" smtClean="0"/>
                        <a:t>).</a:t>
                      </a:r>
                    </a:p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r>
                        <a:rPr lang="it-IT" sz="1200" i="1" baseline="0" dirty="0" err="1" smtClean="0"/>
                        <a:t>Relevant</a:t>
                      </a:r>
                      <a:r>
                        <a:rPr lang="it-IT" sz="1200" i="1" baseline="0" dirty="0" smtClean="0"/>
                        <a:t> for </a:t>
                      </a:r>
                      <a:r>
                        <a:rPr lang="it-IT" sz="1200" i="1" baseline="0" dirty="0" err="1" smtClean="0"/>
                        <a:t>every</a:t>
                      </a:r>
                      <a:r>
                        <a:rPr lang="it-IT" sz="1200" i="1" baseline="0" dirty="0" smtClean="0"/>
                        <a:t> social care target, </a:t>
                      </a:r>
                      <a:r>
                        <a:rPr lang="it-IT" sz="1200" i="1" baseline="0" dirty="0" err="1" smtClean="0"/>
                        <a:t>not</a:t>
                      </a:r>
                      <a:r>
                        <a:rPr lang="it-IT" sz="1200" i="1" baseline="0" dirty="0" smtClean="0"/>
                        <a:t> </a:t>
                      </a:r>
                      <a:r>
                        <a:rPr lang="it-IT" sz="1200" i="1" baseline="0" dirty="0" err="1" smtClean="0"/>
                        <a:t>specific</a:t>
                      </a:r>
                      <a:r>
                        <a:rPr lang="it-IT" sz="1200" i="1" baseline="0" dirty="0" smtClean="0"/>
                        <a:t> for LTC.</a:t>
                      </a:r>
                      <a:endParaRPr lang="it-IT" sz="1600" dirty="0"/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buFont typeface="Arial" panose="020B0604020202020204" pitchFamily="34" charset="0"/>
                        <a:buChar char="•"/>
                      </a:pPr>
                      <a:r>
                        <a:rPr lang="it-IT" sz="1200" b="1" dirty="0" err="1" smtClean="0"/>
                        <a:t>Change</a:t>
                      </a:r>
                      <a:r>
                        <a:rPr lang="it-IT" sz="1200" b="1" dirty="0" smtClean="0"/>
                        <a:t> of an </a:t>
                      </a:r>
                      <a:r>
                        <a:rPr lang="it-IT" sz="1200" b="1" dirty="0" err="1" smtClean="0"/>
                        <a:t>existing</a:t>
                      </a:r>
                      <a:r>
                        <a:rPr lang="it-IT" sz="1200" b="1" baseline="0" dirty="0" smtClean="0"/>
                        <a:t> </a:t>
                      </a:r>
                      <a:r>
                        <a:rPr lang="it-IT" sz="1200" b="1" baseline="0" dirty="0" err="1" smtClean="0"/>
                        <a:t>intervention</a:t>
                      </a:r>
                      <a:r>
                        <a:rPr lang="it-IT" sz="1200" b="1" baseline="0" dirty="0" smtClean="0"/>
                        <a:t>.</a:t>
                      </a:r>
                    </a:p>
                    <a:p>
                      <a:pPr marL="85725" indent="-85725">
                        <a:buFont typeface="Arial" panose="020B0604020202020204" pitchFamily="34" charset="0"/>
                        <a:buChar char="•"/>
                      </a:pPr>
                      <a:r>
                        <a:rPr lang="it-IT" sz="1200" b="1" baseline="0" dirty="0" err="1" smtClean="0"/>
                        <a:t>Concern</a:t>
                      </a:r>
                      <a:r>
                        <a:rPr lang="it-IT" sz="1200" b="1" baseline="0" dirty="0" smtClean="0"/>
                        <a:t> </a:t>
                      </a:r>
                      <a:r>
                        <a:rPr lang="it-IT" sz="1200" b="1" baseline="0" dirty="0" err="1" smtClean="0"/>
                        <a:t>access</a:t>
                      </a:r>
                      <a:r>
                        <a:rPr lang="it-IT" sz="1200" b="1" baseline="0" dirty="0" smtClean="0"/>
                        <a:t> </a:t>
                      </a:r>
                      <a:r>
                        <a:rPr lang="it-IT" sz="1200" b="1" baseline="0" dirty="0" err="1" smtClean="0"/>
                        <a:t>criteria</a:t>
                      </a:r>
                      <a:r>
                        <a:rPr lang="it-IT" sz="1200" b="1" baseline="0" dirty="0" smtClean="0"/>
                        <a:t> to public social care.</a:t>
                      </a:r>
                    </a:p>
                    <a:p>
                      <a:pPr marL="85725" indent="-85725">
                        <a:buFont typeface="Arial" panose="020B0604020202020204" pitchFamily="34" charset="0"/>
                        <a:buChar char="•"/>
                      </a:pPr>
                      <a:r>
                        <a:rPr lang="it-IT" sz="1200" b="1" baseline="0" dirty="0" err="1" smtClean="0"/>
                        <a:t>Considered</a:t>
                      </a:r>
                      <a:r>
                        <a:rPr lang="it-IT" sz="1200" b="1" baseline="0" dirty="0" smtClean="0"/>
                        <a:t> more inclusive by some </a:t>
                      </a:r>
                      <a:r>
                        <a:rPr lang="it-IT" sz="1200" b="1" baseline="0" dirty="0" err="1" smtClean="0"/>
                        <a:t>professionals</a:t>
                      </a:r>
                      <a:r>
                        <a:rPr lang="it-IT" sz="1200" b="1" baseline="0" dirty="0" smtClean="0"/>
                        <a:t>, </a:t>
                      </a:r>
                      <a:r>
                        <a:rPr lang="it-IT" sz="1200" b="1" baseline="0" dirty="0" err="1" smtClean="0"/>
                        <a:t>less</a:t>
                      </a:r>
                      <a:r>
                        <a:rPr lang="it-IT" sz="1200" b="1" baseline="0" dirty="0" smtClean="0"/>
                        <a:t> inclusive by </a:t>
                      </a:r>
                      <a:r>
                        <a:rPr lang="it-IT" sz="1200" b="1" baseline="0" dirty="0" err="1" smtClean="0"/>
                        <a:t>others</a:t>
                      </a:r>
                      <a:r>
                        <a:rPr lang="it-IT" sz="1200" b="1" baseline="0" dirty="0" smtClean="0"/>
                        <a:t>. </a:t>
                      </a:r>
                      <a:endParaRPr lang="it-IT" sz="1200" b="1" dirty="0"/>
                    </a:p>
                  </a:txBody>
                  <a:tcPr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9374"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err="1" smtClean="0"/>
                        <a:t>Discussion</a:t>
                      </a:r>
                      <a:r>
                        <a:rPr lang="it-IT" sz="1400" b="1" dirty="0" smtClean="0"/>
                        <a:t> of a </a:t>
                      </a:r>
                      <a:r>
                        <a:rPr lang="it-IT" sz="1400" b="1" dirty="0" err="1" smtClean="0"/>
                        <a:t>possible</a:t>
                      </a:r>
                      <a:r>
                        <a:rPr lang="it-IT" sz="1400" b="1" dirty="0" smtClean="0"/>
                        <a:t> </a:t>
                      </a:r>
                      <a:r>
                        <a:rPr lang="it-IT" sz="1400" b="1" dirty="0" err="1" smtClean="0"/>
                        <a:t>reform</a:t>
                      </a:r>
                      <a:r>
                        <a:rPr lang="it-IT" sz="1400" b="1" baseline="0" dirty="0" smtClean="0"/>
                        <a:t> of the LTC cash for care </a:t>
                      </a:r>
                      <a:r>
                        <a:rPr lang="it-IT" sz="1400" b="1" baseline="0" dirty="0" err="1" smtClean="0"/>
                        <a:t>scheme</a:t>
                      </a:r>
                      <a:endParaRPr lang="it-IT" sz="1400" b="1" dirty="0"/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indent="-180975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2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Political</a:t>
                      </a:r>
                      <a:r>
                        <a:rPr lang="it-IT" sz="12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debate</a:t>
                      </a:r>
                      <a:r>
                        <a:rPr lang="it-IT" sz="12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about</a:t>
                      </a:r>
                      <a:r>
                        <a:rPr lang="it-IT" sz="12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the </a:t>
                      </a:r>
                      <a:r>
                        <a:rPr lang="it-IT" sz="120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opportunity</a:t>
                      </a:r>
                      <a:r>
                        <a:rPr lang="it-IT" sz="12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af</a:t>
                      </a:r>
                      <a:r>
                        <a:rPr lang="it-IT" sz="12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 re-</a:t>
                      </a:r>
                      <a:r>
                        <a:rPr lang="it-IT" sz="120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allocation</a:t>
                      </a:r>
                      <a:r>
                        <a:rPr lang="it-IT" sz="12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the funds </a:t>
                      </a:r>
                      <a:r>
                        <a:rPr lang="it-IT" sz="120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dedicated</a:t>
                      </a:r>
                      <a:r>
                        <a:rPr lang="it-IT" sz="12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the cash for care </a:t>
                      </a:r>
                      <a:r>
                        <a:rPr lang="it-IT" sz="120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scheme</a:t>
                      </a:r>
                      <a:r>
                        <a:rPr lang="it-IT" sz="12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it-IT" sz="120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Indennittà</a:t>
                      </a:r>
                      <a:r>
                        <a:rPr lang="it-IT" sz="12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di Accompagnamento)</a:t>
                      </a:r>
                      <a:endParaRPr lang="it-IT" sz="12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-85725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it-IT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Radical </a:t>
                      </a:r>
                      <a:r>
                        <a:rPr lang="it-IT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innovation</a:t>
                      </a:r>
                      <a:r>
                        <a:rPr lang="it-IT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</a:t>
                      </a:r>
                      <a:r>
                        <a:rPr lang="it-IT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but</a:t>
                      </a:r>
                      <a:r>
                        <a:rPr lang="it-IT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it-IT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still</a:t>
                      </a:r>
                      <a:r>
                        <a:rPr lang="it-IT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under </a:t>
                      </a:r>
                      <a:r>
                        <a:rPr lang="it-IT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political</a:t>
                      </a:r>
                      <a:r>
                        <a:rPr lang="it-IT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it-IT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discussion</a:t>
                      </a:r>
                      <a:endParaRPr lang="it-IT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Segnaposto numero diapositiv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10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it-IT" sz="3600" b="1" dirty="0">
                <a:solidFill>
                  <a:schemeClr val="bg1"/>
                </a:solidFill>
              </a:rPr>
              <a:t>The </a:t>
            </a:r>
            <a:r>
              <a:rPr lang="it-IT" sz="3600" b="1" dirty="0" err="1">
                <a:solidFill>
                  <a:schemeClr val="bg1"/>
                </a:solidFill>
              </a:rPr>
              <a:t>regional</a:t>
            </a:r>
            <a:r>
              <a:rPr lang="it-IT" sz="3600" b="1" dirty="0">
                <a:solidFill>
                  <a:schemeClr val="bg1"/>
                </a:solidFill>
              </a:rPr>
              <a:t> </a:t>
            </a:r>
            <a:r>
              <a:rPr lang="it-IT" sz="3600" b="1" dirty="0" err="1" smtClean="0">
                <a:solidFill>
                  <a:schemeClr val="bg1"/>
                </a:solidFill>
              </a:rPr>
              <a:t>level</a:t>
            </a:r>
            <a:r>
              <a:rPr lang="it-IT" sz="3600" b="1" dirty="0" smtClean="0">
                <a:solidFill>
                  <a:schemeClr val="bg1"/>
                </a:solidFill>
              </a:rPr>
              <a:t> (1)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1628800"/>
            <a:ext cx="8229600" cy="4525963"/>
          </a:xfrm>
        </p:spPr>
        <p:txBody>
          <a:bodyPr/>
          <a:lstStyle/>
          <a:p>
            <a:r>
              <a:rPr lang="en-US" sz="2000" dirty="0" smtClean="0"/>
              <a:t>3 regions, chosen for their relevance and importance among regional welfare systems in Italy.</a:t>
            </a:r>
          </a:p>
          <a:p>
            <a:r>
              <a:rPr lang="en-US" sz="2000" dirty="0" smtClean="0"/>
              <a:t>Sources that have been analyzed:</a:t>
            </a:r>
          </a:p>
          <a:p>
            <a:endParaRPr lang="en-US" sz="24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197180"/>
              </p:ext>
            </p:extLst>
          </p:nvPr>
        </p:nvGraphicFramePr>
        <p:xfrm>
          <a:off x="683568" y="2800600"/>
          <a:ext cx="7848872" cy="300466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62218"/>
                <a:gridCol w="1962218"/>
                <a:gridCol w="1962218"/>
                <a:gridCol w="1962218"/>
              </a:tblGrid>
              <a:tr h="751166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2014-2016</a:t>
                      </a:r>
                      <a:endParaRPr lang="it-IT" sz="12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Regional legislation and official documents</a:t>
                      </a:r>
                      <a:endParaRPr lang="it-IT" sz="12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Scientific</a:t>
                      </a:r>
                      <a:r>
                        <a:rPr lang="it-IT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it-IT" sz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literature</a:t>
                      </a:r>
                      <a:r>
                        <a:rPr lang="it-IT" sz="1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it-IT" sz="1200" baseline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concerning</a:t>
                      </a:r>
                      <a:r>
                        <a:rPr lang="it-IT" sz="1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the </a:t>
                      </a:r>
                      <a:r>
                        <a:rPr lang="it-IT" sz="1200" baseline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regions</a:t>
                      </a:r>
                      <a:endParaRPr lang="it-IT" sz="12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Specialized</a:t>
                      </a:r>
                      <a:r>
                        <a:rPr lang="it-IT" sz="1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press</a:t>
                      </a:r>
                      <a:endParaRPr lang="it-IT" sz="12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1166">
                <a:tc>
                  <a:txBody>
                    <a:bodyPr/>
                    <a:lstStyle/>
                    <a:p>
                      <a:r>
                        <a:rPr lang="it-IT" sz="1600" b="1" i="1" dirty="0" smtClean="0"/>
                        <a:t>Lombardia</a:t>
                      </a:r>
                      <a:endParaRPr lang="it-IT" sz="1600" b="1" i="1" dirty="0"/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13 </a:t>
                      </a:r>
                      <a:r>
                        <a:rPr lang="it-IT" sz="1600" dirty="0" err="1" smtClean="0"/>
                        <a:t>citing</a:t>
                      </a:r>
                      <a:r>
                        <a:rPr lang="it-IT" sz="1600" dirty="0" smtClean="0"/>
                        <a:t> LTC </a:t>
                      </a:r>
                      <a:r>
                        <a:rPr lang="it-IT" sz="1600" dirty="0" err="1" smtClean="0"/>
                        <a:t>keywords</a:t>
                      </a:r>
                      <a:endParaRPr lang="it-IT" sz="1600" dirty="0"/>
                    </a:p>
                  </a:txBody>
                  <a:tcPr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 </a:t>
                      </a:r>
                      <a:r>
                        <a:rPr lang="it-IT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citing</a:t>
                      </a:r>
                      <a:r>
                        <a:rPr lang="it-IT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Lombardia</a:t>
                      </a:r>
                      <a:endParaRPr lang="it-IT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</a:t>
                      </a:r>
                      <a:r>
                        <a:rPr lang="it-IT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citing</a:t>
                      </a:r>
                      <a:r>
                        <a:rPr lang="it-IT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Lombardia</a:t>
                      </a:r>
                      <a:endParaRPr lang="it-IT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1166">
                <a:tc>
                  <a:txBody>
                    <a:bodyPr/>
                    <a:lstStyle/>
                    <a:p>
                      <a:r>
                        <a:rPr lang="it-IT" sz="1600" b="1" i="1" dirty="0" smtClean="0"/>
                        <a:t>Emilia</a:t>
                      </a:r>
                      <a:r>
                        <a:rPr lang="it-IT" sz="1600" b="1" i="1" baseline="0" dirty="0" smtClean="0"/>
                        <a:t> Romagna</a:t>
                      </a:r>
                      <a:endParaRPr lang="it-IT" sz="1600" b="1" i="1" dirty="0"/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12 </a:t>
                      </a:r>
                      <a:r>
                        <a:rPr lang="it-IT" sz="1600" dirty="0" err="1" smtClean="0"/>
                        <a:t>citing</a:t>
                      </a:r>
                      <a:r>
                        <a:rPr lang="it-IT" sz="1600" dirty="0" smtClean="0"/>
                        <a:t> LTC </a:t>
                      </a:r>
                      <a:r>
                        <a:rPr lang="it-IT" sz="1600" dirty="0" err="1" smtClean="0"/>
                        <a:t>keywords</a:t>
                      </a:r>
                      <a:endParaRPr lang="it-IT" sz="1600" dirty="0"/>
                    </a:p>
                  </a:txBody>
                  <a:tcPr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 </a:t>
                      </a:r>
                      <a:r>
                        <a:rPr lang="it-IT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citing</a:t>
                      </a:r>
                      <a:r>
                        <a:rPr lang="it-IT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Emilia Romagna</a:t>
                      </a:r>
                      <a:endParaRPr lang="it-IT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lang="it-IT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citing</a:t>
                      </a:r>
                      <a:r>
                        <a:rPr lang="it-IT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Emilia Romagna</a:t>
                      </a:r>
                      <a:endParaRPr lang="it-IT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1166">
                <a:tc>
                  <a:txBody>
                    <a:bodyPr/>
                    <a:lstStyle/>
                    <a:p>
                      <a:r>
                        <a:rPr lang="it-IT" sz="1600" b="1" i="1" dirty="0" smtClean="0"/>
                        <a:t>Liguria</a:t>
                      </a:r>
                      <a:endParaRPr lang="it-IT" sz="1600" b="1" i="1" dirty="0"/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8 </a:t>
                      </a:r>
                      <a:r>
                        <a:rPr lang="it-IT" sz="1600" dirty="0" err="1" smtClean="0"/>
                        <a:t>citing</a:t>
                      </a:r>
                      <a:r>
                        <a:rPr lang="it-IT" sz="1600" dirty="0" smtClean="0"/>
                        <a:t> LTC </a:t>
                      </a:r>
                      <a:r>
                        <a:rPr lang="it-IT" sz="1600" dirty="0" err="1" smtClean="0"/>
                        <a:t>keywords</a:t>
                      </a:r>
                      <a:endParaRPr lang="it-IT" sz="1600" dirty="0"/>
                    </a:p>
                  </a:txBody>
                  <a:tcPr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it-IT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citing</a:t>
                      </a:r>
                      <a:r>
                        <a:rPr lang="it-IT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Liguria</a:t>
                      </a:r>
                      <a:endParaRPr lang="it-IT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None </a:t>
                      </a:r>
                      <a:r>
                        <a:rPr lang="it-IT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citing</a:t>
                      </a:r>
                      <a:r>
                        <a:rPr lang="it-IT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Liguria</a:t>
                      </a:r>
                      <a:endParaRPr lang="it-IT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umetto 1 4"/>
          <p:cNvSpPr/>
          <p:nvPr/>
        </p:nvSpPr>
        <p:spPr bwMode="auto">
          <a:xfrm>
            <a:off x="1331640" y="6154763"/>
            <a:ext cx="2448272" cy="586605"/>
          </a:xfrm>
          <a:prstGeom prst="wedgeRectCallout">
            <a:avLst>
              <a:gd name="adj1" fmla="val 37647"/>
              <a:gd name="adj2" fmla="val -74920"/>
            </a:avLst>
          </a:prstGeom>
          <a:solidFill>
            <a:srgbClr val="B7C6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0" rIns="72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200" dirty="0">
                <a:solidFill>
                  <a:srgbClr val="003366"/>
                </a:solidFill>
                <a:latin typeface="Arial" charset="0"/>
              </a:rPr>
              <a:t>Strategic </a:t>
            </a:r>
            <a:r>
              <a:rPr lang="it-IT" sz="1200" dirty="0" err="1">
                <a:solidFill>
                  <a:srgbClr val="003366"/>
                </a:solidFill>
                <a:latin typeface="Arial" charset="0"/>
              </a:rPr>
              <a:t>plans</a:t>
            </a:r>
            <a:r>
              <a:rPr lang="it-IT" sz="1200" dirty="0">
                <a:solidFill>
                  <a:srgbClr val="003366"/>
                </a:solidFill>
                <a:latin typeface="Arial" charset="0"/>
              </a:rPr>
              <a:t>, </a:t>
            </a:r>
            <a:r>
              <a:rPr lang="it-IT" sz="1200" dirty="0" err="1">
                <a:solidFill>
                  <a:srgbClr val="003366"/>
                </a:solidFill>
                <a:latin typeface="Arial" charset="0"/>
              </a:rPr>
              <a:t>annual</a:t>
            </a:r>
            <a:r>
              <a:rPr lang="it-IT" sz="1200" dirty="0">
                <a:solidFill>
                  <a:srgbClr val="003366"/>
                </a:solidFill>
                <a:latin typeface="Arial" charset="0"/>
              </a:rPr>
              <a:t> </a:t>
            </a:r>
            <a:r>
              <a:rPr lang="it-IT" sz="1200" dirty="0" smtClean="0">
                <a:solidFill>
                  <a:srgbClr val="003366"/>
                </a:solidFill>
                <a:latin typeface="Arial" charset="0"/>
              </a:rPr>
              <a:t>and multi </a:t>
            </a:r>
            <a:r>
              <a:rPr lang="it-IT" sz="1200" dirty="0" err="1" smtClean="0">
                <a:solidFill>
                  <a:srgbClr val="003366"/>
                </a:solidFill>
                <a:latin typeface="Arial" charset="0"/>
              </a:rPr>
              <a:t>year</a:t>
            </a:r>
            <a:r>
              <a:rPr lang="it-IT" sz="1200" dirty="0" smtClean="0">
                <a:solidFill>
                  <a:srgbClr val="003366"/>
                </a:solidFill>
                <a:latin typeface="Arial" charset="0"/>
              </a:rPr>
              <a:t> </a:t>
            </a:r>
            <a:r>
              <a:rPr lang="it-IT" sz="1200" dirty="0" err="1" smtClean="0">
                <a:solidFill>
                  <a:srgbClr val="003366"/>
                </a:solidFill>
                <a:latin typeface="Arial" charset="0"/>
              </a:rPr>
              <a:t>legislation</a:t>
            </a:r>
            <a:r>
              <a:rPr lang="it-IT" sz="1200" dirty="0" smtClean="0">
                <a:solidFill>
                  <a:srgbClr val="003366"/>
                </a:solidFill>
                <a:latin typeface="Arial" charset="0"/>
              </a:rPr>
              <a:t> </a:t>
            </a:r>
            <a:endParaRPr lang="it-IT" sz="1200" dirty="0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6" name="Fumetto 1 5"/>
          <p:cNvSpPr/>
          <p:nvPr/>
        </p:nvSpPr>
        <p:spPr bwMode="auto">
          <a:xfrm>
            <a:off x="4001870" y="6154763"/>
            <a:ext cx="2448272" cy="586605"/>
          </a:xfrm>
          <a:prstGeom prst="wedgeRectCallout">
            <a:avLst>
              <a:gd name="adj1" fmla="val 10618"/>
              <a:gd name="adj2" fmla="val -74921"/>
            </a:avLst>
          </a:prstGeom>
          <a:solidFill>
            <a:srgbClr val="B7C6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0" rIns="72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200" dirty="0" err="1" smtClean="0">
                <a:solidFill>
                  <a:srgbClr val="003366"/>
                </a:solidFill>
                <a:latin typeface="Arial" charset="0"/>
              </a:rPr>
              <a:t>Italian</a:t>
            </a:r>
            <a:r>
              <a:rPr lang="it-IT" sz="1200" dirty="0" smtClean="0">
                <a:solidFill>
                  <a:srgbClr val="003366"/>
                </a:solidFill>
                <a:latin typeface="Arial" charset="0"/>
              </a:rPr>
              <a:t> journal </a:t>
            </a:r>
            <a:r>
              <a:rPr lang="it-IT" sz="1200" dirty="0" err="1" smtClean="0">
                <a:solidFill>
                  <a:srgbClr val="003366"/>
                </a:solidFill>
                <a:latin typeface="Arial" charset="0"/>
              </a:rPr>
              <a:t>dedicated</a:t>
            </a:r>
            <a:r>
              <a:rPr lang="it-IT" sz="1200" dirty="0" smtClean="0">
                <a:solidFill>
                  <a:srgbClr val="003366"/>
                </a:solidFill>
                <a:latin typeface="Arial" charset="0"/>
              </a:rPr>
              <a:t> to LTC or social care</a:t>
            </a:r>
            <a:endParaRPr lang="it-IT" sz="1200" dirty="0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7" name="Fumetto 1 6"/>
          <p:cNvSpPr/>
          <p:nvPr/>
        </p:nvSpPr>
        <p:spPr bwMode="auto">
          <a:xfrm>
            <a:off x="6572908" y="6135653"/>
            <a:ext cx="2448272" cy="586605"/>
          </a:xfrm>
          <a:prstGeom prst="wedgeRectCallout">
            <a:avLst>
              <a:gd name="adj1" fmla="val -8548"/>
              <a:gd name="adj2" fmla="val -72870"/>
            </a:avLst>
          </a:prstGeom>
          <a:solidFill>
            <a:srgbClr val="B7C6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0" rIns="72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200" dirty="0" err="1" smtClean="0">
                <a:solidFill>
                  <a:srgbClr val="003366"/>
                </a:solidFill>
                <a:latin typeface="Arial" charset="0"/>
              </a:rPr>
              <a:t>Websites</a:t>
            </a:r>
            <a:r>
              <a:rPr lang="it-IT" sz="1200" dirty="0" smtClean="0">
                <a:solidFill>
                  <a:srgbClr val="003366"/>
                </a:solidFill>
                <a:latin typeface="Arial" charset="0"/>
              </a:rPr>
              <a:t> and </a:t>
            </a:r>
            <a:r>
              <a:rPr lang="it-IT" sz="1200" dirty="0" err="1" smtClean="0">
                <a:solidFill>
                  <a:srgbClr val="003366"/>
                </a:solidFill>
                <a:latin typeface="Arial" charset="0"/>
              </a:rPr>
              <a:t>professional</a:t>
            </a:r>
            <a:r>
              <a:rPr lang="it-IT" sz="1200" dirty="0" smtClean="0">
                <a:solidFill>
                  <a:srgbClr val="003366"/>
                </a:solidFill>
                <a:latin typeface="Arial" charset="0"/>
              </a:rPr>
              <a:t> press </a:t>
            </a:r>
            <a:r>
              <a:rPr lang="it-IT" sz="1200" dirty="0" err="1">
                <a:solidFill>
                  <a:srgbClr val="003366"/>
                </a:solidFill>
                <a:latin typeface="Arial" charset="0"/>
              </a:rPr>
              <a:t>dedicated</a:t>
            </a:r>
            <a:r>
              <a:rPr lang="it-IT" sz="1200" dirty="0">
                <a:solidFill>
                  <a:srgbClr val="003366"/>
                </a:solidFill>
                <a:latin typeface="Arial" charset="0"/>
              </a:rPr>
              <a:t> to LTC or social </a:t>
            </a:r>
            <a:r>
              <a:rPr lang="it-IT" sz="1200" dirty="0" smtClean="0">
                <a:solidFill>
                  <a:srgbClr val="003366"/>
                </a:solidFill>
                <a:latin typeface="Arial" charset="0"/>
              </a:rPr>
              <a:t>care </a:t>
            </a:r>
            <a:endParaRPr lang="it-IT" sz="1200" dirty="0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72854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it-IT" sz="3600" b="1" dirty="0">
                <a:solidFill>
                  <a:schemeClr val="bg1"/>
                </a:solidFill>
              </a:rPr>
              <a:t>The </a:t>
            </a:r>
            <a:r>
              <a:rPr lang="it-IT" sz="3600" b="1" dirty="0" err="1">
                <a:solidFill>
                  <a:schemeClr val="bg1"/>
                </a:solidFill>
              </a:rPr>
              <a:t>regional</a:t>
            </a:r>
            <a:r>
              <a:rPr lang="it-IT" sz="3600" b="1" dirty="0">
                <a:solidFill>
                  <a:schemeClr val="bg1"/>
                </a:solidFill>
              </a:rPr>
              <a:t> </a:t>
            </a:r>
            <a:r>
              <a:rPr lang="it-IT" sz="3600" b="1" dirty="0" err="1">
                <a:solidFill>
                  <a:schemeClr val="bg1"/>
                </a:solidFill>
              </a:rPr>
              <a:t>level</a:t>
            </a:r>
            <a:r>
              <a:rPr lang="it-IT" sz="3600" b="1" dirty="0">
                <a:solidFill>
                  <a:schemeClr val="bg1"/>
                </a:solidFill>
              </a:rPr>
              <a:t> (2)</a:t>
            </a:r>
            <a:endParaRPr lang="en-US" sz="36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961402"/>
              </p:ext>
            </p:extLst>
          </p:nvPr>
        </p:nvGraphicFramePr>
        <p:xfrm>
          <a:off x="837928" y="2317796"/>
          <a:ext cx="7848874" cy="195237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57808"/>
                <a:gridCol w="2304256"/>
                <a:gridCol w="2304256"/>
                <a:gridCol w="1882554"/>
              </a:tblGrid>
              <a:tr h="426116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2014-2016</a:t>
                      </a:r>
                      <a:endParaRPr lang="it-IT" sz="12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  <a:latin typeface="Arial" charset="0"/>
                        </a:rPr>
                        <a:t>Confirmation of existing (annual) intervention</a:t>
                      </a:r>
                      <a:endParaRPr lang="it-IT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it-IT" sz="1200" b="1" dirty="0" err="1" smtClean="0">
                          <a:solidFill>
                            <a:schemeClr val="tx1"/>
                          </a:solidFill>
                          <a:latin typeface="Arial" charset="0"/>
                        </a:rPr>
                        <a:t>Change</a:t>
                      </a:r>
                      <a:r>
                        <a:rPr lang="it-IT" sz="1200" b="1" dirty="0" smtClean="0">
                          <a:solidFill>
                            <a:schemeClr val="tx1"/>
                          </a:solidFill>
                          <a:latin typeface="Arial" charset="0"/>
                        </a:rPr>
                        <a:t> of an </a:t>
                      </a:r>
                      <a:r>
                        <a:rPr lang="it-IT" sz="1200" b="1" dirty="0" err="1" smtClean="0">
                          <a:solidFill>
                            <a:schemeClr val="tx1"/>
                          </a:solidFill>
                          <a:latin typeface="Arial" charset="0"/>
                        </a:rPr>
                        <a:t>existing</a:t>
                      </a:r>
                      <a:r>
                        <a:rPr lang="it-IT" sz="1200" b="1" dirty="0" smtClean="0">
                          <a:solidFill>
                            <a:schemeClr val="tx1"/>
                          </a:solidFill>
                          <a:latin typeface="Arial" charset="0"/>
                        </a:rPr>
                        <a:t> </a:t>
                      </a:r>
                      <a:r>
                        <a:rPr lang="it-IT" sz="1200" b="1" dirty="0" err="1" smtClean="0">
                          <a:solidFill>
                            <a:schemeClr val="tx1"/>
                          </a:solidFill>
                          <a:latin typeface="Arial" charset="0"/>
                        </a:rPr>
                        <a:t>intervention</a:t>
                      </a:r>
                      <a:endParaRPr lang="it-IT" sz="1200" b="1" dirty="0">
                        <a:solidFill>
                          <a:schemeClr val="tx1"/>
                        </a:solidFill>
                        <a:latin typeface="Arial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solidFill>
                            <a:schemeClr val="tx1"/>
                          </a:solidFill>
                          <a:latin typeface="Arial" charset="0"/>
                        </a:rPr>
                        <a:t>Radical </a:t>
                      </a:r>
                      <a:r>
                        <a:rPr lang="it-IT" sz="1200" b="1" dirty="0" err="1" smtClean="0">
                          <a:solidFill>
                            <a:schemeClr val="tx1"/>
                          </a:solidFill>
                          <a:latin typeface="Arial" charset="0"/>
                        </a:rPr>
                        <a:t>innovation</a:t>
                      </a:r>
                      <a:endParaRPr lang="it-IT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028">
                <a:tc>
                  <a:txBody>
                    <a:bodyPr/>
                    <a:lstStyle/>
                    <a:p>
                      <a:r>
                        <a:rPr lang="it-IT" sz="1600" b="1" i="1" dirty="0" smtClean="0"/>
                        <a:t>Lombardia</a:t>
                      </a:r>
                      <a:endParaRPr lang="it-IT" sz="1600" b="1" i="1" dirty="0"/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it-IT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it-IT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it-IT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028">
                <a:tc>
                  <a:txBody>
                    <a:bodyPr/>
                    <a:lstStyle/>
                    <a:p>
                      <a:r>
                        <a:rPr lang="it-IT" sz="1600" b="1" i="1" dirty="0" smtClean="0"/>
                        <a:t>Emilia</a:t>
                      </a:r>
                      <a:r>
                        <a:rPr lang="it-IT" sz="1600" b="1" i="1" baseline="0" dirty="0" smtClean="0"/>
                        <a:t> Romagna</a:t>
                      </a:r>
                      <a:endParaRPr lang="it-IT" sz="1600" b="1" i="1" dirty="0"/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it-IT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it-IT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it-IT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028">
                <a:tc>
                  <a:txBody>
                    <a:bodyPr/>
                    <a:lstStyle/>
                    <a:p>
                      <a:r>
                        <a:rPr lang="it-IT" sz="1600" b="1" i="1" dirty="0" smtClean="0"/>
                        <a:t>Liguria</a:t>
                      </a:r>
                      <a:endParaRPr lang="it-IT" sz="1600" b="1" i="1" dirty="0"/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it-IT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it-IT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it-IT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>
            <a:off x="755576" y="1770601"/>
            <a:ext cx="77894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/>
              <a:t>Regional legislation and official </a:t>
            </a:r>
            <a:r>
              <a:rPr lang="en-US" sz="2000" b="1" dirty="0" smtClean="0"/>
              <a:t>documents, what’s going on? </a:t>
            </a:r>
            <a:endParaRPr lang="it-IT" sz="2000" b="1" dirty="0"/>
          </a:p>
        </p:txBody>
      </p:sp>
      <p:sp>
        <p:nvSpPr>
          <p:cNvPr id="8" name="Rettangolo 7"/>
          <p:cNvSpPr/>
          <p:nvPr/>
        </p:nvSpPr>
        <p:spPr bwMode="auto">
          <a:xfrm>
            <a:off x="4572000" y="4324715"/>
            <a:ext cx="2088232" cy="69402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0" rIns="7200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Access criteria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Need evaluation</a:t>
            </a:r>
          </a:p>
        </p:txBody>
      </p:sp>
      <p:sp>
        <p:nvSpPr>
          <p:cNvPr id="9" name="Rettangolo 8"/>
          <p:cNvSpPr/>
          <p:nvPr/>
        </p:nvSpPr>
        <p:spPr bwMode="auto">
          <a:xfrm>
            <a:off x="4572000" y="5089493"/>
            <a:ext cx="2088232" cy="49974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0" rIns="7200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Funding</a:t>
            </a:r>
            <a:r>
              <a:rPr kumimoji="0" lang="en-GB" sz="1400" b="1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and Financing</a:t>
            </a:r>
            <a:endParaRPr kumimoji="0" lang="en-GB" sz="14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0" name="Fumetto 1 9"/>
          <p:cNvSpPr/>
          <p:nvPr/>
        </p:nvSpPr>
        <p:spPr bwMode="auto">
          <a:xfrm>
            <a:off x="1907704" y="5805264"/>
            <a:ext cx="2456994" cy="864096"/>
          </a:xfrm>
          <a:prstGeom prst="wedgeRectCallout">
            <a:avLst>
              <a:gd name="adj1" fmla="val 14881"/>
              <a:gd name="adj2" fmla="val -96232"/>
            </a:avLst>
          </a:prstGeom>
          <a:solidFill>
            <a:srgbClr val="B7C6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80000" tIns="72000" rIns="180000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Confirmation</a:t>
            </a:r>
            <a:r>
              <a:rPr kumimoji="0" lang="it-IT" sz="1400" b="0" i="1" u="none" strike="noStrike" cap="none" normalizeH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 of </a:t>
            </a:r>
            <a:r>
              <a:rPr kumimoji="0" lang="it-IT" sz="1400" b="0" i="1" u="none" strike="noStrike" cap="none" normalizeH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existing</a:t>
            </a:r>
            <a:r>
              <a:rPr kumimoji="0" lang="it-IT" sz="1400" b="0" i="1" u="none" strike="noStrike" cap="none" normalizeH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 </a:t>
            </a:r>
            <a:r>
              <a:rPr kumimoji="0" lang="it-IT" sz="1400" b="0" i="1" u="none" strike="noStrike" cap="none" normalizeH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rules</a:t>
            </a:r>
            <a:r>
              <a:rPr kumimoji="0" lang="it-IT" sz="1400" b="0" i="1" u="none" strike="noStrike" cap="none" normalizeH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 and </a:t>
            </a:r>
            <a:r>
              <a:rPr kumimoji="0" lang="it-IT" sz="1400" b="0" i="1" u="none" strike="noStrike" cap="none" normalizeH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standards</a:t>
            </a:r>
            <a:r>
              <a:rPr lang="it-IT" sz="1400" i="1" dirty="0">
                <a:solidFill>
                  <a:srgbClr val="003366"/>
                </a:solidFill>
                <a:latin typeface="Arial" charset="0"/>
              </a:rPr>
              <a:t> </a:t>
            </a:r>
            <a:r>
              <a:rPr lang="it-IT" sz="1400" i="1" dirty="0" err="1" smtClean="0">
                <a:solidFill>
                  <a:srgbClr val="003366"/>
                </a:solidFill>
                <a:latin typeface="Arial" charset="0"/>
              </a:rPr>
              <a:t>year</a:t>
            </a:r>
            <a:r>
              <a:rPr lang="it-IT" sz="1400" i="1" dirty="0" smtClean="0">
                <a:solidFill>
                  <a:srgbClr val="003366"/>
                </a:solidFill>
                <a:latin typeface="Arial" charset="0"/>
              </a:rPr>
              <a:t> </a:t>
            </a:r>
            <a:r>
              <a:rPr lang="it-IT" sz="1400" i="1" dirty="0" err="1" smtClean="0">
                <a:solidFill>
                  <a:srgbClr val="003366"/>
                </a:solidFill>
                <a:latin typeface="Arial" charset="0"/>
              </a:rPr>
              <a:t>after</a:t>
            </a:r>
            <a:r>
              <a:rPr lang="it-IT" sz="1400" i="1" dirty="0" smtClean="0">
                <a:solidFill>
                  <a:srgbClr val="003366"/>
                </a:solidFill>
                <a:latin typeface="Arial" charset="0"/>
              </a:rPr>
              <a:t> </a:t>
            </a:r>
            <a:r>
              <a:rPr lang="it-IT" sz="1400" i="1" dirty="0" err="1" smtClean="0">
                <a:solidFill>
                  <a:srgbClr val="003366"/>
                </a:solidFill>
                <a:latin typeface="Arial" charset="0"/>
              </a:rPr>
              <a:t>year</a:t>
            </a:r>
            <a:endParaRPr kumimoji="0" lang="it-IT" sz="1400" b="0" i="1" u="none" strike="noStrike" cap="none" normalizeH="0" baseline="0" dirty="0" smtClean="0">
              <a:ln>
                <a:noFill/>
              </a:ln>
              <a:solidFill>
                <a:srgbClr val="003366"/>
              </a:solidFill>
              <a:effectLst/>
              <a:latin typeface="Arial" charset="0"/>
            </a:endParaRPr>
          </a:p>
        </p:txBody>
      </p:sp>
      <p:sp>
        <p:nvSpPr>
          <p:cNvPr id="12" name="Fumetto 1 11"/>
          <p:cNvSpPr/>
          <p:nvPr/>
        </p:nvSpPr>
        <p:spPr bwMode="auto">
          <a:xfrm>
            <a:off x="4572000" y="5805264"/>
            <a:ext cx="2232248" cy="864096"/>
          </a:xfrm>
          <a:prstGeom prst="wedgeRectCallout">
            <a:avLst>
              <a:gd name="adj1" fmla="val 4508"/>
              <a:gd name="adj2" fmla="val -73084"/>
            </a:avLst>
          </a:prstGeom>
          <a:solidFill>
            <a:srgbClr val="B7C6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80000" tIns="72000" rIns="180000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Updating</a:t>
            </a:r>
            <a:r>
              <a:rPr kumimoji="0" lang="it-IT" sz="1400" b="0" i="1" u="none" strike="noStrike" cap="none" normalizeH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 of </a:t>
            </a:r>
            <a:r>
              <a:rPr kumimoji="0" lang="it-IT" sz="1400" b="0" i="1" u="none" strike="noStrike" cap="none" normalizeH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existing</a:t>
            </a:r>
            <a:r>
              <a:rPr kumimoji="0" lang="it-IT" sz="1400" b="0" i="1" u="none" strike="noStrike" cap="none" normalizeH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 </a:t>
            </a:r>
            <a:r>
              <a:rPr kumimoji="0" lang="it-IT" sz="1400" b="0" i="1" u="none" strike="noStrike" cap="none" normalizeH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rules</a:t>
            </a:r>
            <a:r>
              <a:rPr kumimoji="0" lang="it-IT" sz="1400" b="0" i="1" u="none" strike="noStrike" cap="none" normalizeH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 for the </a:t>
            </a:r>
            <a:r>
              <a:rPr kumimoji="0" lang="it-IT" sz="1400" b="0" i="1" u="none" strike="noStrike" cap="none" normalizeH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current</a:t>
            </a:r>
            <a:r>
              <a:rPr kumimoji="0" lang="it-IT" sz="1400" b="0" i="1" u="none" strike="noStrike" cap="none" normalizeH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 </a:t>
            </a:r>
            <a:r>
              <a:rPr kumimoji="0" lang="it-IT" sz="1400" b="0" i="1" u="none" strike="noStrike" cap="none" normalizeH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year</a:t>
            </a:r>
            <a:endParaRPr kumimoji="0" lang="it-IT" sz="1400" b="0" i="1" u="none" strike="noStrike" cap="none" normalizeH="0" baseline="0" dirty="0" smtClean="0">
              <a:ln>
                <a:noFill/>
              </a:ln>
              <a:solidFill>
                <a:srgbClr val="003366"/>
              </a:solidFill>
              <a:effectLst/>
              <a:latin typeface="Arial" charset="0"/>
            </a:endParaRPr>
          </a:p>
        </p:txBody>
      </p:sp>
      <p:sp>
        <p:nvSpPr>
          <p:cNvPr id="13" name="Rettangolo 12"/>
          <p:cNvSpPr/>
          <p:nvPr/>
        </p:nvSpPr>
        <p:spPr bwMode="auto">
          <a:xfrm>
            <a:off x="2276465" y="4324604"/>
            <a:ext cx="2088233" cy="49044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0" rIns="7200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Governance</a:t>
            </a:r>
          </a:p>
        </p:txBody>
      </p:sp>
      <p:sp>
        <p:nvSpPr>
          <p:cNvPr id="20" name="Rettangolo 19"/>
          <p:cNvSpPr/>
          <p:nvPr/>
        </p:nvSpPr>
        <p:spPr bwMode="auto">
          <a:xfrm>
            <a:off x="6888072" y="4773569"/>
            <a:ext cx="1798728" cy="53675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0" rIns="7200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Access criteria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Need evaluation</a:t>
            </a:r>
          </a:p>
        </p:txBody>
      </p:sp>
      <p:sp>
        <p:nvSpPr>
          <p:cNvPr id="21" name="Rettangolo 20"/>
          <p:cNvSpPr/>
          <p:nvPr/>
        </p:nvSpPr>
        <p:spPr bwMode="auto">
          <a:xfrm>
            <a:off x="6867534" y="4329100"/>
            <a:ext cx="1819266" cy="35093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0" rIns="7200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Service</a:t>
            </a:r>
            <a:r>
              <a:rPr kumimoji="0" lang="en-GB" sz="1400" b="1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features </a:t>
            </a:r>
            <a:endParaRPr kumimoji="0" lang="en-GB" sz="14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24" name="Rettangolo 23"/>
          <p:cNvSpPr/>
          <p:nvPr/>
        </p:nvSpPr>
        <p:spPr bwMode="auto">
          <a:xfrm>
            <a:off x="2276465" y="4869160"/>
            <a:ext cx="2088233" cy="44116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0" rIns="7200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Care standards</a:t>
            </a:r>
          </a:p>
        </p:txBody>
      </p:sp>
      <p:sp>
        <p:nvSpPr>
          <p:cNvPr id="26" name="Fumetto 1 25"/>
          <p:cNvSpPr/>
          <p:nvPr/>
        </p:nvSpPr>
        <p:spPr bwMode="auto">
          <a:xfrm>
            <a:off x="7452320" y="6057384"/>
            <a:ext cx="1234480" cy="359856"/>
          </a:xfrm>
          <a:prstGeom prst="wedgeRectCallout">
            <a:avLst>
              <a:gd name="adj1" fmla="val 4508"/>
              <a:gd name="adj2" fmla="val -73084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180000" tIns="180000" rIns="180000" bIns="180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1" i="1" u="none" strike="noStrike" cap="none" normalizeH="0" baseline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Next</a:t>
            </a:r>
            <a:r>
              <a:rPr kumimoji="0" lang="it-IT" sz="1400" b="1" i="1" u="none" strike="noStrike" cap="none" normalizeH="0" dirty="0" smtClean="0">
                <a:ln>
                  <a:noFill/>
                </a:ln>
                <a:solidFill>
                  <a:srgbClr val="003366"/>
                </a:solidFill>
                <a:effectLst/>
                <a:latin typeface="Arial" charset="0"/>
              </a:rPr>
              <a:t> slide</a:t>
            </a:r>
            <a:endParaRPr kumimoji="0" lang="it-IT" sz="1400" b="1" i="1" u="none" strike="noStrike" cap="none" normalizeH="0" baseline="0" dirty="0" smtClean="0">
              <a:ln>
                <a:noFill/>
              </a:ln>
              <a:solidFill>
                <a:srgbClr val="003366"/>
              </a:solidFill>
              <a:effectLst/>
              <a:latin typeface="Arial" charset="0"/>
            </a:endParaRPr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9</a:t>
            </a:fld>
            <a:endParaRPr lang="it-IT"/>
          </a:p>
        </p:txBody>
      </p:sp>
      <p:sp>
        <p:nvSpPr>
          <p:cNvPr id="28" name="Rettangolo 27"/>
          <p:cNvSpPr/>
          <p:nvPr/>
        </p:nvSpPr>
        <p:spPr bwMode="auto">
          <a:xfrm>
            <a:off x="6867534" y="5377709"/>
            <a:ext cx="1819266" cy="49974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0" rIns="7200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Funding</a:t>
            </a:r>
            <a:r>
              <a:rPr kumimoji="0" lang="en-GB" sz="1400" b="1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and Financing</a:t>
            </a:r>
            <a:endParaRPr kumimoji="0" lang="en-GB" sz="14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84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Presentazione CERGAS font bocconi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Presentazione CERGAS font bocco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7C6D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180000" tIns="288000" rIns="180000" bIns="1800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7C6D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180000" tIns="288000" rIns="180000" bIns="1800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zione CERGAS font boccon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CERGAS font boccon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CERGAS font boccon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CERGAS font boccon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CERGAS font boccon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CERGAS font boccon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CERGAS font boccon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CERGAS font boccon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CERGAS font boccon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CERGAS font boccon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CERGAS font boccon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CERGAS font boccon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ema1">
  <a:themeElements>
    <a:clrScheme name="Presentazione CERGAS font boccon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zione CERGAS font bocco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7C6D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180000" tIns="288000" rIns="180000" bIns="1800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7C6D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180000" tIns="288000" rIns="180000" bIns="1800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zione CERGAS font boccon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CERGAS font boccon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CERGAS font boccon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CERGAS font boccon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CERGAS font boccon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CERGAS font boccon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CERGAS font boccon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CERGAS font boccon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CERGAS font boccon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CERGAS font boccon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CERGAS font boccon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CERGAS font boccon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Presentazione CERGAS font bocconi 2">
    <a:dk1>
      <a:srgbClr val="000000"/>
    </a:dk1>
    <a:lt1>
      <a:srgbClr val="FFFFFF"/>
    </a:lt1>
    <a:dk2>
      <a:srgbClr val="000000"/>
    </a:dk2>
    <a:lt2>
      <a:srgbClr val="969696"/>
    </a:lt2>
    <a:accent1>
      <a:srgbClr val="FBDF53"/>
    </a:accent1>
    <a:accent2>
      <a:srgbClr val="FF9966"/>
    </a:accent2>
    <a:accent3>
      <a:srgbClr val="FFFFFF"/>
    </a:accent3>
    <a:accent4>
      <a:srgbClr val="000000"/>
    </a:accent4>
    <a:accent5>
      <a:srgbClr val="FDECB3"/>
    </a:accent5>
    <a:accent6>
      <a:srgbClr val="E78A5C"/>
    </a:accent6>
    <a:hlink>
      <a:srgbClr val="CC3300"/>
    </a:hlink>
    <a:folHlink>
      <a:srgbClr val="9966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4188</TotalTime>
  <Words>1436</Words>
  <Application>Microsoft Office PowerPoint</Application>
  <PresentationFormat>On-screen Show (4:3)</PresentationFormat>
  <Paragraphs>247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ＭＳ Ｐゴシック</vt:lpstr>
      <vt:lpstr>Aharoni</vt:lpstr>
      <vt:lpstr>Arial</vt:lpstr>
      <vt:lpstr>Calibri</vt:lpstr>
      <vt:lpstr>Sabon</vt:lpstr>
      <vt:lpstr>Wingdings</vt:lpstr>
      <vt:lpstr>Tema1</vt:lpstr>
      <vt:lpstr>1_Tema1</vt:lpstr>
      <vt:lpstr>LTC REFORM TRENDS BETWEEN NATIONAL AND LOCAL POLICIES:  INSIGHTS FROM ITALY</vt:lpstr>
      <vt:lpstr>LTC accross Europe </vt:lpstr>
      <vt:lpstr>LTC national trends accross Europe</vt:lpstr>
      <vt:lpstr>Our research:  from national reforms to local changes</vt:lpstr>
      <vt:lpstr>A method to understand trends at the national, regional and local level (1)</vt:lpstr>
      <vt:lpstr>A method to understand trends at the national, regional and local level (2)</vt:lpstr>
      <vt:lpstr>The national level</vt:lpstr>
      <vt:lpstr>The regional level (1)</vt:lpstr>
      <vt:lpstr>The regional level (2)</vt:lpstr>
      <vt:lpstr>The regional level (3)</vt:lpstr>
      <vt:lpstr>The regional level (4)</vt:lpstr>
      <vt:lpstr>The local level (1)</vt:lpstr>
      <vt:lpstr>The local level (2)</vt:lpstr>
      <vt:lpstr>The local level (3)</vt:lpstr>
      <vt:lpstr>Conclusions (1/2)</vt:lpstr>
      <vt:lpstr>Conclusions (2/2)</vt:lpstr>
      <vt:lpstr>Selected 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LTC REFORM TRENDS BETWEEN NATIONAL AND LOCAL POLICIES:  INSIGHTS FROM ITALY</dc:title>
  <dc:creator>Elisabetta Notarnicola</dc:creator>
  <cp:lastModifiedBy>Joasia Marczak</cp:lastModifiedBy>
  <cp:revision>47</cp:revision>
  <cp:lastPrinted>2016-09-01T06:52:57Z</cp:lastPrinted>
  <dcterms:created xsi:type="dcterms:W3CDTF">2016-07-15T14:46:31Z</dcterms:created>
  <dcterms:modified xsi:type="dcterms:W3CDTF">2016-09-03T14:11:37Z</dcterms:modified>
</cp:coreProperties>
</file>