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01" r:id="rId3"/>
    <p:sldId id="307" r:id="rId4"/>
    <p:sldId id="310" r:id="rId5"/>
    <p:sldId id="274" r:id="rId6"/>
    <p:sldId id="302" r:id="rId7"/>
    <p:sldId id="297" r:id="rId8"/>
    <p:sldId id="259" r:id="rId9"/>
    <p:sldId id="308" r:id="rId10"/>
    <p:sldId id="289" r:id="rId11"/>
    <p:sldId id="309" r:id="rId12"/>
    <p:sldId id="304" r:id="rId13"/>
    <p:sldId id="311" r:id="rId14"/>
    <p:sldId id="270" r:id="rId15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5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4" d="100"/>
          <a:sy n="104" d="100"/>
        </p:scale>
        <p:origin x="-351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A200183C-B129-430C-BDE0-4100B8E70899}" type="datetimeFigureOut">
              <a:rPr lang="fi-FI" smtClean="0"/>
              <a:pPr/>
              <a:t>3.9.2016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CF92B8CA-A253-4804-96DE-B37E751E7D1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986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20523814-18C3-45FE-B6D9-8DA891E5E4E5}" type="datetimeFigureOut">
              <a:rPr lang="fi-FI" smtClean="0"/>
              <a:pPr/>
              <a:t>3.9.2016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568" tIns="45784" rIns="91568" bIns="45784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91237C72-77BB-491F-9270-38E53CDD41A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1922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37C72-77BB-491F-9270-38E53CDD41AD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276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37C72-77BB-491F-9270-38E53CDD41AD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8076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37C72-77BB-491F-9270-38E53CDD41AD}" type="slidenum">
              <a:rPr lang="fi-FI" smtClean="0"/>
              <a:pPr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8413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uorakulmio 21"/>
          <p:cNvSpPr/>
          <p:nvPr userDrawn="1"/>
        </p:nvSpPr>
        <p:spPr>
          <a:xfrm>
            <a:off x="0" y="1124744"/>
            <a:ext cx="9144000" cy="53285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Suorakulmio 16"/>
          <p:cNvSpPr/>
          <p:nvPr userDrawn="1"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16578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50000"/>
                    <a:lumOff val="50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57200" y="6545237"/>
            <a:ext cx="1090464" cy="2681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A678B53-CBC0-4E3B-956D-D0B2025DFA69}" type="datetimeFigureOut">
              <a:rPr lang="fi-FI" smtClean="0"/>
              <a:pPr/>
              <a:t>3.9.2016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619672" y="6545237"/>
            <a:ext cx="6048672" cy="2681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7740352" y="6545237"/>
            <a:ext cx="946448" cy="2681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58EA677-57E9-487E-9EDB-60E3BA5D45C2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4" name="Kuva 13" descr="GEREClogo-EN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372200" y="116632"/>
            <a:ext cx="2375807" cy="950524"/>
          </a:xfrm>
          <a:prstGeom prst="rect">
            <a:avLst/>
          </a:prstGeom>
        </p:spPr>
      </p:pic>
      <p:pic>
        <p:nvPicPr>
          <p:cNvPr id="16" name="Kuva 15" descr="utalogo350px_en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3528" y="260648"/>
            <a:ext cx="3333750" cy="638175"/>
          </a:xfrm>
          <a:prstGeom prst="rect">
            <a:avLst/>
          </a:prstGeom>
        </p:spPr>
      </p:pic>
      <p:sp>
        <p:nvSpPr>
          <p:cNvPr id="10" name="Suorakulmio 9"/>
          <p:cNvSpPr/>
          <p:nvPr userDrawn="1"/>
        </p:nvSpPr>
        <p:spPr>
          <a:xfrm>
            <a:off x="0" y="1124744"/>
            <a:ext cx="9144000" cy="45719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3" name="Suora yhdysviiva 12"/>
          <p:cNvCxnSpPr/>
          <p:nvPr userDrawn="1"/>
        </p:nvCxnSpPr>
        <p:spPr>
          <a:xfrm>
            <a:off x="0" y="11967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uorakulmio 23"/>
          <p:cNvSpPr/>
          <p:nvPr userDrawn="1"/>
        </p:nvSpPr>
        <p:spPr>
          <a:xfrm flipV="1">
            <a:off x="0" y="6453336"/>
            <a:ext cx="9144000" cy="6362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8B53-CBC0-4E3B-956D-D0B2025DFA69}" type="datetimeFigureOut">
              <a:rPr lang="fi-FI" smtClean="0"/>
              <a:pPr/>
              <a:t>3.9.2016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A677-57E9-487E-9EDB-60E3BA5D45C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548680"/>
            <a:ext cx="2057400" cy="5577483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548680"/>
            <a:ext cx="6019800" cy="5577483"/>
          </a:xfrm>
        </p:spPr>
        <p:txBody>
          <a:bodyPr vert="eaVert"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8B53-CBC0-4E3B-956D-D0B2025DFA69}" type="datetimeFigureOut">
              <a:rPr lang="fi-FI" smtClean="0"/>
              <a:pPr/>
              <a:t>3.9.2016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A677-57E9-487E-9EDB-60E3BA5D45C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8B53-CBC0-4E3B-956D-D0B2025DFA69}" type="datetimeFigureOut">
              <a:rPr lang="fi-FI" smtClean="0"/>
              <a:pPr/>
              <a:t>3.9.2016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A677-57E9-487E-9EDB-60E3BA5D45C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8B53-CBC0-4E3B-956D-D0B2025DFA69}" type="datetimeFigureOut">
              <a:rPr lang="fi-FI" smtClean="0"/>
              <a:pPr/>
              <a:t>3.9.2016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A677-57E9-487E-9EDB-60E3BA5D45C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96144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844824"/>
            <a:ext cx="4038600" cy="42813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8B53-CBC0-4E3B-956D-D0B2025DFA69}" type="datetimeFigureOut">
              <a:rPr lang="fi-FI" smtClean="0"/>
              <a:pPr/>
              <a:t>3.9.2016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A677-57E9-487E-9EDB-60E3BA5D45C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6104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85578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708919"/>
            <a:ext cx="4040188" cy="34172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4008" y="1844824"/>
            <a:ext cx="4041775" cy="85578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708919"/>
            <a:ext cx="4041775" cy="34172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8B53-CBC0-4E3B-956D-D0B2025DFA69}" type="datetimeFigureOut">
              <a:rPr lang="fi-FI" smtClean="0"/>
              <a:pPr/>
              <a:t>3.9.2016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A677-57E9-487E-9EDB-60E3BA5D45C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8B53-CBC0-4E3B-956D-D0B2025DFA69}" type="datetimeFigureOut">
              <a:rPr lang="fi-FI" smtClean="0"/>
              <a:pPr/>
              <a:t>3.9.2016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A677-57E9-487E-9EDB-60E3BA5D45C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8B53-CBC0-4E3B-956D-D0B2025DFA69}" type="datetimeFigureOut">
              <a:rPr lang="fi-FI" smtClean="0"/>
              <a:pPr/>
              <a:t>3.9.2016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A677-57E9-487E-9EDB-60E3BA5D45C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129614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988840"/>
            <a:ext cx="3008313" cy="41373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8B53-CBC0-4E3B-956D-D0B2025DFA69}" type="datetimeFigureOut">
              <a:rPr lang="fi-FI" smtClean="0"/>
              <a:pPr/>
              <a:t>3.9.2016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A677-57E9-487E-9EDB-60E3BA5D45C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8B53-CBC0-4E3B-956D-D0B2025DFA69}" type="datetimeFigureOut">
              <a:rPr lang="fi-FI" smtClean="0"/>
              <a:pPr/>
              <a:t>3.9.2016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A677-57E9-487E-9EDB-60E3BA5D45C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/>
          <p:cNvSpPr/>
          <p:nvPr userDrawn="1"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Suorakulmio 12"/>
          <p:cNvSpPr/>
          <p:nvPr userDrawn="1"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2132856"/>
            <a:ext cx="82296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090464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165788"/>
                </a:solidFill>
              </a:defRPr>
            </a:lvl1pPr>
          </a:lstStyle>
          <a:p>
            <a:fld id="{2A678B53-CBC0-4E3B-956D-D0B2025DFA69}" type="datetimeFigureOut">
              <a:rPr lang="fi-FI" smtClean="0"/>
              <a:pPr/>
              <a:t>3.9.2016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619672" y="6525344"/>
            <a:ext cx="6048672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65788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 err="1" smtClean="0"/>
              <a:t>Alatunniste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740352" y="6525344"/>
            <a:ext cx="946448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65788"/>
                </a:solidFill>
                <a:latin typeface="+mn-lt"/>
                <a:cs typeface="Arial" pitchFamily="34" charset="0"/>
              </a:defRPr>
            </a:lvl1pPr>
          </a:lstStyle>
          <a:p>
            <a:fld id="{F58EA677-57E9-487E-9EDB-60E3BA5D45C2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0" name="Tekstikehys 9"/>
          <p:cNvSpPr txBox="1"/>
          <p:nvPr userDrawn="1"/>
        </p:nvSpPr>
        <p:spPr>
          <a:xfrm>
            <a:off x="0" y="44624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 smtClean="0">
                <a:solidFill>
                  <a:srgbClr val="165788"/>
                </a:solidFill>
                <a:latin typeface="+mn-lt"/>
              </a:rPr>
              <a:t>School of Health Sciences and Gerontology Research Center, University of Tampere</a:t>
            </a:r>
            <a:endParaRPr lang="fi-FI" sz="1000" i="1" dirty="0">
              <a:solidFill>
                <a:srgbClr val="165788"/>
              </a:solidFill>
              <a:latin typeface="+mn-lt"/>
            </a:endParaRPr>
          </a:p>
        </p:txBody>
      </p:sp>
      <p:cxnSp>
        <p:nvCxnSpPr>
          <p:cNvPr id="16" name="Suora yhdysviiva 15"/>
          <p:cNvCxnSpPr/>
          <p:nvPr userDrawn="1"/>
        </p:nvCxnSpPr>
        <p:spPr>
          <a:xfrm>
            <a:off x="0" y="332656"/>
            <a:ext cx="914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uora yhdysviiva 32"/>
          <p:cNvCxnSpPr/>
          <p:nvPr userDrawn="1"/>
        </p:nvCxnSpPr>
        <p:spPr>
          <a:xfrm>
            <a:off x="0" y="6453336"/>
            <a:ext cx="9144000" cy="0"/>
          </a:xfrm>
          <a:prstGeom prst="line">
            <a:avLst/>
          </a:prstGeom>
          <a:ln w="53975" cap="flat" cmpd="sng">
            <a:solidFill>
              <a:schemeClr val="accent6">
                <a:lumMod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16578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mailto:Leena.forma@uta.fi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effectLst/>
              </a:rPr>
              <a:t>Use of Long-term Care is Increasingly Concentrated in the Last Years of </a:t>
            </a:r>
            <a:r>
              <a:rPr lang="en-GB" dirty="0" smtClean="0">
                <a:effectLst/>
              </a:rPr>
              <a:t>Life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fi-FI" dirty="0" smtClean="0"/>
              <a:t>Leena Forma</a:t>
            </a:r>
          </a:p>
          <a:p>
            <a:r>
              <a:rPr lang="fi-FI" dirty="0" err="1" smtClean="0"/>
              <a:t>Postdoctoral</a:t>
            </a:r>
            <a:r>
              <a:rPr lang="fi-FI" dirty="0" smtClean="0"/>
              <a:t> </a:t>
            </a:r>
            <a:r>
              <a:rPr lang="fi-FI" dirty="0" err="1" smtClean="0"/>
              <a:t>researcher</a:t>
            </a:r>
            <a:endParaRPr lang="fi-FI" dirty="0" smtClean="0"/>
          </a:p>
          <a:p>
            <a:r>
              <a:rPr lang="fi-FI" dirty="0" err="1" smtClean="0"/>
              <a:t>Co-authors</a:t>
            </a:r>
            <a:r>
              <a:rPr lang="fi-FI" dirty="0" smtClean="0"/>
              <a:t>: </a:t>
            </a:r>
            <a:r>
              <a:rPr lang="fi-FI" dirty="0"/>
              <a:t>Mari Aaltonen, Jutta Pulkki, Jani Raitanen, Pekka Rissanen, Marja Jylhä</a:t>
            </a:r>
            <a:endParaRPr lang="fi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 err="1"/>
              <a:t>The</a:t>
            </a:r>
            <a:r>
              <a:rPr lang="fi-FI" sz="3200" dirty="0"/>
              <a:t> proportion of LTC </a:t>
            </a:r>
            <a:r>
              <a:rPr lang="fi-FI" sz="3200" dirty="0" err="1"/>
              <a:t>users</a:t>
            </a:r>
            <a:r>
              <a:rPr lang="en-US" sz="3200" dirty="0" smtClean="0"/>
              <a:t> </a:t>
            </a:r>
            <a:r>
              <a:rPr lang="en-US" sz="3200" dirty="0"/>
              <a:t>in </a:t>
            </a:r>
            <a:r>
              <a:rPr lang="en-US" sz="3200" dirty="0" smtClean="0"/>
              <a:t>2000 </a:t>
            </a:r>
            <a:r>
              <a:rPr lang="en-US" sz="3200" dirty="0"/>
              <a:t>and 2011</a:t>
            </a:r>
            <a:endParaRPr lang="fi-FI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85395" y="1772816"/>
            <a:ext cx="7593897" cy="4564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0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" y="548680"/>
            <a:ext cx="8589640" cy="1440160"/>
          </a:xfrm>
        </p:spPr>
        <p:txBody>
          <a:bodyPr>
            <a:normAutofit/>
          </a:bodyPr>
          <a:lstStyle/>
          <a:p>
            <a:r>
              <a:rPr lang="en-US" sz="3600" dirty="0"/>
              <a:t>The difference </a:t>
            </a:r>
            <a:r>
              <a:rPr lang="en-US" sz="3600" dirty="0" smtClean="0"/>
              <a:t>widened </a:t>
            </a:r>
            <a:r>
              <a:rPr lang="en-US" sz="3600" dirty="0"/>
              <a:t>from 2000 to </a:t>
            </a:r>
            <a:r>
              <a:rPr lang="en-US" sz="3600" dirty="0" smtClean="0"/>
              <a:t>2011</a:t>
            </a:r>
            <a:br>
              <a:rPr lang="en-US" sz="3600" dirty="0" smtClean="0"/>
            </a:br>
            <a:endParaRPr lang="fi-FI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interaction term (any use of LTC * year) was positively associated with decedent status.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Use of LTC </a:t>
            </a:r>
          </a:p>
          <a:p>
            <a:pPr lvl="1"/>
            <a:r>
              <a:rPr lang="en-US" dirty="0" smtClean="0"/>
              <a:t>among </a:t>
            </a:r>
            <a:r>
              <a:rPr lang="en-US" dirty="0"/>
              <a:t>decedents increased in younger age </a:t>
            </a:r>
            <a:r>
              <a:rPr lang="en-US" dirty="0" smtClean="0"/>
              <a:t>groups</a:t>
            </a:r>
            <a:r>
              <a:rPr lang="en-US" dirty="0"/>
              <a:t> </a:t>
            </a:r>
            <a:r>
              <a:rPr lang="en-US" dirty="0" smtClean="0"/>
              <a:t>and held </a:t>
            </a:r>
            <a:r>
              <a:rPr lang="en-US" dirty="0"/>
              <a:t>steady among the oldest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decreased </a:t>
            </a:r>
            <a:r>
              <a:rPr lang="en-US" dirty="0"/>
              <a:t>among survivors in all age groups. </a:t>
            </a:r>
            <a:br>
              <a:rPr lang="en-US" dirty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677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Policy</a:t>
            </a:r>
            <a:r>
              <a:rPr lang="fi-FI" dirty="0" smtClean="0"/>
              <a:t> </a:t>
            </a:r>
            <a:r>
              <a:rPr lang="fi-FI" dirty="0" err="1" smtClean="0"/>
              <a:t>implications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The association of approaching death with use on LTC became stronger from 2000 to </a:t>
            </a:r>
            <a:r>
              <a:rPr lang="en-GB" dirty="0" smtClean="0"/>
              <a:t>2011.</a:t>
            </a:r>
          </a:p>
          <a:p>
            <a:pPr marL="0" indent="0">
              <a:buNone/>
            </a:pPr>
            <a:r>
              <a:rPr lang="en-GB" dirty="0" smtClean="0">
                <a:sym typeface="Wingdings" panose="05000000000000000000" pitchFamily="2" charset="2"/>
              </a:rPr>
              <a:t>     	</a:t>
            </a:r>
            <a:r>
              <a:rPr lang="en-GB" dirty="0" smtClean="0"/>
              <a:t>use </a:t>
            </a:r>
            <a:r>
              <a:rPr lang="en-GB" dirty="0"/>
              <a:t>of LTC was increasingly concentrated in </a:t>
            </a:r>
            <a:r>
              <a:rPr lang="en-GB" dirty="0" smtClean="0"/>
              <a:t>     	the </a:t>
            </a:r>
            <a:r>
              <a:rPr lang="en-GB" dirty="0"/>
              <a:t>last years of life during the twelve-year </a:t>
            </a:r>
            <a:r>
              <a:rPr lang="en-GB" dirty="0" smtClean="0"/>
              <a:t>	study </a:t>
            </a:r>
            <a:r>
              <a:rPr lang="en-GB" dirty="0"/>
              <a:t>period.</a:t>
            </a:r>
            <a:r>
              <a:rPr lang="en-GB" i="1" dirty="0"/>
              <a:t> </a:t>
            </a:r>
            <a:endParaRPr lang="en-GB" i="1" dirty="0" smtClean="0"/>
          </a:p>
          <a:p>
            <a:r>
              <a:rPr lang="en-GB" dirty="0" smtClean="0"/>
              <a:t>Use </a:t>
            </a:r>
            <a:r>
              <a:rPr lang="en-GB" dirty="0"/>
              <a:t>of LTC is common among the oldest, despite the closeness of death. </a:t>
            </a:r>
            <a:endParaRPr lang="en-GB" dirty="0" smtClean="0"/>
          </a:p>
          <a:p>
            <a:r>
              <a:rPr lang="en-GB" dirty="0" smtClean="0"/>
              <a:t>As more people live to a very old age, the demand for LTC will increase. </a:t>
            </a:r>
          </a:p>
        </p:txBody>
      </p:sp>
    </p:spTree>
    <p:extLst>
      <p:ext uri="{BB962C8B-B14F-4D97-AF65-F5344CB8AC3E}">
        <p14:creationId xmlns:p14="http://schemas.microsoft.com/office/powerpoint/2010/main" val="275613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Conclusion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Without strong new evidence of improved functional ability in very old age, the conclusion is clear: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longer people live and the older they die, the more likely they are to need LTC at the end of their lives.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0453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Thank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!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i-FI" dirty="0" smtClean="0"/>
          </a:p>
          <a:p>
            <a:pPr marL="0" indent="0" algn="ctr">
              <a:buNone/>
            </a:pPr>
            <a:endParaRPr lang="fi-FI" dirty="0"/>
          </a:p>
          <a:p>
            <a:pPr marL="0" indent="0" algn="ctr">
              <a:buNone/>
            </a:pPr>
            <a:r>
              <a:rPr lang="fi-FI" dirty="0" smtClean="0"/>
              <a:t>Leena Forma</a:t>
            </a:r>
          </a:p>
          <a:p>
            <a:pPr marL="0" indent="0" algn="ctr">
              <a:buNone/>
            </a:pPr>
            <a:r>
              <a:rPr lang="fi-FI" dirty="0" smtClean="0">
                <a:hlinkClick r:id="rId2"/>
              </a:rPr>
              <a:t>Leena.forma@uta.fi</a:t>
            </a:r>
            <a:endParaRPr lang="fi-FI" dirty="0" smtClean="0"/>
          </a:p>
          <a:p>
            <a:pPr marL="0" indent="0" algn="ctr">
              <a:buNone/>
            </a:pPr>
            <a:r>
              <a:rPr lang="fi-FI" dirty="0" smtClean="0"/>
              <a:t>040 190 1604</a:t>
            </a:r>
            <a:endParaRPr lang="fi-FI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24299"/>
            <a:ext cx="4038600" cy="2922239"/>
          </a:xfrm>
        </p:spPr>
      </p:pic>
    </p:spTree>
    <p:extLst>
      <p:ext uri="{BB962C8B-B14F-4D97-AF65-F5344CB8AC3E}">
        <p14:creationId xmlns:p14="http://schemas.microsoft.com/office/powerpoint/2010/main" val="34225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Background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Use of long-term care (LTC) is concentrated in the very old age and in the last years of life. </a:t>
            </a:r>
            <a:endParaRPr lang="en-GB" dirty="0" smtClean="0"/>
          </a:p>
          <a:p>
            <a:r>
              <a:rPr lang="en-GB" dirty="0" smtClean="0"/>
              <a:t>As </a:t>
            </a:r>
            <a:r>
              <a:rPr lang="en-GB" dirty="0"/>
              <a:t>the deaths are postponed to increasingly old age, more people will probably use LTC in their last years of life. 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The study </a:t>
            </a:r>
            <a:r>
              <a:rPr lang="en-GB" dirty="0" smtClean="0"/>
              <a:t>is </a:t>
            </a:r>
            <a:r>
              <a:rPr lang="en-GB" dirty="0"/>
              <a:t>a part of the project entitled ‘New Dynamics of Longevity and the Changing Needs for Services’ (COCTEL)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3406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dirty="0" err="1" smtClean="0"/>
              <a:t>The</a:t>
            </a:r>
            <a:r>
              <a:rPr lang="fi-FI" sz="3600" dirty="0" smtClean="0"/>
              <a:t> </a:t>
            </a:r>
            <a:r>
              <a:rPr lang="fi-FI" sz="3600" dirty="0" err="1" smtClean="0"/>
              <a:t>postponement</a:t>
            </a:r>
            <a:r>
              <a:rPr lang="fi-FI" sz="3600" dirty="0" smtClean="0"/>
              <a:t> of </a:t>
            </a:r>
            <a:r>
              <a:rPr lang="fi-FI" sz="3600" dirty="0" err="1" smtClean="0"/>
              <a:t>death</a:t>
            </a:r>
            <a:endParaRPr lang="fi-FI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4697" y="2133600"/>
            <a:ext cx="7454606" cy="399256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207008" y="5941497"/>
            <a:ext cx="1889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prstClr val="black"/>
                </a:solidFill>
              </a:rPr>
              <a:t>(</a:t>
            </a:r>
            <a:r>
              <a:rPr lang="fi-FI" dirty="0" err="1" smtClean="0">
                <a:solidFill>
                  <a:prstClr val="black"/>
                </a:solidFill>
              </a:rPr>
              <a:t>Statistics</a:t>
            </a:r>
            <a:r>
              <a:rPr lang="fi-FI" dirty="0" smtClean="0">
                <a:solidFill>
                  <a:prstClr val="black"/>
                </a:solidFill>
              </a:rPr>
              <a:t> Finland)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2133600"/>
            <a:ext cx="12661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i-FI" dirty="0" smtClean="0"/>
              <a:t>N of </a:t>
            </a:r>
            <a:r>
              <a:rPr lang="fi-FI" dirty="0" err="1" smtClean="0"/>
              <a:t>deaths</a:t>
            </a:r>
            <a:endParaRPr lang="fi-FI" dirty="0"/>
          </a:p>
        </p:txBody>
      </p:sp>
      <p:sp>
        <p:nvSpPr>
          <p:cNvPr id="6" name="TextBox 5"/>
          <p:cNvSpPr txBox="1"/>
          <p:nvPr/>
        </p:nvSpPr>
        <p:spPr>
          <a:xfrm>
            <a:off x="4499992" y="5849164"/>
            <a:ext cx="54021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i-FI" dirty="0" err="1" smtClean="0"/>
              <a:t>Age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120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Need</a:t>
            </a:r>
            <a:r>
              <a:rPr lang="fi-FI" dirty="0" smtClean="0"/>
              <a:t> for LTC?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285" y="2132856"/>
            <a:ext cx="8445624" cy="424847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/>
              <a:t>D</a:t>
            </a:r>
            <a:r>
              <a:rPr lang="en-GB" dirty="0" smtClean="0"/>
              <a:t>isability </a:t>
            </a:r>
            <a:r>
              <a:rPr lang="en-GB" dirty="0"/>
              <a:t>has </a:t>
            </a:r>
            <a:r>
              <a:rPr lang="en-GB" dirty="0" smtClean="0"/>
              <a:t>found </a:t>
            </a:r>
            <a:r>
              <a:rPr lang="en-GB" dirty="0"/>
              <a:t>to be </a:t>
            </a:r>
            <a:endParaRPr lang="en-GB" dirty="0" smtClean="0"/>
          </a:p>
          <a:p>
            <a:r>
              <a:rPr lang="en-GB" dirty="0" smtClean="0"/>
              <a:t>decreasing </a:t>
            </a:r>
            <a:r>
              <a:rPr lang="en-GB" dirty="0"/>
              <a:t>among people under the age of </a:t>
            </a:r>
            <a:r>
              <a:rPr lang="en-GB" dirty="0" smtClean="0"/>
              <a:t>80, but</a:t>
            </a:r>
          </a:p>
          <a:p>
            <a:r>
              <a:rPr lang="en-GB" dirty="0" smtClean="0"/>
              <a:t>remaining </a:t>
            </a:r>
            <a:r>
              <a:rPr lang="en-GB" dirty="0"/>
              <a:t>steady or increasing among the oldest </a:t>
            </a:r>
            <a:r>
              <a:rPr lang="en-GB" dirty="0" smtClean="0"/>
              <a:t>individuals.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As </a:t>
            </a:r>
            <a:r>
              <a:rPr lang="en-GB" dirty="0"/>
              <a:t>the last years of life are lived at a greater age than </a:t>
            </a:r>
            <a:r>
              <a:rPr lang="en-GB" dirty="0" smtClean="0"/>
              <a:t>before</a:t>
            </a:r>
          </a:p>
          <a:p>
            <a:r>
              <a:rPr lang="en-GB" dirty="0" smtClean="0"/>
              <a:t>functional </a:t>
            </a:r>
            <a:r>
              <a:rPr lang="en-GB" dirty="0"/>
              <a:t>and cognitive disability is probably </a:t>
            </a:r>
            <a:r>
              <a:rPr lang="en-GB" dirty="0" smtClean="0"/>
              <a:t>greater,</a:t>
            </a:r>
          </a:p>
          <a:p>
            <a:r>
              <a:rPr lang="en-GB" dirty="0" smtClean="0"/>
              <a:t>the </a:t>
            </a:r>
            <a:r>
              <a:rPr lang="en-GB" dirty="0"/>
              <a:t>phase during which care is needed may be </a:t>
            </a:r>
            <a:r>
              <a:rPr lang="en-GB" dirty="0" smtClean="0"/>
              <a:t>longer. 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5419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dirty="0" err="1" smtClean="0"/>
              <a:t>Aims</a:t>
            </a:r>
            <a:r>
              <a:rPr lang="fi-FI" sz="3600" dirty="0" smtClean="0"/>
              <a:t> of </a:t>
            </a:r>
            <a:r>
              <a:rPr lang="fi-FI" sz="3600" dirty="0" err="1" smtClean="0"/>
              <a:t>the</a:t>
            </a:r>
            <a:r>
              <a:rPr lang="fi-FI" sz="3600" dirty="0" smtClean="0"/>
              <a:t> </a:t>
            </a:r>
            <a:r>
              <a:rPr lang="fi-FI" sz="3600" dirty="0" err="1" smtClean="0"/>
              <a:t>study</a:t>
            </a:r>
            <a:endParaRPr lang="fi-FI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T</a:t>
            </a:r>
            <a:r>
              <a:rPr lang="en-GB" dirty="0" smtClean="0"/>
              <a:t>o analyse: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</a:t>
            </a:r>
            <a:r>
              <a:rPr lang="en-GB" dirty="0"/>
              <a:t>association of use of round-the-clock LTC with approaching death among old </a:t>
            </a:r>
            <a:r>
              <a:rPr lang="en-GB" dirty="0" smtClean="0"/>
              <a:t>people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</a:t>
            </a:r>
            <a:r>
              <a:rPr lang="en-GB" dirty="0"/>
              <a:t>change of this association from 2000 to 2011</a:t>
            </a:r>
            <a:r>
              <a:rPr lang="en-GB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Round-the-clock LTC: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Residential homes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Sheltered housing with 24-hour assistance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Primary care hospital if LOS &gt; 90</a:t>
            </a:r>
            <a:endParaRPr lang="fi-FI" dirty="0"/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23299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Data and </a:t>
            </a:r>
            <a:r>
              <a:rPr lang="fi-FI" dirty="0" err="1" smtClean="0"/>
              <a:t>study</a:t>
            </a:r>
            <a:r>
              <a:rPr lang="fi-FI" dirty="0" smtClean="0"/>
              <a:t> design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 </a:t>
            </a:r>
            <a:r>
              <a:rPr lang="en-GB" dirty="0"/>
              <a:t>data were derived from national </a:t>
            </a:r>
            <a:r>
              <a:rPr lang="en-GB" dirty="0" smtClean="0"/>
              <a:t>registers.</a:t>
            </a:r>
          </a:p>
          <a:p>
            <a:r>
              <a:rPr lang="en-GB" dirty="0" smtClean="0"/>
              <a:t>A modification of case-control design: </a:t>
            </a:r>
          </a:p>
          <a:p>
            <a:pPr lvl="1"/>
            <a:r>
              <a:rPr lang="en-GB" dirty="0" smtClean="0"/>
              <a:t>Cases </a:t>
            </a:r>
            <a:r>
              <a:rPr lang="en-GB" dirty="0"/>
              <a:t>(decedents) were those who died between 2000 and 2011 at the age of 70 years or over in Finland. </a:t>
            </a:r>
            <a:endParaRPr lang="en-GB" dirty="0" smtClean="0"/>
          </a:p>
          <a:p>
            <a:pPr lvl="1"/>
            <a:r>
              <a:rPr lang="en-GB" dirty="0" smtClean="0"/>
              <a:t>Controls </a:t>
            </a:r>
            <a:r>
              <a:rPr lang="en-GB" dirty="0"/>
              <a:t>(survivors) lived at least two years </a:t>
            </a:r>
            <a:r>
              <a:rPr lang="en-GB" dirty="0" smtClean="0"/>
              <a:t>longer.</a:t>
            </a:r>
          </a:p>
          <a:p>
            <a:pPr lvl="1"/>
            <a:r>
              <a:rPr lang="en-GB" dirty="0" smtClean="0"/>
              <a:t>The </a:t>
            </a:r>
            <a:r>
              <a:rPr lang="en-GB" dirty="0"/>
              <a:t>pairs were individually matched for age, gender and municipality of residence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A pair was found for 92% of decedents.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150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Methods</a:t>
            </a:r>
            <a:endParaRPr lang="fi-F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Use of LTC was studied for the last 730 days for decedents and for the same calendar days for survivors</a:t>
            </a:r>
            <a:r>
              <a:rPr lang="en-GB" dirty="0" smtClean="0"/>
              <a:t>.</a:t>
            </a:r>
          </a:p>
          <a:p>
            <a:r>
              <a:rPr lang="en-GB" dirty="0" smtClean="0"/>
              <a:t>Measures:</a:t>
            </a:r>
          </a:p>
          <a:p>
            <a:pPr lvl="1"/>
            <a:r>
              <a:rPr lang="en-GB" dirty="0" smtClean="0"/>
              <a:t>any use of LTC</a:t>
            </a:r>
          </a:p>
          <a:p>
            <a:pPr lvl="1"/>
            <a:r>
              <a:rPr lang="en-GB" dirty="0"/>
              <a:t>(</a:t>
            </a:r>
            <a:r>
              <a:rPr lang="en-GB" dirty="0" smtClean="0"/>
              <a:t>number of days in LTC )</a:t>
            </a:r>
          </a:p>
          <a:p>
            <a:r>
              <a:rPr lang="en-GB" dirty="0" smtClean="0"/>
              <a:t>Conditional </a:t>
            </a:r>
            <a:r>
              <a:rPr lang="en-GB" dirty="0"/>
              <a:t>logistic regression analyses were performed to test the association of LTC use with decedent status and calendar year.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7281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Results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study population consists of 315 458 case-control pairs.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mean age increased </a:t>
            </a:r>
            <a:r>
              <a:rPr lang="en-GB" dirty="0" smtClean="0"/>
              <a:t>(p&lt;.001)</a:t>
            </a:r>
          </a:p>
          <a:p>
            <a:endParaRPr lang="en-GB" dirty="0" smtClean="0"/>
          </a:p>
          <a:p>
            <a:pPr marL="0" indent="0">
              <a:buNone/>
            </a:pPr>
            <a:endParaRPr lang="fi-FI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493789"/>
              </p:ext>
            </p:extLst>
          </p:nvPr>
        </p:nvGraphicFramePr>
        <p:xfrm>
          <a:off x="1043608" y="4005063"/>
          <a:ext cx="6624735" cy="1584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8245"/>
                <a:gridCol w="2208245"/>
                <a:gridCol w="2208245"/>
              </a:tblGrid>
              <a:tr h="528059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2000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2011</a:t>
                      </a:r>
                      <a:endParaRPr lang="fi-FI" dirty="0"/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Women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83.1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84.8</a:t>
                      </a:r>
                      <a:endParaRPr lang="fi-FI" dirty="0"/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Men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79.6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80.9</a:t>
                      </a:r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4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548680"/>
            <a:ext cx="9001000" cy="144016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The </a:t>
            </a:r>
            <a:r>
              <a:rPr lang="en-US" sz="3200" dirty="0" smtClean="0"/>
              <a:t>OR:s of conditional logistic regression analyses</a:t>
            </a:r>
            <a:br>
              <a:rPr lang="en-US" sz="3200" dirty="0" smtClean="0"/>
            </a:br>
            <a:r>
              <a:rPr lang="en-US" sz="3200" dirty="0" smtClean="0"/>
              <a:t>LTC status: 1=decedent, 0=survivor</a:t>
            </a:r>
            <a:br>
              <a:rPr lang="en-US" sz="3200" dirty="0" smtClean="0"/>
            </a:br>
            <a:r>
              <a:rPr lang="en-US" sz="3200" dirty="0" smtClean="0"/>
              <a:t>LTC use: 1=did use, 0=did not use</a:t>
            </a:r>
            <a:endParaRPr lang="fi-FI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881014"/>
              </p:ext>
            </p:extLst>
          </p:nvPr>
        </p:nvGraphicFramePr>
        <p:xfrm>
          <a:off x="467544" y="2780928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err="1" smtClean="0"/>
                        <a:t>All</a:t>
                      </a:r>
                      <a:r>
                        <a:rPr lang="fi-FI" dirty="0" smtClean="0"/>
                        <a:t> (70+)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70-79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80-89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90+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6.70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9.91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6.62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4.96</a:t>
                      </a:r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3861048"/>
            <a:ext cx="7459158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 difference in LTC use between decedents and </a:t>
            </a:r>
            <a:endParaRPr lang="en-GB" sz="2800" dirty="0" smtClean="0"/>
          </a:p>
          <a:p>
            <a:r>
              <a:rPr lang="en-GB" sz="2800" dirty="0" smtClean="0"/>
              <a:t>survivors </a:t>
            </a:r>
            <a:r>
              <a:rPr lang="en-GB" sz="2800" dirty="0"/>
              <a:t>was smallest </a:t>
            </a:r>
            <a:r>
              <a:rPr lang="en-GB" sz="2800" dirty="0" smtClean="0"/>
              <a:t>among the </a:t>
            </a:r>
            <a:r>
              <a:rPr lang="en-GB" sz="2800" dirty="0"/>
              <a:t>oldest, </a:t>
            </a:r>
            <a:endParaRPr lang="en-GB" sz="2800" dirty="0" smtClean="0"/>
          </a:p>
          <a:p>
            <a:r>
              <a:rPr lang="en-GB" sz="2800" dirty="0" smtClean="0"/>
              <a:t>for </a:t>
            </a:r>
            <a:r>
              <a:rPr lang="en-GB" sz="2800" dirty="0"/>
              <a:t>use of LTC is high among old survivors, too.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2410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3944</TotalTime>
  <Words>562</Words>
  <Application>Microsoft Office PowerPoint</Application>
  <PresentationFormat>On-screen Show (4:3)</PresentationFormat>
  <Paragraphs>90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Office-teema</vt:lpstr>
      <vt:lpstr>Use of Long-term Care is Increasingly Concentrated in the Last Years of Life</vt:lpstr>
      <vt:lpstr>Background</vt:lpstr>
      <vt:lpstr>The postponement of death</vt:lpstr>
      <vt:lpstr>Need for LTC?</vt:lpstr>
      <vt:lpstr>Aims of the study</vt:lpstr>
      <vt:lpstr>Data and study design</vt:lpstr>
      <vt:lpstr>Methods</vt:lpstr>
      <vt:lpstr>Results</vt:lpstr>
      <vt:lpstr>The OR:s of conditional logistic regression analyses LTC status: 1=decedent, 0=survivor LTC use: 1=did use, 0=did not use</vt:lpstr>
      <vt:lpstr>The proportion of LTC users in 2000 and 2011</vt:lpstr>
      <vt:lpstr>The difference widened from 2000 to 2011 </vt:lpstr>
      <vt:lpstr>Policy implications</vt:lpstr>
      <vt:lpstr>Conclusion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Jari</dc:creator>
  <cp:lastModifiedBy>Joasia Marczak</cp:lastModifiedBy>
  <cp:revision>146</cp:revision>
  <cp:lastPrinted>2016-09-01T06:25:50Z</cp:lastPrinted>
  <dcterms:created xsi:type="dcterms:W3CDTF">2014-05-12T08:01:55Z</dcterms:created>
  <dcterms:modified xsi:type="dcterms:W3CDTF">2016-09-03T15:39:25Z</dcterms:modified>
</cp:coreProperties>
</file>