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9" r:id="rId2"/>
    <p:sldId id="320" r:id="rId3"/>
    <p:sldId id="345" r:id="rId4"/>
    <p:sldId id="321" r:id="rId5"/>
    <p:sldId id="337" r:id="rId6"/>
    <p:sldId id="347" r:id="rId7"/>
    <p:sldId id="348" r:id="rId8"/>
    <p:sldId id="349" r:id="rId9"/>
    <p:sldId id="351" r:id="rId10"/>
    <p:sldId id="350" r:id="rId11"/>
    <p:sldId id="352" r:id="rId12"/>
    <p:sldId id="353" r:id="rId13"/>
    <p:sldId id="354" r:id="rId14"/>
    <p:sldId id="355" r:id="rId15"/>
  </p:sldIdLst>
  <p:sldSz cx="9144000" cy="6858000" type="screen4x3"/>
  <p:notesSz cx="6797675" cy="987425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p:scale>
          <a:sx n="80" d="100"/>
          <a:sy n="80" d="100"/>
        </p:scale>
        <p:origin x="-510"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SfC&amp;D%20and%20skills\IAS-FP7\Robots\Baumols%20law%20for%20Germany%202-3.od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7571477389224278E-2"/>
          <c:y val="1.9993307679437845E-2"/>
          <c:w val="0.85049550062649504"/>
          <c:h val="0.60414923874853599"/>
        </c:manualLayout>
      </c:layout>
      <c:barChart>
        <c:barDir val="col"/>
        <c:grouping val="clustered"/>
        <c:varyColors val="0"/>
        <c:ser>
          <c:idx val="0"/>
          <c:order val="0"/>
          <c:tx>
            <c:strRef>
              <c:f>Tabelle1!$C$36</c:f>
              <c:strCache>
                <c:ptCount val="1"/>
                <c:pt idx="0">
                  <c:v>dependents as % of pop (2013=100) RHS</c:v>
                </c:pt>
              </c:strCache>
            </c:strRef>
          </c:tx>
          <c:spPr>
            <a:pattFill prst="lgCheck">
              <a:fgClr>
                <a:schemeClr val="tx1"/>
              </a:fgClr>
              <a:bgClr>
                <a:schemeClr val="bg1"/>
              </a:bgClr>
            </a:pattFill>
            <a:ln>
              <a:solidFill>
                <a:schemeClr val="accent1"/>
              </a:solidFill>
            </a:ln>
          </c:spPr>
          <c:invertIfNegative val="0"/>
          <c:val>
            <c:numRef>
              <c:f>Tabelle1!$D$36:$M$36</c:f>
              <c:numCache>
                <c:formatCode>0</c:formatCode>
                <c:ptCount val="10"/>
                <c:pt idx="0">
                  <c:v>100</c:v>
                </c:pt>
                <c:pt idx="1">
                  <c:v>108.04315554175439</c:v>
                </c:pt>
                <c:pt idx="2">
                  <c:v>110.52744484996276</c:v>
                </c:pt>
                <c:pt idx="3">
                  <c:v>110.75500860778254</c:v>
                </c:pt>
                <c:pt idx="4">
                  <c:v>111.14057665449836</c:v>
                </c:pt>
                <c:pt idx="5">
                  <c:v>114.21269843939508</c:v>
                </c:pt>
                <c:pt idx="6">
                  <c:v>118.25443148453451</c:v>
                </c:pt>
                <c:pt idx="7">
                  <c:v>120.74989237403992</c:v>
                </c:pt>
                <c:pt idx="8">
                  <c:v>120.22879654242917</c:v>
                </c:pt>
                <c:pt idx="9">
                  <c:v>117.42202442512881</c:v>
                </c:pt>
              </c:numCache>
            </c:numRef>
          </c:val>
        </c:ser>
        <c:ser>
          <c:idx val="1"/>
          <c:order val="1"/>
          <c:tx>
            <c:strRef>
              <c:f>Tabelle1!$C$37</c:f>
              <c:strCache>
                <c:ptCount val="1"/>
                <c:pt idx="0">
                  <c:v>80+ as % of pop (2013=100) RHS</c:v>
                </c:pt>
              </c:strCache>
            </c:strRef>
          </c:tx>
          <c:spPr>
            <a:solidFill>
              <a:schemeClr val="tx1"/>
            </a:solidFill>
            <a:ln>
              <a:noFill/>
            </a:ln>
          </c:spPr>
          <c:invertIfNegative val="0"/>
          <c:val>
            <c:numRef>
              <c:f>Tabelle1!$D$37:$M$37</c:f>
              <c:numCache>
                <c:formatCode>0</c:formatCode>
                <c:ptCount val="10"/>
                <c:pt idx="0">
                  <c:v>100</c:v>
                </c:pt>
                <c:pt idx="1">
                  <c:v>134.38064803045472</c:v>
                </c:pt>
                <c:pt idx="2">
                  <c:v>145.5024668235032</c:v>
                </c:pt>
                <c:pt idx="3">
                  <c:v>148.47969773629018</c:v>
                </c:pt>
                <c:pt idx="4">
                  <c:v>165.35096133383794</c:v>
                </c:pt>
                <c:pt idx="5">
                  <c:v>192.3995082132125</c:v>
                </c:pt>
                <c:pt idx="6">
                  <c:v>230.57570480716527</c:v>
                </c:pt>
                <c:pt idx="7">
                  <c:v>257.41585031370931</c:v>
                </c:pt>
                <c:pt idx="8">
                  <c:v>251.38815424583879</c:v>
                </c:pt>
                <c:pt idx="9">
                  <c:v>243.17405643101608</c:v>
                </c:pt>
              </c:numCache>
            </c:numRef>
          </c:val>
        </c:ser>
        <c:dLbls>
          <c:showLegendKey val="0"/>
          <c:showVal val="0"/>
          <c:showCatName val="0"/>
          <c:showSerName val="0"/>
          <c:showPercent val="0"/>
          <c:showBubbleSize val="0"/>
        </c:dLbls>
        <c:gapWidth val="150"/>
        <c:axId val="136218496"/>
        <c:axId val="136216576"/>
      </c:barChart>
      <c:lineChart>
        <c:grouping val="standard"/>
        <c:varyColors val="0"/>
        <c:ser>
          <c:idx val="2"/>
          <c:order val="2"/>
          <c:tx>
            <c:strRef>
              <c:f>Tabelle1!$C$38</c:f>
              <c:strCache>
                <c:ptCount val="1"/>
                <c:pt idx="0">
                  <c:v>care workers as % lab force based on dependency</c:v>
                </c:pt>
              </c:strCache>
            </c:strRef>
          </c:tx>
          <c:spPr>
            <a:ln w="28800">
              <a:solidFill>
                <a:schemeClr val="tx1"/>
              </a:solidFill>
              <a:prstDash val="sysDash"/>
            </a:ln>
          </c:spPr>
          <c:marker>
            <c:symbol val="none"/>
          </c:marker>
          <c:dLbls>
            <c:dLbl>
              <c:idx val="0"/>
              <c:layout>
                <c:manualLayout>
                  <c:x val="-0.10850373070570143"/>
                  <c:y val="-2.9513743644088031E-3"/>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4.6214551967243347E-2"/>
                  <c:y val="-1.180549745763499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Tabelle1!$D$35:$M$35</c:f>
              <c:numCache>
                <c:formatCode>General</c:formatCode>
                <c:ptCount val="10"/>
                <c:pt idx="0">
                  <c:v>2013</c:v>
                </c:pt>
                <c:pt idx="1">
                  <c:v>2020</c:v>
                </c:pt>
                <c:pt idx="2">
                  <c:v>2025</c:v>
                </c:pt>
                <c:pt idx="3">
                  <c:v>2030</c:v>
                </c:pt>
                <c:pt idx="4">
                  <c:v>2035</c:v>
                </c:pt>
                <c:pt idx="5">
                  <c:v>2040</c:v>
                </c:pt>
                <c:pt idx="6">
                  <c:v>2045</c:v>
                </c:pt>
                <c:pt idx="7">
                  <c:v>2050</c:v>
                </c:pt>
                <c:pt idx="8">
                  <c:v>2055</c:v>
                </c:pt>
                <c:pt idx="9">
                  <c:v>2060</c:v>
                </c:pt>
              </c:numCache>
            </c:numRef>
          </c:cat>
          <c:val>
            <c:numRef>
              <c:f>Tabelle1!$D$38:$M$38</c:f>
              <c:numCache>
                <c:formatCode>0.0%</c:formatCode>
                <c:ptCount val="10"/>
                <c:pt idx="0">
                  <c:v>2.4079793093539002E-2</c:v>
                </c:pt>
                <c:pt idx="1">
                  <c:v>2.64757933899296E-2</c:v>
                </c:pt>
                <c:pt idx="2">
                  <c:v>2.8001486303897299E-2</c:v>
                </c:pt>
                <c:pt idx="3">
                  <c:v>2.9333566959936198E-2</c:v>
                </c:pt>
                <c:pt idx="4">
                  <c:v>3.04003610999308E-2</c:v>
                </c:pt>
                <c:pt idx="5">
                  <c:v>3.1405757547839003E-2</c:v>
                </c:pt>
                <c:pt idx="6">
                  <c:v>3.2664090885973801E-2</c:v>
                </c:pt>
                <c:pt idx="7">
                  <c:v>3.3708078807491097E-2</c:v>
                </c:pt>
                <c:pt idx="8">
                  <c:v>3.40030034491463E-2</c:v>
                </c:pt>
                <c:pt idx="9">
                  <c:v>3.3319234405899498E-2</c:v>
                </c:pt>
              </c:numCache>
            </c:numRef>
          </c:val>
          <c:smooth val="0"/>
        </c:ser>
        <c:ser>
          <c:idx val="3"/>
          <c:order val="3"/>
          <c:tx>
            <c:strRef>
              <c:f>Tabelle1!$C$39</c:f>
              <c:strCache>
                <c:ptCount val="1"/>
                <c:pt idx="0">
                  <c:v>care workers as % lab force based on age</c:v>
                </c:pt>
              </c:strCache>
            </c:strRef>
          </c:tx>
          <c:spPr>
            <a:ln w="28800">
              <a:solidFill>
                <a:schemeClr val="tx1"/>
              </a:solidFill>
            </a:ln>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6.0279850392056349E-2"/>
                  <c:y val="-1.3526976238756287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Tabelle1!$D$35:$M$35</c:f>
              <c:numCache>
                <c:formatCode>General</c:formatCode>
                <c:ptCount val="10"/>
                <c:pt idx="0">
                  <c:v>2013</c:v>
                </c:pt>
                <c:pt idx="1">
                  <c:v>2020</c:v>
                </c:pt>
                <c:pt idx="2">
                  <c:v>2025</c:v>
                </c:pt>
                <c:pt idx="3">
                  <c:v>2030</c:v>
                </c:pt>
                <c:pt idx="4">
                  <c:v>2035</c:v>
                </c:pt>
                <c:pt idx="5">
                  <c:v>2040</c:v>
                </c:pt>
                <c:pt idx="6">
                  <c:v>2045</c:v>
                </c:pt>
                <c:pt idx="7">
                  <c:v>2050</c:v>
                </c:pt>
                <c:pt idx="8">
                  <c:v>2055</c:v>
                </c:pt>
                <c:pt idx="9">
                  <c:v>2060</c:v>
                </c:pt>
              </c:numCache>
            </c:numRef>
          </c:cat>
          <c:val>
            <c:numRef>
              <c:f>Tabelle1!$D$39:$M$39</c:f>
              <c:numCache>
                <c:formatCode>0.0%</c:formatCode>
                <c:ptCount val="10"/>
                <c:pt idx="0">
                  <c:v>2.4079793093539002E-2</c:v>
                </c:pt>
                <c:pt idx="1">
                  <c:v>3.29297515887918E-2</c:v>
                </c:pt>
                <c:pt idx="2">
                  <c:v>3.6862205015888098E-2</c:v>
                </c:pt>
                <c:pt idx="3">
                  <c:v>3.9324985935060501E-2</c:v>
                </c:pt>
                <c:pt idx="4">
                  <c:v>4.5228566236397302E-2</c:v>
                </c:pt>
                <c:pt idx="5">
                  <c:v>5.2905258257897901E-2</c:v>
                </c:pt>
                <c:pt idx="6">
                  <c:v>6.3689332259008802E-2</c:v>
                </c:pt>
                <c:pt idx="7">
                  <c:v>7.1859225694327206E-2</c:v>
                </c:pt>
                <c:pt idx="8">
                  <c:v>7.1097378678985301E-2</c:v>
                </c:pt>
                <c:pt idx="9">
                  <c:v>6.9002160602542897E-2</c:v>
                </c:pt>
              </c:numCache>
            </c:numRef>
          </c:val>
          <c:smooth val="0"/>
        </c:ser>
        <c:dLbls>
          <c:showLegendKey val="0"/>
          <c:showVal val="0"/>
          <c:showCatName val="0"/>
          <c:showSerName val="0"/>
          <c:showPercent val="0"/>
          <c:showBubbleSize val="0"/>
        </c:dLbls>
        <c:marker val="1"/>
        <c:smooth val="0"/>
        <c:axId val="136185728"/>
        <c:axId val="136183808"/>
      </c:lineChart>
      <c:valAx>
        <c:axId val="136183808"/>
        <c:scaling>
          <c:orientation val="minMax"/>
          <c:max val="8.0000000000000016E-2"/>
          <c:min val="1.0000000000000002E-2"/>
        </c:scaling>
        <c:delete val="0"/>
        <c:axPos val="l"/>
        <c:majorGridlines>
          <c:spPr>
            <a:ln w="6480">
              <a:solidFill>
                <a:srgbClr val="B3B3B3"/>
              </a:solidFill>
            </a:ln>
          </c:spPr>
        </c:majorGridlines>
        <c:title>
          <c:tx>
            <c:rich>
              <a:bodyPr/>
              <a:lstStyle/>
              <a:p>
                <a:pPr>
                  <a:defRPr sz="900" b="0"/>
                </a:pPr>
                <a:r>
                  <a:rPr lang="en-GB"/>
                  <a:t>% of workforce</a:t>
                </a:r>
              </a:p>
            </c:rich>
          </c:tx>
          <c:layout>
            <c:manualLayout>
              <c:xMode val="edge"/>
              <c:yMode val="edge"/>
              <c:x val="2.9704992627188901E-2"/>
              <c:y val="0.2088294895749091"/>
            </c:manualLayout>
          </c:layout>
          <c:overlay val="0"/>
        </c:title>
        <c:numFmt formatCode="0%" sourceLinked="0"/>
        <c:majorTickMark val="none"/>
        <c:minorTickMark val="none"/>
        <c:tickLblPos val="nextTo"/>
        <c:spPr>
          <a:ln w="6480">
            <a:solidFill>
              <a:srgbClr val="B3B3B3"/>
            </a:solidFill>
          </a:ln>
        </c:spPr>
        <c:txPr>
          <a:bodyPr/>
          <a:lstStyle/>
          <a:p>
            <a:pPr>
              <a:defRPr sz="1000" b="0" baseline="0">
                <a:solidFill>
                  <a:srgbClr val="000000"/>
                </a:solidFill>
                <a:latin typeface="Calibri"/>
              </a:defRPr>
            </a:pPr>
            <a:endParaRPr lang="en-US"/>
          </a:p>
        </c:txPr>
        <c:crossAx val="136185728"/>
        <c:crossesAt val="1"/>
        <c:crossBetween val="between"/>
      </c:valAx>
      <c:catAx>
        <c:axId val="136185728"/>
        <c:scaling>
          <c:orientation val="minMax"/>
        </c:scaling>
        <c:delete val="0"/>
        <c:axPos val="b"/>
        <c:title>
          <c:tx>
            <c:rich>
              <a:bodyPr/>
              <a:lstStyle/>
              <a:p>
                <a:pPr>
                  <a:defRPr sz="900" b="0"/>
                </a:pPr>
                <a:r>
                  <a:rPr lang="en-GB"/>
                  <a:t>Jahr</a:t>
                </a:r>
              </a:p>
            </c:rich>
          </c:tx>
          <c:layout>
            <c:manualLayout>
              <c:xMode val="edge"/>
              <c:yMode val="edge"/>
              <c:x val="0.48143296503018568"/>
              <c:y val="0.6441358541074117"/>
            </c:manualLayout>
          </c:layout>
          <c:overlay val="0"/>
        </c:title>
        <c:numFmt formatCode="General" sourceLinked="1"/>
        <c:majorTickMark val="none"/>
        <c:minorTickMark val="none"/>
        <c:tickLblPos val="nextTo"/>
        <c:spPr>
          <a:ln w="6480">
            <a:solidFill>
              <a:srgbClr val="B3B3B3"/>
            </a:solidFill>
          </a:ln>
        </c:spPr>
        <c:txPr>
          <a:bodyPr/>
          <a:lstStyle/>
          <a:p>
            <a:pPr>
              <a:defRPr sz="1000" b="0" baseline="0">
                <a:solidFill>
                  <a:srgbClr val="000000"/>
                </a:solidFill>
                <a:latin typeface="Calibri"/>
              </a:defRPr>
            </a:pPr>
            <a:endParaRPr lang="en-US"/>
          </a:p>
        </c:txPr>
        <c:crossAx val="136183808"/>
        <c:crossesAt val="0"/>
        <c:auto val="1"/>
        <c:lblAlgn val="ctr"/>
        <c:lblOffset val="100"/>
        <c:noMultiLvlLbl val="0"/>
      </c:catAx>
      <c:valAx>
        <c:axId val="136216576"/>
        <c:scaling>
          <c:orientation val="minMax"/>
          <c:max val="250"/>
          <c:min val="100"/>
        </c:scaling>
        <c:delete val="0"/>
        <c:axPos val="r"/>
        <c:title>
          <c:tx>
            <c:rich>
              <a:bodyPr/>
              <a:lstStyle/>
              <a:p>
                <a:pPr>
                  <a:defRPr sz="900" b="0"/>
                </a:pPr>
                <a:r>
                  <a:rPr lang="en-GB"/>
                  <a:t>number to be cared for</a:t>
                </a:r>
              </a:p>
            </c:rich>
          </c:tx>
          <c:layout>
            <c:manualLayout>
              <c:xMode val="edge"/>
              <c:yMode val="edge"/>
              <c:x val="0.96212321138134205"/>
              <c:y val="0.20144013125482213"/>
            </c:manualLayout>
          </c:layout>
          <c:overlay val="0"/>
        </c:title>
        <c:numFmt formatCode="0" sourceLinked="1"/>
        <c:majorTickMark val="none"/>
        <c:minorTickMark val="none"/>
        <c:tickLblPos val="nextTo"/>
        <c:spPr>
          <a:ln w="6480">
            <a:solidFill>
              <a:srgbClr val="B3B3B3"/>
            </a:solidFill>
          </a:ln>
        </c:spPr>
        <c:txPr>
          <a:bodyPr/>
          <a:lstStyle/>
          <a:p>
            <a:pPr>
              <a:defRPr sz="1000" b="0" baseline="0">
                <a:solidFill>
                  <a:srgbClr val="000000"/>
                </a:solidFill>
                <a:latin typeface="Calibri"/>
              </a:defRPr>
            </a:pPr>
            <a:endParaRPr lang="en-US"/>
          </a:p>
        </c:txPr>
        <c:crossAx val="136218496"/>
        <c:crosses val="max"/>
        <c:crossBetween val="between"/>
      </c:valAx>
      <c:catAx>
        <c:axId val="136218496"/>
        <c:scaling>
          <c:orientation val="minMax"/>
        </c:scaling>
        <c:delete val="1"/>
        <c:axPos val="b"/>
        <c:majorTickMark val="none"/>
        <c:minorTickMark val="none"/>
        <c:tickLblPos val="nextTo"/>
        <c:crossAx val="136216576"/>
        <c:crossesAt val="0"/>
        <c:auto val="1"/>
        <c:lblAlgn val="ctr"/>
        <c:lblOffset val="100"/>
        <c:noMultiLvlLbl val="0"/>
      </c:catAx>
      <c:spPr>
        <a:noFill/>
        <a:ln w="9360">
          <a:solidFill>
            <a:srgbClr val="B3B3B3"/>
          </a:solidFill>
          <a:prstDash val="solid"/>
        </a:ln>
      </c:spPr>
    </c:plotArea>
    <c:legend>
      <c:legendPos val="b"/>
      <c:layout>
        <c:manualLayout>
          <c:xMode val="edge"/>
          <c:yMode val="edge"/>
          <c:x val="9.2346357578173943E-2"/>
          <c:y val="0.77324102735714884"/>
          <c:w val="0.56815974002139069"/>
          <c:h val="0.20905072645639866"/>
        </c:manualLayout>
      </c:layout>
      <c:overlay val="0"/>
      <c:spPr>
        <a:noFill/>
        <a:ln>
          <a:noFill/>
        </a:ln>
      </c:spPr>
      <c:txPr>
        <a:bodyPr/>
        <a:lstStyle/>
        <a:p>
          <a:pPr>
            <a:defRPr sz="1000" b="0" baseline="0">
              <a:solidFill>
                <a:srgbClr val="000000"/>
              </a:solidFill>
              <a:latin typeface="Calibri"/>
            </a:defRPr>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0.66337</cdr:x>
      <cdr:y>0.82757</cdr:y>
    </cdr:from>
    <cdr:to>
      <cdr:x>0.9802</cdr:x>
      <cdr:y>1</cdr:y>
    </cdr:to>
    <cdr:sp macro="" textlink="">
      <cdr:nvSpPr>
        <cdr:cNvPr id="2" name="TextBox 1"/>
        <cdr:cNvSpPr txBox="1"/>
      </cdr:nvSpPr>
      <cdr:spPr>
        <a:xfrm xmlns:a="http://schemas.openxmlformats.org/drawingml/2006/main">
          <a:off x="4824536" y="3561094"/>
          <a:ext cx="2304256" cy="7419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t>Source: own calculations from </a:t>
          </a:r>
        </a:p>
        <a:p xmlns:a="http://schemas.openxmlformats.org/drawingml/2006/main">
          <a:r>
            <a:rPr lang="en-GB" sz="1100" dirty="0" smtClean="0"/>
            <a:t>AWG 2015 and </a:t>
          </a:r>
        </a:p>
        <a:p xmlns:a="http://schemas.openxmlformats.org/drawingml/2006/main">
          <a:r>
            <a:rPr lang="en-GB" dirty="0" err="1" smtClean="0"/>
            <a:t>Statistisches</a:t>
          </a:r>
          <a:r>
            <a:rPr lang="en-GB" dirty="0" smtClean="0"/>
            <a:t> </a:t>
          </a:r>
          <a:r>
            <a:rPr lang="en-GB" dirty="0" err="1" smtClean="0"/>
            <a:t>Bundesamt</a:t>
          </a:r>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4266"/>
          </a:xfrm>
          <a:prstGeom prst="rect">
            <a:avLst/>
          </a:prstGeom>
        </p:spPr>
        <p:txBody>
          <a:bodyPr vert="horz" lIns="91440" tIns="45720" rIns="91440" bIns="45720" rtlCol="0"/>
          <a:lstStyle>
            <a:lvl1pPr algn="r">
              <a:defRPr sz="1200"/>
            </a:lvl1pPr>
          </a:lstStyle>
          <a:p>
            <a:pPr>
              <a:defRPr/>
            </a:pPr>
            <a:fld id="{7A967193-97A0-483A-8FD6-CF6796F9DEAE}" type="datetimeFigureOut">
              <a:rPr lang="en-GB"/>
              <a:pPr>
                <a:defRPr/>
              </a:pPr>
              <a:t>04/09/2016</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689993"/>
            <a:ext cx="5438775" cy="444364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pPr>
              <a:defRPr/>
            </a:pPr>
            <a:fld id="{D8A12317-33E7-495A-A192-7110AB14A856}" type="slidenum">
              <a:rPr lang="en-GB"/>
              <a:pPr>
                <a:defRPr/>
              </a:pPr>
              <a:t>‹#›</a:t>
            </a:fld>
            <a:endParaRPr lang="en-GB"/>
          </a:p>
        </p:txBody>
      </p:sp>
    </p:spTree>
    <p:extLst>
      <p:ext uri="{BB962C8B-B14F-4D97-AF65-F5344CB8AC3E}">
        <p14:creationId xmlns:p14="http://schemas.microsoft.com/office/powerpoint/2010/main" val="158748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1473CF2-7C97-40B0-893B-4A316D78EECF}" type="slidenum">
              <a:rPr lang="hu-HU"/>
              <a:pPr>
                <a:defRPr/>
              </a:pPr>
              <a:t>‹#›</a:t>
            </a:fld>
            <a:endParaRPr lang="hu-HU"/>
          </a:p>
        </p:txBody>
      </p:sp>
    </p:spTree>
    <p:extLst>
      <p:ext uri="{BB962C8B-B14F-4D97-AF65-F5344CB8AC3E}">
        <p14:creationId xmlns:p14="http://schemas.microsoft.com/office/powerpoint/2010/main" val="421333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1235D89E-1647-4613-8852-D54303F2E4EF}" type="slidenum">
              <a:rPr lang="hu-HU"/>
              <a:pPr>
                <a:defRPr/>
              </a:pPr>
              <a:t>‹#›</a:t>
            </a:fld>
            <a:endParaRPr lang="hu-HU"/>
          </a:p>
        </p:txBody>
      </p:sp>
    </p:spTree>
    <p:extLst>
      <p:ext uri="{BB962C8B-B14F-4D97-AF65-F5344CB8AC3E}">
        <p14:creationId xmlns:p14="http://schemas.microsoft.com/office/powerpoint/2010/main" val="289581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7E639F9-1EAC-4858-A0A7-0CA934DDA128}" type="slidenum">
              <a:rPr lang="hu-HU"/>
              <a:pPr>
                <a:defRPr/>
              </a:pPr>
              <a:t>‹#›</a:t>
            </a:fld>
            <a:endParaRPr lang="hu-HU"/>
          </a:p>
        </p:txBody>
      </p:sp>
    </p:spTree>
    <p:extLst>
      <p:ext uri="{BB962C8B-B14F-4D97-AF65-F5344CB8AC3E}">
        <p14:creationId xmlns:p14="http://schemas.microsoft.com/office/powerpoint/2010/main" val="71898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38927A3B-D015-4568-A0BD-77F00703A9A1}" type="slidenum">
              <a:rPr lang="hu-HU"/>
              <a:pPr>
                <a:defRPr/>
              </a:pPr>
              <a:t>‹#›</a:t>
            </a:fld>
            <a:endParaRPr lang="hu-HU"/>
          </a:p>
        </p:txBody>
      </p:sp>
    </p:spTree>
    <p:extLst>
      <p:ext uri="{BB962C8B-B14F-4D97-AF65-F5344CB8AC3E}">
        <p14:creationId xmlns:p14="http://schemas.microsoft.com/office/powerpoint/2010/main" val="1108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B4E3818-8E88-4179-88FA-E674E19E0BE9}" type="slidenum">
              <a:rPr lang="hu-HU"/>
              <a:pPr>
                <a:defRPr/>
              </a:pPr>
              <a:t>‹#›</a:t>
            </a:fld>
            <a:endParaRPr lang="hu-HU"/>
          </a:p>
        </p:txBody>
      </p:sp>
    </p:spTree>
    <p:extLst>
      <p:ext uri="{BB962C8B-B14F-4D97-AF65-F5344CB8AC3E}">
        <p14:creationId xmlns:p14="http://schemas.microsoft.com/office/powerpoint/2010/main" val="159880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B4F78F8-F354-4068-A282-A9982114FBE6}" type="slidenum">
              <a:rPr lang="hu-HU"/>
              <a:pPr>
                <a:defRPr/>
              </a:pPr>
              <a:t>‹#›</a:t>
            </a:fld>
            <a:endParaRPr lang="hu-HU"/>
          </a:p>
        </p:txBody>
      </p:sp>
    </p:spTree>
    <p:extLst>
      <p:ext uri="{BB962C8B-B14F-4D97-AF65-F5344CB8AC3E}">
        <p14:creationId xmlns:p14="http://schemas.microsoft.com/office/powerpoint/2010/main" val="331678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EBAB3EA8-5B3A-4238-9850-5023F8D57280}" type="slidenum">
              <a:rPr lang="hu-HU"/>
              <a:pPr>
                <a:defRPr/>
              </a:pPr>
              <a:t>‹#›</a:t>
            </a:fld>
            <a:endParaRPr lang="hu-HU"/>
          </a:p>
        </p:txBody>
      </p:sp>
    </p:spTree>
    <p:extLst>
      <p:ext uri="{BB962C8B-B14F-4D97-AF65-F5344CB8AC3E}">
        <p14:creationId xmlns:p14="http://schemas.microsoft.com/office/powerpoint/2010/main" val="121395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BE12E62E-FFDA-4E03-B890-0A2A5D34732D}" type="slidenum">
              <a:rPr lang="hu-HU"/>
              <a:pPr>
                <a:defRPr/>
              </a:pPr>
              <a:t>‹#›</a:t>
            </a:fld>
            <a:endParaRPr lang="hu-HU"/>
          </a:p>
        </p:txBody>
      </p:sp>
    </p:spTree>
    <p:extLst>
      <p:ext uri="{BB962C8B-B14F-4D97-AF65-F5344CB8AC3E}">
        <p14:creationId xmlns:p14="http://schemas.microsoft.com/office/powerpoint/2010/main" val="222440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358BB46F-7E39-400E-B0D3-1307110548B4}" type="slidenum">
              <a:rPr lang="hu-HU"/>
              <a:pPr>
                <a:defRPr/>
              </a:pPr>
              <a:t>‹#›</a:t>
            </a:fld>
            <a:endParaRPr lang="hu-HU"/>
          </a:p>
        </p:txBody>
      </p:sp>
    </p:spTree>
    <p:extLst>
      <p:ext uri="{BB962C8B-B14F-4D97-AF65-F5344CB8AC3E}">
        <p14:creationId xmlns:p14="http://schemas.microsoft.com/office/powerpoint/2010/main" val="214361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ECEAECCB-B4CC-4FEC-9171-DBEF5913AD55}" type="slidenum">
              <a:rPr lang="hu-HU"/>
              <a:pPr>
                <a:defRPr/>
              </a:pPr>
              <a:t>‹#›</a:t>
            </a:fld>
            <a:endParaRPr lang="hu-HU"/>
          </a:p>
        </p:txBody>
      </p:sp>
    </p:spTree>
    <p:extLst>
      <p:ext uri="{BB962C8B-B14F-4D97-AF65-F5344CB8AC3E}">
        <p14:creationId xmlns:p14="http://schemas.microsoft.com/office/powerpoint/2010/main" val="279130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1F56E86-13B4-4215-A6D4-DBA3D8426D91}" type="slidenum">
              <a:rPr lang="hu-HU"/>
              <a:pPr>
                <a:defRPr/>
              </a:pPr>
              <a:t>‹#›</a:t>
            </a:fld>
            <a:endParaRPr lang="hu-HU"/>
          </a:p>
        </p:txBody>
      </p:sp>
    </p:spTree>
    <p:extLst>
      <p:ext uri="{BB962C8B-B14F-4D97-AF65-F5344CB8AC3E}">
        <p14:creationId xmlns:p14="http://schemas.microsoft.com/office/powerpoint/2010/main" val="319897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480D7ED-AFCB-4932-BF1B-20FECCD917C8}" type="slidenum">
              <a:rPr lang="hu-HU"/>
              <a:pPr>
                <a:defRPr/>
              </a:pPr>
              <a:t>‹#›</a:t>
            </a:fld>
            <a:endParaRPr lang="hu-HU"/>
          </a:p>
        </p:txBody>
      </p:sp>
    </p:spTree>
    <p:extLst>
      <p:ext uri="{BB962C8B-B14F-4D97-AF65-F5344CB8AC3E}">
        <p14:creationId xmlns:p14="http://schemas.microsoft.com/office/powerpoint/2010/main" val="366964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A24A0AE-E1CB-4D3E-9566-8AFF1816772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79388" y="333375"/>
            <a:ext cx="8785225" cy="3095625"/>
          </a:xfrm>
        </p:spPr>
        <p:txBody>
          <a:bodyPr/>
          <a:lstStyle/>
          <a:p>
            <a:r>
              <a:rPr lang="en-GB" altLang="en-US" sz="2800" dirty="0" smtClean="0"/>
              <a:t/>
            </a:r>
            <a:br>
              <a:rPr lang="en-GB" altLang="en-US" sz="2800" dirty="0" smtClean="0"/>
            </a:br>
            <a:r>
              <a:rPr lang="en-GB" altLang="en-US" sz="2800" dirty="0" smtClean="0"/>
              <a:t> </a:t>
            </a:r>
            <a:r>
              <a:rPr lang="en-US" altLang="en-US" sz="2400" b="1" dirty="0" smtClean="0"/>
              <a:t>4th International Conference on Evidence-based Policy in Long-term Care </a:t>
            </a:r>
            <a:br>
              <a:rPr lang="en-US" altLang="en-US" sz="2400" b="1" dirty="0" smtClean="0"/>
            </a:br>
            <a:r>
              <a:rPr lang="de-DE" altLang="en-US" sz="1800" dirty="0" smtClean="0"/>
              <a:t/>
            </a:r>
            <a:br>
              <a:rPr lang="de-DE" altLang="en-US" sz="1800" dirty="0" smtClean="0"/>
            </a:br>
            <a:r>
              <a:rPr lang="en-GB" altLang="en-US" sz="2000" dirty="0" smtClean="0"/>
              <a:t>London School of Economics, 4-7 September 2016</a:t>
            </a:r>
            <a:r>
              <a:rPr lang="en-GB" altLang="en-US" sz="1400" dirty="0" smtClean="0"/>
              <a:t/>
            </a:r>
            <a:br>
              <a:rPr lang="en-GB" altLang="en-US" sz="1400" dirty="0" smtClean="0"/>
            </a:br>
            <a:r>
              <a:rPr lang="en-GB" altLang="en-US" sz="1400" dirty="0" smtClean="0"/>
              <a:t/>
            </a:r>
            <a:br>
              <a:rPr lang="en-GB" altLang="en-US" sz="1400" dirty="0" smtClean="0"/>
            </a:br>
            <a:r>
              <a:rPr lang="en-US" sz="2800" b="1" dirty="0" smtClean="0"/>
              <a:t>Automation in the long-term </a:t>
            </a:r>
            <a:r>
              <a:rPr lang="en-US" sz="2800" b="1" dirty="0"/>
              <a:t>care sector:  developing a research agenda</a:t>
            </a:r>
            <a:endParaRPr lang="en-GB" altLang="en-US" sz="2800" b="1" dirty="0" smtClean="0"/>
          </a:p>
        </p:txBody>
      </p:sp>
      <p:sp>
        <p:nvSpPr>
          <p:cNvPr id="2053" name="Rectangle 3"/>
          <p:cNvSpPr>
            <a:spLocks noGrp="1" noChangeArrowheads="1"/>
          </p:cNvSpPr>
          <p:nvPr>
            <p:ph type="subTitle" idx="1"/>
          </p:nvPr>
        </p:nvSpPr>
        <p:spPr>
          <a:xfrm>
            <a:off x="1115616" y="4005262"/>
            <a:ext cx="6912768" cy="2736105"/>
          </a:xfrm>
        </p:spPr>
        <p:txBody>
          <a:bodyPr/>
          <a:lstStyle/>
          <a:p>
            <a:pPr eaLnBrk="1" hangingPunct="1"/>
            <a:r>
              <a:rPr lang="en-GB" altLang="en-US" sz="2400" dirty="0" smtClean="0"/>
              <a:t>Bernard H. Casey</a:t>
            </a:r>
          </a:p>
          <a:p>
            <a:pPr eaLnBrk="1" hangingPunct="1"/>
            <a:r>
              <a:rPr lang="en-GB" altLang="en-US" sz="2400" dirty="0" smtClean="0"/>
              <a:t>Personal Social Services Research Unit</a:t>
            </a:r>
          </a:p>
          <a:p>
            <a:pPr eaLnBrk="1" hangingPunct="1"/>
            <a:r>
              <a:rPr lang="en-GB" altLang="en-US" sz="2400" dirty="0" smtClean="0"/>
              <a:t>London School </a:t>
            </a:r>
            <a:r>
              <a:rPr lang="en-GB" altLang="en-US" sz="2400" smtClean="0"/>
              <a:t>of Economics</a:t>
            </a:r>
            <a:endParaRPr lang="en-GB" altLang="en-US" sz="2400" dirty="0" smtClean="0"/>
          </a:p>
          <a:p>
            <a:pPr eaLnBrk="1" hangingPunct="1"/>
            <a:r>
              <a:rPr lang="en-GB" altLang="en-US" sz="2400" dirty="0" smtClean="0"/>
              <a:t>Paul P. </a:t>
            </a:r>
            <a:r>
              <a:rPr lang="en-GB" altLang="en-US" sz="2400" dirty="0" err="1" smtClean="0"/>
              <a:t>Freddolino</a:t>
            </a:r>
            <a:endParaRPr lang="en-GB" altLang="en-US" sz="2400" dirty="0" smtClean="0"/>
          </a:p>
          <a:p>
            <a:pPr eaLnBrk="1" hangingPunct="1"/>
            <a:r>
              <a:rPr lang="en-US" sz="2400" dirty="0" smtClean="0"/>
              <a:t>School of Social Work</a:t>
            </a:r>
          </a:p>
          <a:p>
            <a:pPr eaLnBrk="1" hangingPunct="1"/>
            <a:r>
              <a:rPr lang="en-US" sz="2400" dirty="0" smtClean="0"/>
              <a:t>Michigan </a:t>
            </a:r>
            <a:r>
              <a:rPr lang="en-US" sz="2400" dirty="0"/>
              <a:t>State </a:t>
            </a:r>
            <a:r>
              <a:rPr lang="en-US" sz="2400" dirty="0" smtClean="0"/>
              <a:t>University</a:t>
            </a:r>
            <a:endParaRPr lang="en-GB"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298139" y="1379145"/>
            <a:ext cx="8534400" cy="5616352"/>
          </a:xfrm>
        </p:spPr>
        <p:txBody>
          <a:bodyPr/>
          <a:lstStyle/>
          <a:p>
            <a:pPr algn="ctr" eaLnBrk="1" hangingPunct="1">
              <a:lnSpc>
                <a:spcPct val="90000"/>
              </a:lnSpc>
              <a:buFontTx/>
              <a:buNone/>
            </a:pPr>
            <a:r>
              <a:rPr lang="en-GB" altLang="en-US" dirty="0" smtClean="0"/>
              <a:t>Robots (2)</a:t>
            </a:r>
          </a:p>
          <a:p>
            <a:pPr algn="ctr" eaLnBrk="1" hangingPunct="1">
              <a:lnSpc>
                <a:spcPct val="90000"/>
              </a:lnSpc>
              <a:buFontTx/>
              <a:buNone/>
            </a:pPr>
            <a:endParaRPr lang="en-GB" altLang="en-US" sz="1200" dirty="0" smtClean="0"/>
          </a:p>
          <a:p>
            <a:pPr>
              <a:lnSpc>
                <a:spcPct val="90000"/>
              </a:lnSpc>
              <a:buFontTx/>
              <a:buNone/>
            </a:pPr>
            <a:r>
              <a:rPr lang="en-US" altLang="en-US" sz="2800" dirty="0" smtClean="0"/>
              <a:t>				Some examples (2)</a:t>
            </a:r>
          </a:p>
          <a:p>
            <a:pPr>
              <a:lnSpc>
                <a:spcPct val="90000"/>
              </a:lnSpc>
              <a:buFontTx/>
              <a:buNone/>
            </a:pPr>
            <a:endParaRPr lang="en-US" altLang="en-US" sz="2000" dirty="0" smtClean="0"/>
          </a:p>
          <a:p>
            <a:pPr>
              <a:lnSpc>
                <a:spcPct val="90000"/>
              </a:lnSpc>
              <a:buNone/>
            </a:pPr>
            <a:r>
              <a:rPr lang="en-US" altLang="en-US" sz="2000" dirty="0" smtClean="0"/>
              <a:t>	</a:t>
            </a:r>
          </a:p>
          <a:p>
            <a:pPr>
              <a:lnSpc>
                <a:spcPct val="90000"/>
              </a:lnSpc>
              <a:buNone/>
            </a:pPr>
            <a:endParaRPr lang="en-US" altLang="en-US" sz="2000" dirty="0"/>
          </a:p>
          <a:p>
            <a:pPr>
              <a:lnSpc>
                <a:spcPct val="90000"/>
              </a:lnSpc>
              <a:buNone/>
            </a:pPr>
            <a:endParaRPr lang="en-US" altLang="en-US" sz="2800" dirty="0"/>
          </a:p>
          <a:p>
            <a:pPr>
              <a:lnSpc>
                <a:spcPct val="90000"/>
              </a:lnSpc>
              <a:buNone/>
            </a:pPr>
            <a:endParaRPr lang="en-US" altLang="en-US" sz="2800" dirty="0" smtClean="0"/>
          </a:p>
          <a:p>
            <a:pPr>
              <a:lnSpc>
                <a:spcPct val="90000"/>
              </a:lnSpc>
              <a:buNone/>
            </a:pPr>
            <a:endParaRPr lang="en-US" altLang="en-US" sz="2800" dirty="0"/>
          </a:p>
          <a:p>
            <a:pPr>
              <a:lnSpc>
                <a:spcPct val="90000"/>
              </a:lnSpc>
              <a:buNone/>
            </a:pPr>
            <a:endParaRPr lang="en-US" altLang="en-US" sz="1200" dirty="0" smtClean="0"/>
          </a:p>
          <a:p>
            <a:pPr marL="0" indent="0">
              <a:buNone/>
            </a:pPr>
            <a:r>
              <a:rPr lang="en-GB" sz="2400" dirty="0" smtClean="0"/>
              <a:t>“Japan </a:t>
            </a:r>
            <a:r>
              <a:rPr lang="en-GB" sz="2400" dirty="0"/>
              <a:t>robot maker to tackle loneliness with </a:t>
            </a:r>
            <a:r>
              <a:rPr lang="en-GB" sz="2400" dirty="0" smtClean="0"/>
              <a:t>R2-D2-like machine” </a:t>
            </a:r>
            <a:r>
              <a:rPr lang="en-GB" sz="1800" dirty="0" smtClean="0"/>
              <a:t>(Financial Times, </a:t>
            </a:r>
            <a:r>
              <a:rPr lang="de-DE" sz="1800" dirty="0"/>
              <a:t>June 7, </a:t>
            </a:r>
            <a:r>
              <a:rPr lang="de-DE" sz="1800" dirty="0" smtClean="0"/>
              <a:t>2016)</a:t>
            </a:r>
            <a:endParaRPr lang="en-GB" sz="1800" dirty="0" smtClean="0"/>
          </a:p>
          <a:p>
            <a:pPr marL="0" indent="0">
              <a:buNone/>
            </a:pPr>
            <a:r>
              <a:rPr lang="en-GB" sz="2400" dirty="0" smtClean="0"/>
              <a:t>“Japan </a:t>
            </a:r>
            <a:r>
              <a:rPr lang="en-GB" sz="2400" dirty="0"/>
              <a:t>may pick robots over </a:t>
            </a:r>
            <a:r>
              <a:rPr lang="en-GB" sz="2400" dirty="0" smtClean="0"/>
              <a:t>immigrants” </a:t>
            </a:r>
            <a:r>
              <a:rPr lang="en-GB" sz="1800" dirty="0" smtClean="0"/>
              <a:t>BBC News: Monday</a:t>
            </a:r>
            <a:r>
              <a:rPr lang="en-GB" sz="1800" dirty="0"/>
              <a:t>, 17 May </a:t>
            </a:r>
            <a:r>
              <a:rPr lang="en-GB" sz="1800" dirty="0" smtClean="0"/>
              <a:t>2010 (</a:t>
            </a:r>
            <a:r>
              <a:rPr lang="en-US" altLang="en-US" sz="1800" dirty="0" smtClean="0"/>
              <a:t>http</a:t>
            </a:r>
            <a:r>
              <a:rPr lang="en-US" altLang="en-US" sz="1800" dirty="0"/>
              <a:t>://</a:t>
            </a:r>
            <a:r>
              <a:rPr lang="en-US" altLang="en-US" sz="1800" dirty="0" smtClean="0"/>
              <a:t>news.bbc.co.uk/1/hi/business/8687196.stm)</a:t>
            </a:r>
            <a:endParaRPr lang="en-US" altLang="en-US" sz="18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980" y="2670203"/>
            <a:ext cx="3042937" cy="202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705" y="2699301"/>
            <a:ext cx="2595811" cy="189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334" y="2265947"/>
            <a:ext cx="2199531" cy="293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43808" y="4831852"/>
            <a:ext cx="5980187" cy="369332"/>
          </a:xfrm>
          <a:prstGeom prst="rect">
            <a:avLst/>
          </a:prstGeom>
          <a:noFill/>
        </p:spPr>
        <p:txBody>
          <a:bodyPr wrap="square" rtlCol="0">
            <a:spAutoFit/>
          </a:bodyPr>
          <a:lstStyle/>
          <a:p>
            <a:r>
              <a:rPr lang="en-GB" dirty="0" smtClean="0"/>
              <a:t>The </a:t>
            </a:r>
            <a:r>
              <a:rPr lang="en-GB" dirty="0" err="1" smtClean="0"/>
              <a:t>Giraff</a:t>
            </a:r>
            <a:r>
              <a:rPr lang="en-GB" dirty="0" smtClean="0"/>
              <a:t>             Pepper                         Paro (the seal)</a:t>
            </a:r>
            <a:endParaRPr lang="en-GB" dirty="0"/>
          </a:p>
        </p:txBody>
      </p:sp>
    </p:spTree>
    <p:extLst>
      <p:ext uri="{BB962C8B-B14F-4D97-AF65-F5344CB8AC3E}">
        <p14:creationId xmlns:p14="http://schemas.microsoft.com/office/powerpoint/2010/main" val="3709216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447800"/>
            <a:ext cx="8534400" cy="5221288"/>
          </a:xfrm>
        </p:spPr>
        <p:txBody>
          <a:bodyPr/>
          <a:lstStyle/>
          <a:p>
            <a:pPr algn="ctr" eaLnBrk="1" hangingPunct="1">
              <a:lnSpc>
                <a:spcPct val="90000"/>
              </a:lnSpc>
              <a:buFontTx/>
              <a:buNone/>
            </a:pPr>
            <a:r>
              <a:rPr lang="en-GB" altLang="en-US" dirty="0" smtClean="0"/>
              <a:t>Robots (3)</a:t>
            </a:r>
          </a:p>
          <a:p>
            <a:pPr algn="ctr" eaLnBrk="1" hangingPunct="1">
              <a:lnSpc>
                <a:spcPct val="90000"/>
              </a:lnSpc>
              <a:buFontTx/>
              <a:buNone/>
            </a:pPr>
            <a:endParaRPr lang="en-GB" altLang="en-US" sz="1200" dirty="0" smtClean="0"/>
          </a:p>
          <a:p>
            <a:pPr>
              <a:lnSpc>
                <a:spcPct val="90000"/>
              </a:lnSpc>
              <a:buFontTx/>
              <a:buNone/>
            </a:pPr>
            <a:r>
              <a:rPr lang="en-US" altLang="en-US" sz="2800" dirty="0" smtClean="0"/>
              <a:t>Robots as a curse or a blessing</a:t>
            </a:r>
            <a:endParaRPr lang="en-US" altLang="en-US" sz="1200" dirty="0" smtClean="0"/>
          </a:p>
          <a:p>
            <a:pPr marL="0" indent="0">
              <a:buNone/>
            </a:pPr>
            <a:endParaRPr lang="en-US" sz="1200" i="1" dirty="0"/>
          </a:p>
          <a:p>
            <a:pPr marL="0" indent="0">
              <a:buNone/>
            </a:pPr>
            <a:r>
              <a:rPr lang="en-GB" sz="2400" i="1" dirty="0" smtClean="0"/>
              <a:t>Roughly </a:t>
            </a:r>
            <a:r>
              <a:rPr lang="en-GB" sz="2400" i="1" dirty="0"/>
              <a:t>15m jobs in the UK, notably those including administrative, clerical and production tasks, could be at risk of automation, </a:t>
            </a:r>
            <a:r>
              <a:rPr lang="en-GB" sz="2400" i="1" dirty="0" smtClean="0"/>
              <a:t>[Bank of England chief Economist] </a:t>
            </a:r>
            <a:r>
              <a:rPr lang="en-GB" sz="2400" i="1" dirty="0"/>
              <a:t>said.</a:t>
            </a:r>
          </a:p>
          <a:p>
            <a:pPr marL="0" indent="0" algn="r">
              <a:buNone/>
            </a:pPr>
            <a:r>
              <a:rPr lang="en-GB" sz="2400" i="1" dirty="0"/>
              <a:t>But he added: “To bring that down to planet earth, no one any time soon is, I think, going to choose a robot to cut their hair</a:t>
            </a:r>
            <a:r>
              <a:rPr lang="en-GB" sz="2400" i="1" dirty="0" smtClean="0"/>
              <a:t>.” </a:t>
            </a:r>
            <a:r>
              <a:rPr lang="en-GB" sz="1800" dirty="0" smtClean="0"/>
              <a:t>(Financial Times 12/11/15)</a:t>
            </a:r>
          </a:p>
          <a:p>
            <a:pPr marL="0" indent="0">
              <a:buNone/>
            </a:pPr>
            <a:endParaRPr lang="en-GB" sz="1200" i="1" dirty="0" smtClean="0"/>
          </a:p>
          <a:p>
            <a:pPr marL="0" indent="0">
              <a:buNone/>
            </a:pPr>
            <a:r>
              <a:rPr lang="en-GB" sz="2400" i="1" dirty="0" smtClean="0"/>
              <a:t>Sufficient savings in an open economy will ensure resources in older age and “guest workers” (or robots) will close the caregiving gap. </a:t>
            </a:r>
            <a:r>
              <a:rPr lang="en-GB" sz="1800" dirty="0" smtClean="0"/>
              <a:t>(How Japan and the US can reduce the stress of aging, </a:t>
            </a:r>
          </a:p>
          <a:p>
            <a:pPr marL="0" indent="0">
              <a:buNone/>
            </a:pPr>
            <a:r>
              <a:rPr lang="en-GB" sz="1800" dirty="0" smtClean="0"/>
              <a:t>C. Goldin, NBER Working </a:t>
            </a:r>
            <a:r>
              <a:rPr lang="en-GB" sz="1800" dirty="0"/>
              <a:t>Paper </a:t>
            </a:r>
            <a:r>
              <a:rPr lang="en-GB" sz="1800" dirty="0" smtClean="0"/>
              <a:t>22445)</a:t>
            </a:r>
            <a:endParaRPr lang="en-GB" sz="1800" i="1" dirty="0" smtClean="0"/>
          </a:p>
        </p:txBody>
      </p:sp>
    </p:spTree>
    <p:extLst>
      <p:ext uri="{BB962C8B-B14F-4D97-AF65-F5344CB8AC3E}">
        <p14:creationId xmlns:p14="http://schemas.microsoft.com/office/powerpoint/2010/main" val="423160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23528" y="1642650"/>
            <a:ext cx="8534400" cy="5221288"/>
          </a:xfrm>
        </p:spPr>
        <p:txBody>
          <a:bodyPr/>
          <a:lstStyle/>
          <a:p>
            <a:pPr algn="ctr" eaLnBrk="1" hangingPunct="1">
              <a:lnSpc>
                <a:spcPct val="90000"/>
              </a:lnSpc>
              <a:buFontTx/>
              <a:buNone/>
            </a:pPr>
            <a:r>
              <a:rPr lang="en-GB" altLang="en-US" dirty="0" smtClean="0"/>
              <a:t>Questions arising</a:t>
            </a:r>
          </a:p>
          <a:p>
            <a:pPr>
              <a:lnSpc>
                <a:spcPct val="90000"/>
              </a:lnSpc>
              <a:buFontTx/>
              <a:buNone/>
            </a:pPr>
            <a:endParaRPr lang="en-GB" altLang="en-US" sz="1200" dirty="0"/>
          </a:p>
          <a:p>
            <a:pPr>
              <a:lnSpc>
                <a:spcPct val="90000"/>
              </a:lnSpc>
              <a:buFontTx/>
              <a:buNone/>
            </a:pPr>
            <a:r>
              <a:rPr lang="en-US" altLang="en-US" sz="2800" dirty="0" smtClean="0"/>
              <a:t>1) Safety</a:t>
            </a:r>
            <a:endParaRPr lang="en-US" altLang="en-US" sz="2000" dirty="0" smtClean="0"/>
          </a:p>
          <a:p>
            <a:pPr>
              <a:lnSpc>
                <a:spcPct val="90000"/>
              </a:lnSpc>
              <a:buFontTx/>
              <a:buNone/>
            </a:pPr>
            <a:r>
              <a:rPr lang="en-US" altLang="en-US" sz="2000" dirty="0" smtClean="0"/>
              <a:t>	</a:t>
            </a:r>
            <a:r>
              <a:rPr lang="en-GB" altLang="en-US" sz="2400" dirty="0" smtClean="0"/>
              <a:t>Are robots too powerful/rigid?</a:t>
            </a:r>
          </a:p>
          <a:p>
            <a:pPr>
              <a:lnSpc>
                <a:spcPct val="90000"/>
              </a:lnSpc>
              <a:buFontTx/>
              <a:buNone/>
            </a:pPr>
            <a:r>
              <a:rPr lang="en-GB" sz="2400" dirty="0"/>
              <a:t>	</a:t>
            </a:r>
            <a:r>
              <a:rPr lang="en-GB" sz="2400" dirty="0" smtClean="0"/>
              <a:t>What can be learnt from self-drive cars?</a:t>
            </a:r>
          </a:p>
          <a:p>
            <a:pPr marL="0" indent="0">
              <a:buNone/>
            </a:pPr>
            <a:r>
              <a:rPr lang="en-US" sz="2400" i="1" dirty="0" smtClean="0"/>
              <a:t>Pepper … uses </a:t>
            </a:r>
            <a:r>
              <a:rPr lang="en-US" sz="2400" i="1" dirty="0"/>
              <a:t>sensors to monitor what </a:t>
            </a:r>
            <a:r>
              <a:rPr lang="en-US" sz="2400" i="1" dirty="0" smtClean="0"/>
              <a:t>is</a:t>
            </a:r>
            <a:r>
              <a:rPr lang="en-GB" sz="2400" i="1" dirty="0"/>
              <a:t> </a:t>
            </a:r>
            <a:r>
              <a:rPr lang="en-US" sz="2400" i="1" dirty="0" smtClean="0"/>
              <a:t>going </a:t>
            </a:r>
            <a:r>
              <a:rPr lang="en-US" sz="2400" i="1" dirty="0"/>
              <a:t>on around it before making “independent decisions.”</a:t>
            </a:r>
            <a:endParaRPr lang="en-GB" sz="2400" i="1" dirty="0" smtClean="0"/>
          </a:p>
          <a:p>
            <a:pPr>
              <a:lnSpc>
                <a:spcPct val="90000"/>
              </a:lnSpc>
              <a:buFontTx/>
              <a:buNone/>
            </a:pPr>
            <a:r>
              <a:rPr lang="en-US" altLang="en-US" sz="2800" dirty="0" smtClean="0"/>
              <a:t>2) Ethics</a:t>
            </a:r>
            <a:endParaRPr lang="en-US" altLang="en-US" sz="2000" dirty="0" smtClean="0"/>
          </a:p>
          <a:p>
            <a:pPr>
              <a:lnSpc>
                <a:spcPct val="90000"/>
              </a:lnSpc>
              <a:buFontTx/>
              <a:buNone/>
            </a:pPr>
            <a:r>
              <a:rPr lang="en-US" altLang="en-US" sz="2000" dirty="0" smtClean="0"/>
              <a:t>	</a:t>
            </a:r>
            <a:r>
              <a:rPr lang="en-US" altLang="en-US" sz="2400" dirty="0" smtClean="0"/>
              <a:t>“E-health” and data privacy</a:t>
            </a:r>
          </a:p>
          <a:p>
            <a:pPr>
              <a:lnSpc>
                <a:spcPct val="90000"/>
              </a:lnSpc>
              <a:buFontTx/>
              <a:buNone/>
            </a:pPr>
            <a:r>
              <a:rPr lang="en-US" altLang="en-US" sz="2400" dirty="0"/>
              <a:t>	</a:t>
            </a:r>
            <a:r>
              <a:rPr lang="en-US" altLang="en-US" sz="2400" dirty="0" smtClean="0"/>
              <a:t>“E-health” and 24hr monitoring</a:t>
            </a:r>
            <a:endParaRPr lang="en-US" altLang="en-US" sz="2000" dirty="0" smtClean="0"/>
          </a:p>
          <a:p>
            <a:pPr>
              <a:lnSpc>
                <a:spcPct val="90000"/>
              </a:lnSpc>
              <a:buFontTx/>
              <a:buNone/>
            </a:pPr>
            <a:r>
              <a:rPr lang="en-US" altLang="en-US" sz="2000" dirty="0" smtClean="0"/>
              <a:t>	</a:t>
            </a:r>
            <a:r>
              <a:rPr lang="en-US" altLang="en-US" sz="2400" dirty="0" smtClean="0"/>
              <a:t>“E-health”, monitoring and insurance claims</a:t>
            </a:r>
          </a:p>
          <a:p>
            <a:pPr>
              <a:lnSpc>
                <a:spcPct val="90000"/>
              </a:lnSpc>
              <a:buFontTx/>
              <a:buNone/>
            </a:pPr>
            <a:r>
              <a:rPr lang="en-US" altLang="en-US" sz="2400" dirty="0" smtClean="0"/>
              <a:t>	Robots – who has control?</a:t>
            </a:r>
          </a:p>
          <a:p>
            <a:pPr>
              <a:lnSpc>
                <a:spcPct val="90000"/>
              </a:lnSpc>
              <a:buFontTx/>
              <a:buNone/>
            </a:pPr>
            <a:r>
              <a:rPr lang="en-US" altLang="en-US" sz="2400" dirty="0"/>
              <a:t>	</a:t>
            </a:r>
            <a:r>
              <a:rPr lang="en-US" altLang="en-US" sz="2400" dirty="0" smtClean="0"/>
              <a:t>Robots – who can afford them?</a:t>
            </a:r>
          </a:p>
          <a:p>
            <a:pPr>
              <a:lnSpc>
                <a:spcPct val="90000"/>
              </a:lnSpc>
              <a:buFontTx/>
              <a:buNone/>
            </a:pPr>
            <a:r>
              <a:rPr lang="en-US" altLang="en-US" sz="2400" dirty="0"/>
              <a:t>	</a:t>
            </a:r>
            <a:endParaRPr lang="en-US" altLang="en-US" sz="2000" dirty="0" smtClean="0"/>
          </a:p>
        </p:txBody>
      </p:sp>
    </p:spTree>
    <p:extLst>
      <p:ext uri="{BB962C8B-B14F-4D97-AF65-F5344CB8AC3E}">
        <p14:creationId xmlns:p14="http://schemas.microsoft.com/office/powerpoint/2010/main" val="3051997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340768"/>
            <a:ext cx="8534400" cy="5328320"/>
          </a:xfrm>
        </p:spPr>
        <p:txBody>
          <a:bodyPr/>
          <a:lstStyle/>
          <a:p>
            <a:pPr algn="ctr" eaLnBrk="1" hangingPunct="1">
              <a:lnSpc>
                <a:spcPct val="90000"/>
              </a:lnSpc>
              <a:buFontTx/>
              <a:buNone/>
            </a:pPr>
            <a:r>
              <a:rPr lang="en-GB" altLang="en-US" dirty="0" smtClean="0"/>
              <a:t>Questions arising (2)</a:t>
            </a:r>
          </a:p>
          <a:p>
            <a:pPr algn="ctr" eaLnBrk="1" hangingPunct="1">
              <a:lnSpc>
                <a:spcPct val="90000"/>
              </a:lnSpc>
              <a:buFontTx/>
              <a:buNone/>
            </a:pPr>
            <a:endParaRPr lang="en-GB" altLang="en-US" sz="1200" dirty="0" smtClean="0"/>
          </a:p>
          <a:p>
            <a:pPr>
              <a:lnSpc>
                <a:spcPct val="90000"/>
              </a:lnSpc>
              <a:buFontTx/>
              <a:buNone/>
            </a:pPr>
            <a:r>
              <a:rPr lang="en-US" altLang="en-US" sz="2800" dirty="0" smtClean="0"/>
              <a:t>3) The human element</a:t>
            </a:r>
          </a:p>
          <a:p>
            <a:pPr>
              <a:lnSpc>
                <a:spcPct val="90000"/>
              </a:lnSpc>
              <a:buNone/>
            </a:pPr>
            <a:r>
              <a:rPr lang="en-US" altLang="en-US" sz="2000" dirty="0" smtClean="0"/>
              <a:t>	</a:t>
            </a:r>
            <a:r>
              <a:rPr lang="en-US" altLang="en-US" sz="2400" dirty="0"/>
              <a:t>Is it “unethical to substitute robot simulacra for genuine human interaction</a:t>
            </a:r>
            <a:r>
              <a:rPr lang="en-US" altLang="en-US" sz="2400" dirty="0" smtClean="0"/>
              <a:t>”?</a:t>
            </a:r>
          </a:p>
          <a:p>
            <a:pPr>
              <a:lnSpc>
                <a:spcPct val="90000"/>
              </a:lnSpc>
              <a:buNone/>
            </a:pPr>
            <a:r>
              <a:rPr lang="en-US" altLang="en-US" sz="2800" dirty="0" smtClean="0"/>
              <a:t>4) </a:t>
            </a:r>
            <a:r>
              <a:rPr lang="en-US" altLang="en-US" sz="2800" dirty="0" err="1" smtClean="0"/>
              <a:t>Dehumanisation</a:t>
            </a:r>
            <a:endParaRPr lang="en-US" altLang="en-US" sz="2800" dirty="0"/>
          </a:p>
          <a:p>
            <a:pPr>
              <a:lnSpc>
                <a:spcPct val="90000"/>
              </a:lnSpc>
              <a:buFontTx/>
              <a:buNone/>
            </a:pPr>
            <a:r>
              <a:rPr lang="en-GB" altLang="en-US" sz="2400" dirty="0" smtClean="0"/>
              <a:t>	Does automation dehumanise/objectivise the cared-for? </a:t>
            </a:r>
          </a:p>
          <a:p>
            <a:pPr>
              <a:lnSpc>
                <a:spcPct val="90000"/>
              </a:lnSpc>
              <a:buFontTx/>
              <a:buNone/>
            </a:pPr>
            <a:r>
              <a:rPr lang="en-GB" sz="2400" dirty="0"/>
              <a:t>	</a:t>
            </a:r>
            <a:r>
              <a:rPr lang="en-GB" sz="2400" dirty="0" smtClean="0"/>
              <a:t>Can robots be companions/ do they have empathy?</a:t>
            </a:r>
            <a:endParaRPr lang="en-US" altLang="en-US" sz="2000" dirty="0" smtClean="0"/>
          </a:p>
          <a:p>
            <a:pPr>
              <a:lnSpc>
                <a:spcPct val="90000"/>
              </a:lnSpc>
              <a:buFontTx/>
              <a:buNone/>
            </a:pPr>
            <a:r>
              <a:rPr lang="en-US" altLang="en-US" sz="2000" dirty="0" smtClean="0"/>
              <a:t>	</a:t>
            </a:r>
            <a:r>
              <a:rPr lang="en-US" altLang="en-US" sz="2400" dirty="0" smtClean="0"/>
              <a:t>Can Paro reduce anxiety/provide interaction/improve health?</a:t>
            </a:r>
          </a:p>
          <a:p>
            <a:pPr marL="0" indent="0">
              <a:buNone/>
            </a:pPr>
            <a:r>
              <a:rPr lang="en-US" sz="2400" i="1" dirty="0" smtClean="0"/>
              <a:t>Paro </a:t>
            </a:r>
            <a:r>
              <a:rPr lang="en-US" sz="2400" i="1" dirty="0"/>
              <a:t>was even listed in the Guinness Book of Records as "the world's most therapeutic </a:t>
            </a:r>
            <a:r>
              <a:rPr lang="en-US" sz="2400" i="1" dirty="0" smtClean="0"/>
              <a:t>robot“</a:t>
            </a:r>
          </a:p>
          <a:p>
            <a:pPr marL="0" indent="0">
              <a:buNone/>
            </a:pPr>
            <a:r>
              <a:rPr lang="en-US" sz="2400" i="1" dirty="0"/>
              <a:t>But what makes the seal so practical is not its robotic skills but more its seemingly empathic </a:t>
            </a:r>
            <a:r>
              <a:rPr lang="en-US" sz="2400" i="1" dirty="0" smtClean="0"/>
              <a:t>responses</a:t>
            </a:r>
            <a:endParaRPr lang="en-GB" sz="2400" i="1" dirty="0"/>
          </a:p>
        </p:txBody>
      </p:sp>
    </p:spTree>
    <p:extLst>
      <p:ext uri="{BB962C8B-B14F-4D97-AF65-F5344CB8AC3E}">
        <p14:creationId xmlns:p14="http://schemas.microsoft.com/office/powerpoint/2010/main" val="3894069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447800"/>
            <a:ext cx="8534400" cy="5221288"/>
          </a:xfrm>
        </p:spPr>
        <p:txBody>
          <a:bodyPr/>
          <a:lstStyle/>
          <a:p>
            <a:pPr algn="ctr" eaLnBrk="1" hangingPunct="1">
              <a:lnSpc>
                <a:spcPct val="90000"/>
              </a:lnSpc>
              <a:buFontTx/>
              <a:buNone/>
            </a:pPr>
            <a:r>
              <a:rPr lang="en-GB" altLang="en-US" dirty="0" smtClean="0"/>
              <a:t>Questions arising (3)</a:t>
            </a:r>
          </a:p>
          <a:p>
            <a:pPr>
              <a:lnSpc>
                <a:spcPct val="90000"/>
              </a:lnSpc>
              <a:buNone/>
            </a:pPr>
            <a:endParaRPr lang="en-GB" altLang="en-US" sz="1200" dirty="0"/>
          </a:p>
          <a:p>
            <a:pPr>
              <a:lnSpc>
                <a:spcPct val="90000"/>
              </a:lnSpc>
              <a:buNone/>
            </a:pPr>
            <a:r>
              <a:rPr lang="en-US" altLang="en-US" sz="2800" dirty="0" smtClean="0"/>
              <a:t>4) </a:t>
            </a:r>
            <a:r>
              <a:rPr lang="en-US" altLang="en-US" sz="2800" dirty="0" err="1" smtClean="0"/>
              <a:t>Dehumanisation</a:t>
            </a:r>
            <a:r>
              <a:rPr lang="en-US" altLang="en-US" sz="2800" dirty="0" smtClean="0"/>
              <a:t> (2)</a:t>
            </a:r>
          </a:p>
          <a:p>
            <a:pPr marL="0" indent="0">
              <a:lnSpc>
                <a:spcPct val="90000"/>
              </a:lnSpc>
              <a:buNone/>
              <a:tabLst>
                <a:tab pos="0" algn="l"/>
              </a:tabLst>
            </a:pPr>
            <a:r>
              <a:rPr lang="en-US" sz="2400" i="1" dirty="0" smtClean="0"/>
              <a:t>….each </a:t>
            </a:r>
            <a:r>
              <a:rPr lang="en-US" sz="2400" i="1" dirty="0"/>
              <a:t>robot can learn from its interactions with humans and that their experiences will be uploaded to </a:t>
            </a:r>
            <a:r>
              <a:rPr lang="en-US" sz="2400" i="1" dirty="0" smtClean="0"/>
              <a:t>… a database </a:t>
            </a:r>
            <a:r>
              <a:rPr lang="en-US" sz="2400" i="1" dirty="0"/>
              <a:t>to be shared with other Peppers. This means Peppers can evolve as a collective </a:t>
            </a:r>
            <a:r>
              <a:rPr lang="en-US" sz="2400" i="1" dirty="0" smtClean="0"/>
              <a:t>intelligence.</a:t>
            </a:r>
            <a:endParaRPr lang="en-US" sz="1200" i="1" dirty="0" smtClean="0"/>
          </a:p>
          <a:p>
            <a:pPr>
              <a:lnSpc>
                <a:spcPct val="90000"/>
              </a:lnSpc>
              <a:buNone/>
            </a:pPr>
            <a:endParaRPr lang="en-US" sz="1200" i="1" dirty="0" smtClean="0"/>
          </a:p>
          <a:p>
            <a:pPr>
              <a:lnSpc>
                <a:spcPct val="90000"/>
              </a:lnSpc>
              <a:buNone/>
            </a:pPr>
            <a:r>
              <a:rPr lang="en-US" altLang="en-US" sz="1200" dirty="0" smtClean="0"/>
              <a:t>	</a:t>
            </a:r>
            <a:r>
              <a:rPr lang="en-US" altLang="en-US" sz="2400" dirty="0" smtClean="0"/>
              <a:t>How much dignity is there in having your bottom wiped?</a:t>
            </a:r>
          </a:p>
          <a:p>
            <a:pPr>
              <a:lnSpc>
                <a:spcPct val="90000"/>
              </a:lnSpc>
              <a:buNone/>
            </a:pPr>
            <a:endParaRPr lang="en-US" altLang="en-US" sz="2400" dirty="0"/>
          </a:p>
          <a:p>
            <a:pPr>
              <a:lnSpc>
                <a:spcPct val="90000"/>
              </a:lnSpc>
              <a:buNone/>
            </a:pPr>
            <a:r>
              <a:rPr lang="en-US" altLang="en-US" sz="2800" dirty="0" smtClean="0"/>
              <a:t>5) Lack of evidence base</a:t>
            </a:r>
          </a:p>
          <a:p>
            <a:pPr>
              <a:lnSpc>
                <a:spcPct val="90000"/>
              </a:lnSpc>
              <a:buNone/>
            </a:pPr>
            <a:r>
              <a:rPr lang="en-US" altLang="en-US" sz="2800" dirty="0"/>
              <a:t>	</a:t>
            </a:r>
            <a:r>
              <a:rPr lang="en-US" altLang="en-US" sz="2400" dirty="0" smtClean="0"/>
              <a:t>re cost effectiveness</a:t>
            </a:r>
          </a:p>
          <a:p>
            <a:pPr>
              <a:lnSpc>
                <a:spcPct val="90000"/>
              </a:lnSpc>
              <a:buNone/>
            </a:pPr>
            <a:r>
              <a:rPr lang="en-US" altLang="en-US" sz="2400" dirty="0"/>
              <a:t>	</a:t>
            </a:r>
            <a:r>
              <a:rPr lang="en-US" altLang="en-US" sz="2400" dirty="0" smtClean="0"/>
              <a:t>re acceptability</a:t>
            </a:r>
          </a:p>
          <a:p>
            <a:pPr>
              <a:lnSpc>
                <a:spcPct val="90000"/>
              </a:lnSpc>
              <a:buNone/>
            </a:pPr>
            <a:endParaRPr lang="en-US" altLang="en-US" sz="2800" dirty="0"/>
          </a:p>
        </p:txBody>
      </p:sp>
    </p:spTree>
    <p:extLst>
      <p:ext uri="{BB962C8B-B14F-4D97-AF65-F5344CB8AC3E}">
        <p14:creationId xmlns:p14="http://schemas.microsoft.com/office/powerpoint/2010/main" val="401394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07950" y="274638"/>
            <a:ext cx="9036050" cy="1143000"/>
          </a:xfrm>
        </p:spPr>
        <p:txBody>
          <a:bodyPr/>
          <a:lstStyle/>
          <a:p>
            <a:pPr eaLnBrk="1" hangingPunct="1"/>
            <a:r>
              <a:rPr lang="en-GB" altLang="en-US" sz="3200" dirty="0" smtClean="0"/>
              <a:t>Automation in the long-term care sector</a:t>
            </a:r>
          </a:p>
        </p:txBody>
      </p:sp>
      <p:sp>
        <p:nvSpPr>
          <p:cNvPr id="3075" name="Rectangle 3"/>
          <p:cNvSpPr>
            <a:spLocks noGrp="1" noChangeArrowheads="1"/>
          </p:cNvSpPr>
          <p:nvPr>
            <p:ph type="body" idx="4294967295"/>
          </p:nvPr>
        </p:nvSpPr>
        <p:spPr>
          <a:xfrm>
            <a:off x="467544" y="1484784"/>
            <a:ext cx="8208144" cy="5112866"/>
          </a:xfrm>
        </p:spPr>
        <p:txBody>
          <a:bodyPr/>
          <a:lstStyle/>
          <a:p>
            <a:pPr algn="ctr" eaLnBrk="1" hangingPunct="1">
              <a:buFontTx/>
              <a:buNone/>
            </a:pPr>
            <a:r>
              <a:rPr lang="en-GB" altLang="en-US" dirty="0" smtClean="0"/>
              <a:t>Outline of presentation</a:t>
            </a:r>
            <a:endParaRPr lang="en-GB" altLang="en-US" sz="1200" dirty="0" smtClean="0"/>
          </a:p>
          <a:p>
            <a:pPr eaLnBrk="1" hangingPunct="1">
              <a:buFontTx/>
              <a:buNone/>
            </a:pPr>
            <a:endParaRPr lang="en-GB" altLang="en-US" sz="1200" dirty="0" smtClean="0"/>
          </a:p>
          <a:p>
            <a:pPr eaLnBrk="1" hangingPunct="1">
              <a:buFontTx/>
              <a:buNone/>
            </a:pPr>
            <a:r>
              <a:rPr lang="en-GB" altLang="en-US" dirty="0" smtClean="0"/>
              <a:t>The </a:t>
            </a:r>
            <a:r>
              <a:rPr lang="en-GB" altLang="en-US" dirty="0" err="1" smtClean="0"/>
              <a:t>Baumol</a:t>
            </a:r>
            <a:r>
              <a:rPr lang="en-GB" altLang="en-US" dirty="0" smtClean="0"/>
              <a:t> curse</a:t>
            </a:r>
          </a:p>
          <a:p>
            <a:pPr eaLnBrk="1" hangingPunct="1">
              <a:buFontTx/>
              <a:buNone/>
            </a:pPr>
            <a:r>
              <a:rPr lang="en-US" dirty="0" smtClean="0"/>
              <a:t>Measuring </a:t>
            </a:r>
            <a:r>
              <a:rPr lang="en-US" dirty="0"/>
              <a:t>productivity in social </a:t>
            </a:r>
            <a:r>
              <a:rPr lang="en-US" dirty="0" smtClean="0"/>
              <a:t>care</a:t>
            </a:r>
          </a:p>
          <a:p>
            <a:pPr eaLnBrk="1" hangingPunct="1">
              <a:buFontTx/>
              <a:buNone/>
            </a:pPr>
            <a:r>
              <a:rPr lang="en-US" altLang="en-US" dirty="0" smtClean="0"/>
              <a:t>The “German” and the “Japanese” solutions</a:t>
            </a:r>
          </a:p>
          <a:p>
            <a:pPr eaLnBrk="1" hangingPunct="1">
              <a:buFontTx/>
              <a:buNone/>
            </a:pPr>
            <a:r>
              <a:rPr lang="en-GB" altLang="en-US" dirty="0" smtClean="0"/>
              <a:t>Automation in care – “e-health”</a:t>
            </a:r>
          </a:p>
          <a:p>
            <a:pPr eaLnBrk="1" hangingPunct="1">
              <a:buFontTx/>
              <a:buNone/>
            </a:pPr>
            <a:r>
              <a:rPr lang="en-GB" altLang="en-US" dirty="0" smtClean="0"/>
              <a:t>Automation in care – robots</a:t>
            </a:r>
          </a:p>
          <a:p>
            <a:pPr eaLnBrk="1" hangingPunct="1">
              <a:buFontTx/>
              <a:buNone/>
            </a:pPr>
            <a:r>
              <a:rPr lang="en-GB" altLang="en-US" dirty="0" smtClean="0"/>
              <a:t>Questions – ethics, safety, dehumanisation?</a:t>
            </a:r>
          </a:p>
          <a:p>
            <a:pPr eaLnBrk="1" hangingPunct="1">
              <a:buFontTx/>
              <a:buNone/>
            </a:pPr>
            <a:endParaRPr lang="en-GB"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07950" y="274638"/>
            <a:ext cx="9036050" cy="1143000"/>
          </a:xfrm>
        </p:spPr>
        <p:txBody>
          <a:bodyPr/>
          <a:lstStyle/>
          <a:p>
            <a:pPr eaLnBrk="1" hangingPunct="1"/>
            <a:r>
              <a:rPr lang="en-GB" altLang="en-US" sz="3200" dirty="0" smtClean="0"/>
              <a:t>Automation in the long-term care sector</a:t>
            </a:r>
          </a:p>
        </p:txBody>
      </p:sp>
      <p:sp>
        <p:nvSpPr>
          <p:cNvPr id="3075" name="Rectangle 3"/>
          <p:cNvSpPr>
            <a:spLocks noGrp="1" noChangeArrowheads="1"/>
          </p:cNvSpPr>
          <p:nvPr>
            <p:ph type="body" idx="4294967295"/>
          </p:nvPr>
        </p:nvSpPr>
        <p:spPr>
          <a:xfrm>
            <a:off x="467544" y="1484784"/>
            <a:ext cx="8208144" cy="5373216"/>
          </a:xfrm>
        </p:spPr>
        <p:txBody>
          <a:bodyPr/>
          <a:lstStyle/>
          <a:p>
            <a:pPr algn="ctr" eaLnBrk="1" hangingPunct="1">
              <a:buFontTx/>
              <a:buNone/>
            </a:pPr>
            <a:r>
              <a:rPr lang="en-GB" altLang="en-US" dirty="0" smtClean="0"/>
              <a:t>The </a:t>
            </a:r>
            <a:r>
              <a:rPr lang="en-GB" altLang="en-US" dirty="0" err="1" smtClean="0"/>
              <a:t>Baumol</a:t>
            </a:r>
            <a:r>
              <a:rPr lang="en-GB" altLang="en-US" dirty="0" smtClean="0"/>
              <a:t> curse</a:t>
            </a:r>
            <a:endParaRPr lang="en-GB" altLang="en-US" sz="1200" dirty="0" smtClean="0"/>
          </a:p>
          <a:p>
            <a:pPr eaLnBrk="1" hangingPunct="1">
              <a:buFontTx/>
              <a:buNone/>
            </a:pPr>
            <a:endParaRPr lang="en-GB" altLang="en-US" sz="1200" dirty="0" smtClean="0"/>
          </a:p>
          <a:p>
            <a:pPr marL="0" indent="0">
              <a:buNone/>
            </a:pPr>
            <a:r>
              <a:rPr lang="en-GB" sz="2800" dirty="0" smtClean="0"/>
              <a:t>AKA “</a:t>
            </a:r>
            <a:r>
              <a:rPr lang="en-GB" sz="2800" dirty="0" err="1" smtClean="0"/>
              <a:t>Baumol's</a:t>
            </a:r>
            <a:r>
              <a:rPr lang="en-GB" sz="2800" dirty="0" smtClean="0"/>
              <a:t> cost disease”, “the </a:t>
            </a:r>
            <a:r>
              <a:rPr lang="en-GB" sz="2800" dirty="0" err="1" smtClean="0"/>
              <a:t>Baumol</a:t>
            </a:r>
            <a:r>
              <a:rPr lang="en-GB" sz="2800" dirty="0" smtClean="0"/>
              <a:t> effect”</a:t>
            </a:r>
          </a:p>
          <a:p>
            <a:pPr marL="0" indent="0">
              <a:buNone/>
            </a:pPr>
            <a:endParaRPr lang="en-GB" sz="2000" dirty="0" smtClean="0"/>
          </a:p>
          <a:p>
            <a:pPr marL="0" indent="0">
              <a:buNone/>
            </a:pPr>
            <a:r>
              <a:rPr lang="en-GB" sz="2000" dirty="0" err="1" smtClean="0"/>
              <a:t>Baumol</a:t>
            </a:r>
            <a:r>
              <a:rPr lang="en-GB" sz="2000" dirty="0" smtClean="0"/>
              <a:t> </a:t>
            </a:r>
            <a:r>
              <a:rPr lang="en-GB" sz="2000" dirty="0"/>
              <a:t>and Bowen pointed out that the same number of musicians is needed to play a </a:t>
            </a:r>
            <a:r>
              <a:rPr lang="en-GB" sz="2000" dirty="0" smtClean="0"/>
              <a:t>Beethoven</a:t>
            </a:r>
            <a:r>
              <a:rPr lang="en-GB" sz="2000" dirty="0"/>
              <a:t> string quartet today as was needed in the 19th century; the productivity of classical music performance has not increased. On the other hand, the real wages of musicians (like in all other professions) have increased greatly since the 19th century.</a:t>
            </a:r>
          </a:p>
          <a:p>
            <a:pPr marL="0" indent="0">
              <a:buNone/>
            </a:pPr>
            <a:r>
              <a:rPr lang="en-GB" sz="2000" dirty="0"/>
              <a:t>In a range of businesses, such as the car manufacturing sector and the retail sector, workers are continually becoming more productive by technological innovations to their tools and equipment. In contrast, in some </a:t>
            </a:r>
            <a:r>
              <a:rPr lang="en-GB" sz="2000" dirty="0" err="1"/>
              <a:t>labor-intensive</a:t>
            </a:r>
            <a:r>
              <a:rPr lang="en-GB" sz="2000" dirty="0"/>
              <a:t> sectors that rely heavily on human interaction or activities, such as nursing, education, or the performing arts, there is little or no growth in productivity over time. </a:t>
            </a:r>
            <a:r>
              <a:rPr lang="en-GB" sz="2000" dirty="0" smtClean="0"/>
              <a:t>           </a:t>
            </a:r>
            <a:r>
              <a:rPr lang="en-GB" altLang="en-US" sz="1600" dirty="0" smtClean="0"/>
              <a:t>source: </a:t>
            </a:r>
            <a:r>
              <a:rPr lang="en-GB" altLang="en-US" sz="1600" dirty="0" err="1" smtClean="0"/>
              <a:t>Wikepedia</a:t>
            </a:r>
            <a:endParaRPr lang="en-GB" altLang="en-US" sz="1600" dirty="0" smtClean="0"/>
          </a:p>
          <a:p>
            <a:pPr eaLnBrk="1" hangingPunct="1">
              <a:buFontTx/>
              <a:buNone/>
            </a:pPr>
            <a:endParaRPr lang="en-GB" altLang="en-US" sz="1600" dirty="0" smtClean="0"/>
          </a:p>
          <a:p>
            <a:pPr eaLnBrk="1" hangingPunct="1">
              <a:buFontTx/>
              <a:buNone/>
            </a:pPr>
            <a:endParaRPr lang="en-GB" altLang="en-US" dirty="0" smtClean="0"/>
          </a:p>
        </p:txBody>
      </p:sp>
    </p:spTree>
    <p:extLst>
      <p:ext uri="{BB962C8B-B14F-4D97-AF65-F5344CB8AC3E}">
        <p14:creationId xmlns:p14="http://schemas.microsoft.com/office/powerpoint/2010/main" val="115671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smtClean="0"/>
              <a:t>Automation in the long-term care sector</a:t>
            </a:r>
          </a:p>
        </p:txBody>
      </p:sp>
      <p:sp>
        <p:nvSpPr>
          <p:cNvPr id="4099" name="Rectangle 3"/>
          <p:cNvSpPr>
            <a:spLocks noGrp="1" noChangeArrowheads="1"/>
          </p:cNvSpPr>
          <p:nvPr>
            <p:ph type="body" idx="4294967295"/>
          </p:nvPr>
        </p:nvSpPr>
        <p:spPr>
          <a:xfrm>
            <a:off x="304800" y="1447800"/>
            <a:ext cx="8534400" cy="5221288"/>
          </a:xfrm>
        </p:spPr>
        <p:txBody>
          <a:bodyPr/>
          <a:lstStyle/>
          <a:p>
            <a:pPr algn="ctr" eaLnBrk="1" hangingPunct="1">
              <a:lnSpc>
                <a:spcPct val="90000"/>
              </a:lnSpc>
              <a:buFontTx/>
              <a:buNone/>
            </a:pPr>
            <a:r>
              <a:rPr lang="en-GB" altLang="en-US" dirty="0" smtClean="0"/>
              <a:t>The </a:t>
            </a:r>
            <a:r>
              <a:rPr lang="en-GB" altLang="en-US" dirty="0" err="1" smtClean="0"/>
              <a:t>Baumol</a:t>
            </a:r>
            <a:r>
              <a:rPr lang="en-GB" altLang="en-US" dirty="0" smtClean="0"/>
              <a:t> curse (2)</a:t>
            </a:r>
            <a:endParaRPr lang="en-GB" altLang="en-US" sz="1200" dirty="0" smtClean="0"/>
          </a:p>
          <a:p>
            <a:pPr>
              <a:lnSpc>
                <a:spcPct val="90000"/>
              </a:lnSpc>
              <a:buFontTx/>
              <a:buNone/>
            </a:pPr>
            <a:endParaRPr lang="en-GB" altLang="en-US" sz="1200" dirty="0"/>
          </a:p>
          <a:p>
            <a:pPr>
              <a:lnSpc>
                <a:spcPct val="90000"/>
              </a:lnSpc>
              <a:buFontTx/>
              <a:buNone/>
            </a:pPr>
            <a:r>
              <a:rPr lang="en-US" altLang="en-US" sz="2800" dirty="0" smtClean="0"/>
              <a:t>An example – Germany</a:t>
            </a:r>
            <a:endParaRPr lang="en-US" altLang="en-US" sz="2000" dirty="0" smtClean="0"/>
          </a:p>
          <a:p>
            <a:pPr>
              <a:lnSpc>
                <a:spcPct val="90000"/>
              </a:lnSpc>
              <a:buFontTx/>
              <a:buNone/>
            </a:pPr>
            <a:r>
              <a:rPr lang="en-US" altLang="en-US" sz="2000" dirty="0" smtClean="0"/>
              <a:t>	</a:t>
            </a:r>
          </a:p>
        </p:txBody>
      </p:sp>
      <p:graphicFrame>
        <p:nvGraphicFramePr>
          <p:cNvPr id="4" name="Chart 3"/>
          <p:cNvGraphicFramePr>
            <a:graphicFrameLocks/>
          </p:cNvGraphicFramePr>
          <p:nvPr>
            <p:extLst>
              <p:ext uri="{D42A27DB-BD31-4B8C-83A1-F6EECF244321}">
                <p14:modId xmlns:p14="http://schemas.microsoft.com/office/powerpoint/2010/main" val="1875209964"/>
              </p:ext>
            </p:extLst>
          </p:nvPr>
        </p:nvGraphicFramePr>
        <p:xfrm>
          <a:off x="1043608" y="2532202"/>
          <a:ext cx="7272808" cy="4303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340768"/>
            <a:ext cx="8534400" cy="5328320"/>
          </a:xfrm>
        </p:spPr>
        <p:txBody>
          <a:bodyPr/>
          <a:lstStyle/>
          <a:p>
            <a:pPr algn="ctr" eaLnBrk="1" hangingPunct="1">
              <a:lnSpc>
                <a:spcPct val="90000"/>
              </a:lnSpc>
              <a:buFontTx/>
              <a:buNone/>
            </a:pPr>
            <a:r>
              <a:rPr lang="en-GB" altLang="en-US" dirty="0" smtClean="0"/>
              <a:t>Measuring productivity in social care</a:t>
            </a:r>
          </a:p>
          <a:p>
            <a:pPr algn="ctr" eaLnBrk="1" hangingPunct="1">
              <a:lnSpc>
                <a:spcPct val="90000"/>
              </a:lnSpc>
              <a:buFontTx/>
              <a:buNone/>
            </a:pPr>
            <a:endParaRPr lang="en-GB" altLang="en-US" sz="1200" dirty="0" smtClean="0"/>
          </a:p>
          <a:p>
            <a:pPr>
              <a:lnSpc>
                <a:spcPct val="90000"/>
              </a:lnSpc>
              <a:buFontTx/>
              <a:buNone/>
            </a:pPr>
            <a:r>
              <a:rPr lang="en-US" altLang="en-US" sz="2800" dirty="0" smtClean="0"/>
              <a:t>National Accounts</a:t>
            </a:r>
            <a:endParaRPr lang="en-US" altLang="en-US" sz="2000" dirty="0" smtClean="0"/>
          </a:p>
          <a:p>
            <a:pPr>
              <a:lnSpc>
                <a:spcPct val="90000"/>
              </a:lnSpc>
              <a:buFontTx/>
              <a:buNone/>
            </a:pPr>
            <a:r>
              <a:rPr lang="en-US" altLang="en-US" sz="2000" dirty="0" smtClean="0"/>
              <a:t>	</a:t>
            </a:r>
            <a:r>
              <a:rPr lang="en-US" altLang="en-US" sz="2400" dirty="0" smtClean="0"/>
              <a:t>Outputs = “activities undertaken”</a:t>
            </a:r>
            <a:endParaRPr lang="en-US" altLang="en-US" sz="2000" dirty="0" smtClean="0"/>
          </a:p>
          <a:p>
            <a:pPr>
              <a:lnSpc>
                <a:spcPct val="90000"/>
              </a:lnSpc>
              <a:buFontTx/>
              <a:buNone/>
            </a:pPr>
            <a:r>
              <a:rPr lang="en-US" altLang="en-US" sz="2000" dirty="0" smtClean="0"/>
              <a:t>	</a:t>
            </a:r>
            <a:r>
              <a:rPr lang="en-GB" sz="2400" dirty="0" smtClean="0"/>
              <a:t>“No quality dimension” (2005 Rept.) “little progress” (2016 Rept.) </a:t>
            </a:r>
          </a:p>
          <a:p>
            <a:pPr>
              <a:lnSpc>
                <a:spcPct val="90000"/>
              </a:lnSpc>
              <a:buFontTx/>
              <a:buNone/>
            </a:pPr>
            <a:r>
              <a:rPr lang="en-US" altLang="en-US" sz="2800" dirty="0" smtClean="0"/>
              <a:t>“Satellite accounts”</a:t>
            </a:r>
            <a:endParaRPr lang="en-US" altLang="en-US" sz="2000" dirty="0" smtClean="0"/>
          </a:p>
          <a:p>
            <a:pPr>
              <a:lnSpc>
                <a:spcPct val="90000"/>
              </a:lnSpc>
              <a:buFontTx/>
              <a:buNone/>
            </a:pPr>
            <a:r>
              <a:rPr lang="en-US" altLang="en-US" sz="2000" dirty="0" smtClean="0"/>
              <a:t>	</a:t>
            </a:r>
            <a:r>
              <a:rPr lang="en-US" altLang="en-US" sz="2400" dirty="0" smtClean="0"/>
              <a:t>Include factor prices, but fails to take account of…. </a:t>
            </a:r>
            <a:endParaRPr lang="en-US" altLang="en-US" sz="2000" dirty="0" smtClean="0"/>
          </a:p>
          <a:p>
            <a:pPr marL="903288" indent="-190500">
              <a:lnSpc>
                <a:spcPct val="90000"/>
              </a:lnSpc>
              <a:buFont typeface="Arial" panose="020B0604020202020204" pitchFamily="34" charset="0"/>
              <a:buChar char="•"/>
            </a:pPr>
            <a:r>
              <a:rPr lang="en-US" altLang="en-US" sz="2000" dirty="0" smtClean="0"/>
              <a:t>	switch from palliative to preventive services, or</a:t>
            </a:r>
          </a:p>
          <a:p>
            <a:pPr>
              <a:lnSpc>
                <a:spcPct val="90000"/>
              </a:lnSpc>
              <a:buFontTx/>
              <a:buNone/>
            </a:pPr>
            <a:r>
              <a:rPr lang="en-US" altLang="en-US" sz="2000" dirty="0" smtClean="0"/>
              <a:t>		from in-kind service to personal budgets</a:t>
            </a:r>
          </a:p>
          <a:p>
            <a:pPr marL="903288" indent="-190500">
              <a:lnSpc>
                <a:spcPct val="90000"/>
              </a:lnSpc>
            </a:pPr>
            <a:r>
              <a:rPr lang="en-US" altLang="en-US" sz="2000" dirty="0"/>
              <a:t>	</a:t>
            </a:r>
            <a:r>
              <a:rPr lang="en-US" altLang="en-US" sz="2000" dirty="0" smtClean="0"/>
              <a:t>reducing eligibility, or cutting visiting times</a:t>
            </a:r>
          </a:p>
          <a:p>
            <a:pPr marL="903288" indent="-190500">
              <a:lnSpc>
                <a:spcPct val="90000"/>
              </a:lnSpc>
            </a:pPr>
            <a:r>
              <a:rPr lang="en-US" sz="2000" dirty="0"/>
              <a:t>	</a:t>
            </a:r>
            <a:r>
              <a:rPr lang="en-US" sz="2000" dirty="0" err="1"/>
              <a:t>i</a:t>
            </a:r>
            <a:r>
              <a:rPr lang="en-GB" sz="2000" dirty="0" err="1" smtClean="0"/>
              <a:t>ncreasing</a:t>
            </a:r>
            <a:r>
              <a:rPr lang="en-GB" sz="2000" dirty="0" smtClean="0"/>
              <a:t> </a:t>
            </a:r>
            <a:r>
              <a:rPr lang="en-GB" sz="2000" dirty="0"/>
              <a:t>real value of the service as society </a:t>
            </a:r>
            <a:r>
              <a:rPr lang="en-GB" sz="2000" dirty="0" smtClean="0"/>
              <a:t>				becomes wealthier</a:t>
            </a:r>
          </a:p>
          <a:p>
            <a:pPr>
              <a:lnSpc>
                <a:spcPct val="90000"/>
              </a:lnSpc>
              <a:buFontTx/>
              <a:buNone/>
            </a:pPr>
            <a:r>
              <a:rPr lang="en-US" altLang="en-US" sz="2800" dirty="0" smtClean="0"/>
              <a:t>No (other) assumptions about </a:t>
            </a:r>
            <a:r>
              <a:rPr lang="en-US" altLang="en-US" sz="2800" dirty="0" err="1" smtClean="0"/>
              <a:t>labour</a:t>
            </a:r>
            <a:r>
              <a:rPr lang="en-US" altLang="en-US" sz="2800" dirty="0"/>
              <a:t> </a:t>
            </a:r>
            <a:r>
              <a:rPr lang="en-US" altLang="en-US" sz="2800" dirty="0" smtClean="0"/>
              <a:t>productivity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23528" y="1412776"/>
            <a:ext cx="8534400" cy="5328592"/>
          </a:xfrm>
        </p:spPr>
        <p:txBody>
          <a:bodyPr/>
          <a:lstStyle/>
          <a:p>
            <a:pPr algn="ctr" eaLnBrk="1" hangingPunct="1">
              <a:lnSpc>
                <a:spcPct val="90000"/>
              </a:lnSpc>
              <a:buFontTx/>
              <a:buNone/>
            </a:pPr>
            <a:r>
              <a:rPr lang="en-GB" altLang="en-US" dirty="0" smtClean="0"/>
              <a:t>The “German” and the “Japanese” solutions</a:t>
            </a:r>
          </a:p>
          <a:p>
            <a:pPr>
              <a:lnSpc>
                <a:spcPct val="90000"/>
              </a:lnSpc>
              <a:buFontTx/>
              <a:buNone/>
            </a:pPr>
            <a:endParaRPr lang="en-US" altLang="en-US" sz="1200" dirty="0" smtClean="0"/>
          </a:p>
          <a:p>
            <a:pPr>
              <a:lnSpc>
                <a:spcPct val="90000"/>
              </a:lnSpc>
              <a:buFontTx/>
              <a:buNone/>
            </a:pPr>
            <a:r>
              <a:rPr lang="en-US" altLang="en-US" sz="2800" dirty="0" smtClean="0"/>
              <a:t>Germany</a:t>
            </a:r>
            <a:endParaRPr lang="en-US" altLang="en-US" sz="2000" dirty="0" smtClean="0"/>
          </a:p>
          <a:p>
            <a:pPr>
              <a:lnSpc>
                <a:spcPct val="90000"/>
              </a:lnSpc>
              <a:buNone/>
            </a:pPr>
            <a:r>
              <a:rPr lang="en-US" altLang="en-US" sz="2000" dirty="0" smtClean="0"/>
              <a:t>	</a:t>
            </a:r>
            <a:r>
              <a:rPr lang="en-GB" sz="2400" dirty="0" smtClean="0"/>
              <a:t>Heavy reliance on “family” as well as “formal” care</a:t>
            </a:r>
          </a:p>
          <a:p>
            <a:pPr>
              <a:lnSpc>
                <a:spcPct val="90000"/>
              </a:lnSpc>
              <a:buNone/>
            </a:pPr>
            <a:r>
              <a:rPr lang="en-GB" sz="2400" dirty="0" smtClean="0"/>
              <a:t> 	</a:t>
            </a:r>
            <a:r>
              <a:rPr lang="en-US" altLang="en-US" sz="2400" dirty="0" smtClean="0"/>
              <a:t>Cost </a:t>
            </a:r>
            <a:r>
              <a:rPr lang="en-US" altLang="en-US" sz="2400" dirty="0"/>
              <a:t>control via low wages</a:t>
            </a:r>
            <a:endParaRPr lang="en-US" altLang="en-US" sz="2000" dirty="0"/>
          </a:p>
          <a:p>
            <a:pPr>
              <a:lnSpc>
                <a:spcPct val="90000"/>
              </a:lnSpc>
              <a:buFontTx/>
              <a:buNone/>
            </a:pPr>
            <a:r>
              <a:rPr lang="en-GB" sz="2400" dirty="0" smtClean="0"/>
              <a:t>	Extensive use of foreign carers via “grey” labour market</a:t>
            </a:r>
          </a:p>
          <a:p>
            <a:pPr marL="903288" indent="-190500">
              <a:lnSpc>
                <a:spcPct val="90000"/>
              </a:lnSpc>
              <a:buFont typeface="Arial" panose="020B0604020202020204" pitchFamily="34" charset="0"/>
              <a:buChar char="•"/>
            </a:pPr>
            <a:r>
              <a:rPr lang="en-GB" sz="2400" dirty="0"/>
              <a:t>	</a:t>
            </a:r>
            <a:r>
              <a:rPr lang="en-GB" sz="2000" dirty="0" smtClean="0"/>
              <a:t>150-300K from E. Europe (c1m “regular” employees)</a:t>
            </a:r>
          </a:p>
          <a:p>
            <a:pPr>
              <a:lnSpc>
                <a:spcPct val="90000"/>
              </a:lnSpc>
              <a:buFontTx/>
              <a:buNone/>
            </a:pPr>
            <a:r>
              <a:rPr lang="en-US" altLang="en-US" sz="2800" dirty="0" smtClean="0"/>
              <a:t>Japan</a:t>
            </a:r>
            <a:endParaRPr lang="en-US" altLang="en-US" sz="2000" dirty="0" smtClean="0"/>
          </a:p>
          <a:p>
            <a:pPr>
              <a:lnSpc>
                <a:spcPct val="90000"/>
              </a:lnSpc>
              <a:buFontTx/>
              <a:buNone/>
            </a:pPr>
            <a:r>
              <a:rPr lang="en-US" altLang="en-US" sz="2000" dirty="0" smtClean="0"/>
              <a:t>	</a:t>
            </a:r>
            <a:r>
              <a:rPr lang="en-US" altLang="en-US" sz="2400" dirty="0" smtClean="0"/>
              <a:t>Reliance on family and low wages, but …</a:t>
            </a:r>
            <a:endParaRPr lang="en-US" altLang="en-US" sz="2000" dirty="0" smtClean="0"/>
          </a:p>
          <a:p>
            <a:pPr>
              <a:lnSpc>
                <a:spcPct val="90000"/>
              </a:lnSpc>
              <a:buFontTx/>
              <a:buNone/>
            </a:pPr>
            <a:r>
              <a:rPr lang="en-US" altLang="en-US" sz="2000" dirty="0" smtClean="0"/>
              <a:t>	</a:t>
            </a:r>
            <a:r>
              <a:rPr lang="en-US" altLang="en-US" sz="2400" dirty="0" smtClean="0"/>
              <a:t>Almost no use of foreign workers</a:t>
            </a:r>
          </a:p>
          <a:p>
            <a:pPr marL="903288" indent="-190500">
              <a:lnSpc>
                <a:spcPct val="90000"/>
              </a:lnSpc>
            </a:pPr>
            <a:r>
              <a:rPr lang="en-US" altLang="en-US" sz="2400" dirty="0"/>
              <a:t>	</a:t>
            </a:r>
            <a:r>
              <a:rPr lang="en-US" altLang="en-US" sz="2000" dirty="0" smtClean="0"/>
              <a:t>cultural objections / strict language tests </a:t>
            </a:r>
          </a:p>
          <a:p>
            <a:pPr>
              <a:lnSpc>
                <a:spcPct val="90000"/>
              </a:lnSpc>
              <a:buFontTx/>
              <a:buNone/>
            </a:pPr>
            <a:r>
              <a:rPr lang="en-GB" sz="2400" dirty="0" smtClean="0"/>
              <a:t>	Major users of automation			</a:t>
            </a:r>
          </a:p>
          <a:p>
            <a:pPr marL="903288" indent="-190500">
              <a:lnSpc>
                <a:spcPct val="90000"/>
              </a:lnSpc>
              <a:buFont typeface="Arial" panose="020B0604020202020204" pitchFamily="34" charset="0"/>
              <a:buChar char="•"/>
            </a:pPr>
            <a:r>
              <a:rPr lang="en-GB" sz="2000" dirty="0" smtClean="0"/>
              <a:t>increasing capital : labour ratio &gt; higher productivity</a:t>
            </a:r>
          </a:p>
        </p:txBody>
      </p:sp>
    </p:spTree>
    <p:extLst>
      <p:ext uri="{BB962C8B-B14F-4D97-AF65-F5344CB8AC3E}">
        <p14:creationId xmlns:p14="http://schemas.microsoft.com/office/powerpoint/2010/main" val="399114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340768"/>
            <a:ext cx="8534400" cy="5328320"/>
          </a:xfrm>
        </p:spPr>
        <p:txBody>
          <a:bodyPr/>
          <a:lstStyle/>
          <a:p>
            <a:pPr algn="ctr">
              <a:lnSpc>
                <a:spcPct val="90000"/>
              </a:lnSpc>
              <a:buFontTx/>
              <a:buNone/>
            </a:pPr>
            <a:r>
              <a:rPr lang="en-GB" altLang="en-US" dirty="0" smtClean="0"/>
              <a:t>“E-Health”</a:t>
            </a:r>
          </a:p>
          <a:p>
            <a:pPr>
              <a:lnSpc>
                <a:spcPct val="90000"/>
              </a:lnSpc>
              <a:buFontTx/>
              <a:buNone/>
            </a:pPr>
            <a:endParaRPr lang="en-GB" sz="1200" dirty="0"/>
          </a:p>
          <a:p>
            <a:pPr>
              <a:lnSpc>
                <a:spcPct val="90000"/>
              </a:lnSpc>
              <a:buFontTx/>
              <a:buNone/>
            </a:pPr>
            <a:r>
              <a:rPr lang="en-GB" sz="2400" i="1" dirty="0" smtClean="0"/>
              <a:t>Internet-based technologies appear to be changing the long term care equation</a:t>
            </a:r>
            <a:r>
              <a:rPr lang="en-GB" sz="2400" dirty="0" smtClean="0"/>
              <a:t> (</a:t>
            </a:r>
            <a:r>
              <a:rPr lang="en-GB" sz="2400" dirty="0" err="1" smtClean="0"/>
              <a:t>Center</a:t>
            </a:r>
            <a:r>
              <a:rPr lang="en-GB" sz="2400" dirty="0" smtClean="0"/>
              <a:t> for Tech and Aging, 2014)</a:t>
            </a:r>
            <a:endParaRPr lang="en-GB" sz="1200" dirty="0" smtClean="0"/>
          </a:p>
          <a:p>
            <a:pPr>
              <a:lnSpc>
                <a:spcPct val="90000"/>
              </a:lnSpc>
              <a:buFontTx/>
              <a:buNone/>
            </a:pPr>
            <a:r>
              <a:rPr lang="en-GB" sz="1200" dirty="0"/>
              <a:t>	</a:t>
            </a:r>
            <a:endParaRPr lang="en-GB" sz="1200" dirty="0" smtClean="0"/>
          </a:p>
          <a:p>
            <a:pPr>
              <a:lnSpc>
                <a:spcPct val="90000"/>
              </a:lnSpc>
              <a:buFontTx/>
              <a:buNone/>
            </a:pPr>
            <a:r>
              <a:rPr lang="en-GB" sz="2800" dirty="0" smtClean="0"/>
              <a:t>4 categories based on primary location and purpose</a:t>
            </a:r>
          </a:p>
          <a:p>
            <a:pPr marL="355600" indent="0">
              <a:lnSpc>
                <a:spcPct val="90000"/>
              </a:lnSpc>
              <a:buNone/>
            </a:pPr>
            <a:r>
              <a:rPr lang="en-GB" sz="2400" dirty="0" smtClean="0"/>
              <a:t>1) The Body (physical and mental health status)</a:t>
            </a:r>
          </a:p>
          <a:p>
            <a:pPr lvl="1">
              <a:lnSpc>
                <a:spcPct val="90000"/>
              </a:lnSpc>
              <a:buFont typeface="Arial" panose="020B0604020202020204" pitchFamily="34" charset="0"/>
              <a:buChar char="•"/>
            </a:pPr>
            <a:r>
              <a:rPr lang="en-GB" sz="2000" dirty="0" smtClean="0"/>
              <a:t>body-worn sensors measuring blood pressure, blood-glucose, sleep patterns, etc. (internet connected for monitoring, advice, prevention)</a:t>
            </a:r>
          </a:p>
          <a:p>
            <a:pPr lvl="1">
              <a:lnSpc>
                <a:spcPct val="90000"/>
              </a:lnSpc>
              <a:buFont typeface="Arial" panose="020B0604020202020204" pitchFamily="34" charset="0"/>
              <a:buChar char="•"/>
            </a:pPr>
            <a:r>
              <a:rPr lang="en-GB" sz="2000" dirty="0" smtClean="0"/>
              <a:t>pillboxes that track medications (send alarms if not taken)</a:t>
            </a:r>
          </a:p>
          <a:p>
            <a:pPr lvl="1">
              <a:lnSpc>
                <a:spcPct val="90000"/>
              </a:lnSpc>
              <a:buFont typeface="Arial" panose="020B0604020202020204" pitchFamily="34" charset="0"/>
              <a:buChar char="•"/>
            </a:pPr>
            <a:r>
              <a:rPr lang="en-GB" sz="2000" dirty="0" smtClean="0"/>
              <a:t>mood/emotion monitors (alert carers when indicated)</a:t>
            </a:r>
          </a:p>
          <a:p>
            <a:pPr marL="0" indent="355600">
              <a:lnSpc>
                <a:spcPct val="90000"/>
              </a:lnSpc>
              <a:buNone/>
            </a:pPr>
            <a:r>
              <a:rPr lang="en-GB" sz="2400" dirty="0" smtClean="0"/>
              <a:t>2) The (Smart) Home (monitoring and maintaining status)</a:t>
            </a:r>
          </a:p>
          <a:p>
            <a:pPr lvl="1">
              <a:lnSpc>
                <a:spcPct val="90000"/>
              </a:lnSpc>
              <a:buFont typeface="Arial" panose="020B0604020202020204" pitchFamily="34" charset="0"/>
              <a:buChar char="•"/>
            </a:pPr>
            <a:r>
              <a:rPr lang="en-GB" sz="2000" dirty="0" smtClean="0"/>
              <a:t>fall detection systems (though still many false positives)</a:t>
            </a:r>
          </a:p>
          <a:p>
            <a:pPr lvl="1">
              <a:lnSpc>
                <a:spcPct val="90000"/>
              </a:lnSpc>
              <a:buFont typeface="Arial" panose="020B0604020202020204" pitchFamily="34" charset="0"/>
              <a:buChar char="•"/>
            </a:pPr>
            <a:r>
              <a:rPr lang="en-GB" sz="2000" dirty="0" smtClean="0"/>
              <a:t>environmental sensors (stove, air quality, fire, etc.)</a:t>
            </a:r>
          </a:p>
          <a:p>
            <a:pPr lvl="1">
              <a:lnSpc>
                <a:spcPct val="90000"/>
              </a:lnSpc>
              <a:buFont typeface="Arial" panose="020B0604020202020204" pitchFamily="34" charset="0"/>
              <a:buChar char="•"/>
            </a:pPr>
            <a:r>
              <a:rPr lang="en-GB" sz="2000" dirty="0" smtClean="0"/>
              <a:t>motion sensors (set to detect deviance and send an alarm)</a:t>
            </a:r>
          </a:p>
          <a:p>
            <a:pPr>
              <a:lnSpc>
                <a:spcPct val="90000"/>
              </a:lnSpc>
              <a:buFontTx/>
              <a:buChar char="-"/>
            </a:pPr>
            <a:endParaRPr lang="en-GB" sz="2400" dirty="0" smtClean="0"/>
          </a:p>
          <a:p>
            <a:pPr lvl="1">
              <a:lnSpc>
                <a:spcPct val="90000"/>
              </a:lnSpc>
              <a:buFontTx/>
              <a:buChar char="-"/>
            </a:pPr>
            <a:endParaRPr lang="en-GB" sz="2000" dirty="0" smtClean="0"/>
          </a:p>
          <a:p>
            <a:pPr lvl="1">
              <a:lnSpc>
                <a:spcPct val="90000"/>
              </a:lnSpc>
              <a:buFontTx/>
              <a:buChar char="-"/>
            </a:pPr>
            <a:endParaRPr lang="en-GB" sz="2000" dirty="0" smtClean="0"/>
          </a:p>
        </p:txBody>
      </p:sp>
    </p:spTree>
    <p:extLst>
      <p:ext uri="{BB962C8B-B14F-4D97-AF65-F5344CB8AC3E}">
        <p14:creationId xmlns:p14="http://schemas.microsoft.com/office/powerpoint/2010/main" val="149418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304800" y="1447800"/>
            <a:ext cx="8534400" cy="5221288"/>
          </a:xfrm>
        </p:spPr>
        <p:txBody>
          <a:bodyPr/>
          <a:lstStyle/>
          <a:p>
            <a:pPr marL="0" indent="0" algn="ctr" eaLnBrk="1" hangingPunct="1">
              <a:lnSpc>
                <a:spcPct val="90000"/>
              </a:lnSpc>
              <a:buNone/>
            </a:pPr>
            <a:r>
              <a:rPr lang="en-GB" altLang="en-US" dirty="0" smtClean="0"/>
              <a:t>“E-Health” (2)</a:t>
            </a:r>
          </a:p>
          <a:p>
            <a:pPr marL="0" indent="0" algn="ctr" eaLnBrk="1" hangingPunct="1">
              <a:lnSpc>
                <a:spcPct val="90000"/>
              </a:lnSpc>
              <a:buNone/>
            </a:pPr>
            <a:endParaRPr lang="en-GB" altLang="en-US" sz="1200" dirty="0"/>
          </a:p>
          <a:p>
            <a:pPr marL="0" indent="0" eaLnBrk="1" hangingPunct="1">
              <a:lnSpc>
                <a:spcPct val="90000"/>
              </a:lnSpc>
              <a:buNone/>
            </a:pPr>
            <a:r>
              <a:rPr lang="en-GB" altLang="en-US" sz="2800" dirty="0" smtClean="0"/>
              <a:t>4 Categories (2)</a:t>
            </a:r>
          </a:p>
          <a:p>
            <a:pPr marL="0" indent="355600" eaLnBrk="1" hangingPunct="1">
              <a:lnSpc>
                <a:spcPct val="90000"/>
              </a:lnSpc>
              <a:buNone/>
            </a:pPr>
            <a:r>
              <a:rPr lang="en-GB" altLang="en-US" sz="2400" dirty="0" smtClean="0"/>
              <a:t>3) Community (keeping people connected)</a:t>
            </a:r>
            <a:endParaRPr lang="en-GB" altLang="en-US" sz="2400" b="1" dirty="0" smtClean="0"/>
          </a:p>
          <a:p>
            <a:pPr lvl="1" eaLnBrk="1" hangingPunct="1">
              <a:lnSpc>
                <a:spcPct val="90000"/>
              </a:lnSpc>
              <a:buFont typeface="Arial" panose="020B0604020202020204" pitchFamily="34" charset="0"/>
              <a:buChar char="•"/>
            </a:pPr>
            <a:r>
              <a:rPr lang="en-GB" altLang="en-US" sz="2000" dirty="0" smtClean="0"/>
              <a:t>communication tools (e.g., video conferencing)</a:t>
            </a:r>
          </a:p>
          <a:p>
            <a:pPr lvl="1" eaLnBrk="1" hangingPunct="1">
              <a:lnSpc>
                <a:spcPct val="90000"/>
              </a:lnSpc>
              <a:buFont typeface="Arial" panose="020B0604020202020204" pitchFamily="34" charset="0"/>
              <a:buChar char="•"/>
            </a:pPr>
            <a:r>
              <a:rPr lang="en-GB" altLang="en-US" sz="2000" dirty="0" smtClean="0"/>
              <a:t>interactive web sites (journaling, sharing photos)</a:t>
            </a:r>
          </a:p>
          <a:p>
            <a:pPr lvl="1" eaLnBrk="1" hangingPunct="1">
              <a:lnSpc>
                <a:spcPct val="90000"/>
              </a:lnSpc>
              <a:buFont typeface="Arial" panose="020B0604020202020204" pitchFamily="34" charset="0"/>
              <a:buChar char="•"/>
            </a:pPr>
            <a:r>
              <a:rPr lang="en-GB" altLang="en-US" sz="2000" dirty="0" smtClean="0"/>
              <a:t>cognitive and physical gaming sites</a:t>
            </a:r>
          </a:p>
          <a:p>
            <a:pPr lvl="1" eaLnBrk="1" hangingPunct="1">
              <a:lnSpc>
                <a:spcPct val="90000"/>
              </a:lnSpc>
              <a:buFont typeface="Arial" panose="020B0604020202020204" pitchFamily="34" charset="0"/>
              <a:buChar char="•"/>
            </a:pPr>
            <a:r>
              <a:rPr lang="en-GB" altLang="en-US" sz="2000" dirty="0" smtClean="0"/>
              <a:t>social networking (e.g., Facebook) </a:t>
            </a:r>
          </a:p>
          <a:p>
            <a:pPr lvl="1" eaLnBrk="1" hangingPunct="1">
              <a:lnSpc>
                <a:spcPct val="90000"/>
              </a:lnSpc>
              <a:buFont typeface="Arial" panose="020B0604020202020204" pitchFamily="34" charset="0"/>
              <a:buChar char="•"/>
            </a:pPr>
            <a:r>
              <a:rPr lang="en-GB" altLang="en-US" sz="2000" dirty="0" smtClean="0"/>
              <a:t>contributing to society through e-volunteering</a:t>
            </a:r>
          </a:p>
          <a:p>
            <a:pPr marL="355600" indent="0" eaLnBrk="1" hangingPunct="1">
              <a:lnSpc>
                <a:spcPct val="90000"/>
              </a:lnSpc>
              <a:buNone/>
            </a:pPr>
            <a:r>
              <a:rPr lang="en-GB" altLang="en-US" sz="2400" dirty="0" smtClean="0"/>
              <a:t>4) Caregiving (supporting formal and informal carers)</a:t>
            </a:r>
          </a:p>
          <a:p>
            <a:pPr lvl="1" indent="-342900" eaLnBrk="1" hangingPunct="1">
              <a:lnSpc>
                <a:spcPct val="90000"/>
              </a:lnSpc>
              <a:buFont typeface="Arial" panose="020B0604020202020204" pitchFamily="34" charset="0"/>
              <a:buChar char="•"/>
            </a:pPr>
            <a:r>
              <a:rPr lang="en-GB" altLang="en-US" sz="2000" dirty="0" smtClean="0"/>
              <a:t>platforms with best practices and suggestions matched to informal carer needs</a:t>
            </a:r>
          </a:p>
          <a:p>
            <a:pPr lvl="1" indent="-342900" eaLnBrk="1" hangingPunct="1">
              <a:lnSpc>
                <a:spcPct val="90000"/>
              </a:lnSpc>
              <a:buFont typeface="Arial" panose="020B0604020202020204" pitchFamily="34" charset="0"/>
              <a:buChar char="•"/>
            </a:pPr>
            <a:r>
              <a:rPr lang="en-GB" altLang="en-US" sz="2000" dirty="0" smtClean="0"/>
              <a:t>tele-health platforms (facilitate care coordination or manage complex health challenges through remote monitoring)</a:t>
            </a:r>
          </a:p>
        </p:txBody>
      </p:sp>
    </p:spTree>
    <p:extLst>
      <p:ext uri="{BB962C8B-B14F-4D97-AF65-F5344CB8AC3E}">
        <p14:creationId xmlns:p14="http://schemas.microsoft.com/office/powerpoint/2010/main" val="184163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1066800"/>
          </a:xfrm>
        </p:spPr>
        <p:txBody>
          <a:bodyPr/>
          <a:lstStyle/>
          <a:p>
            <a:pPr eaLnBrk="1" hangingPunct="1"/>
            <a:r>
              <a:rPr lang="en-GB" altLang="en-US" sz="3200" dirty="0"/>
              <a:t>Automation in the long-term care sector</a:t>
            </a:r>
            <a:endParaRPr lang="en-GB" altLang="en-US" sz="3200" dirty="0" smtClean="0"/>
          </a:p>
        </p:txBody>
      </p:sp>
      <p:sp>
        <p:nvSpPr>
          <p:cNvPr id="5123" name="Rectangle 3"/>
          <p:cNvSpPr>
            <a:spLocks noGrp="1" noChangeArrowheads="1"/>
          </p:cNvSpPr>
          <p:nvPr>
            <p:ph type="body" idx="4294967295"/>
          </p:nvPr>
        </p:nvSpPr>
        <p:spPr>
          <a:xfrm>
            <a:off x="230286" y="1338844"/>
            <a:ext cx="8534400" cy="5616352"/>
          </a:xfrm>
        </p:spPr>
        <p:txBody>
          <a:bodyPr/>
          <a:lstStyle/>
          <a:p>
            <a:pPr algn="ctr" eaLnBrk="1" hangingPunct="1">
              <a:lnSpc>
                <a:spcPct val="90000"/>
              </a:lnSpc>
              <a:buFontTx/>
              <a:buNone/>
            </a:pPr>
            <a:r>
              <a:rPr lang="en-GB" altLang="en-US" dirty="0" smtClean="0"/>
              <a:t>Robots</a:t>
            </a:r>
          </a:p>
          <a:p>
            <a:pPr>
              <a:lnSpc>
                <a:spcPct val="90000"/>
              </a:lnSpc>
              <a:buFontTx/>
              <a:buNone/>
            </a:pPr>
            <a:endParaRPr lang="en-GB" altLang="en-US" sz="1200" dirty="0" smtClean="0"/>
          </a:p>
          <a:p>
            <a:pPr>
              <a:lnSpc>
                <a:spcPct val="90000"/>
              </a:lnSpc>
              <a:buFontTx/>
              <a:buNone/>
            </a:pPr>
            <a:r>
              <a:rPr lang="en-US" altLang="en-US" sz="2800" dirty="0" smtClean="0"/>
              <a:t>Some examples</a:t>
            </a:r>
            <a:endParaRPr lang="en-US" altLang="en-US" sz="2000" dirty="0" smtClean="0"/>
          </a:p>
          <a:p>
            <a:pPr>
              <a:lnSpc>
                <a:spcPct val="90000"/>
              </a:lnSpc>
              <a:buNone/>
            </a:pPr>
            <a:r>
              <a:rPr lang="en-US" altLang="en-US" sz="2000" dirty="0" smtClean="0"/>
              <a:t>	</a:t>
            </a:r>
          </a:p>
          <a:p>
            <a:pPr>
              <a:lnSpc>
                <a:spcPct val="90000"/>
              </a:lnSpc>
              <a:buNone/>
            </a:pPr>
            <a:endParaRPr lang="en-US" altLang="en-US" sz="2000" dirty="0"/>
          </a:p>
          <a:p>
            <a:pPr>
              <a:lnSpc>
                <a:spcPct val="90000"/>
              </a:lnSpc>
              <a:buNone/>
            </a:pPr>
            <a:endParaRPr lang="en-US" altLang="en-US" sz="2800" dirty="0"/>
          </a:p>
          <a:p>
            <a:pPr>
              <a:lnSpc>
                <a:spcPct val="90000"/>
              </a:lnSpc>
              <a:buNone/>
            </a:pPr>
            <a:endParaRPr lang="en-US" altLang="en-US" sz="2800" dirty="0" smtClean="0"/>
          </a:p>
          <a:p>
            <a:pPr>
              <a:lnSpc>
                <a:spcPct val="90000"/>
              </a:lnSpc>
              <a:buNone/>
            </a:pPr>
            <a:endParaRPr lang="en-US" altLang="en-US" sz="2800" dirty="0"/>
          </a:p>
          <a:p>
            <a:pPr>
              <a:lnSpc>
                <a:spcPct val="90000"/>
              </a:lnSpc>
              <a:buNone/>
            </a:pPr>
            <a:endParaRPr lang="en-US" altLang="en-US" sz="2800" dirty="0" smtClean="0"/>
          </a:p>
          <a:p>
            <a:pPr>
              <a:lnSpc>
                <a:spcPct val="90000"/>
              </a:lnSpc>
              <a:buNone/>
            </a:pPr>
            <a:endParaRPr lang="en-US" altLang="en-US" sz="2800" dirty="0" smtClean="0"/>
          </a:p>
          <a:p>
            <a:pPr>
              <a:lnSpc>
                <a:spcPct val="90000"/>
              </a:lnSpc>
              <a:buNone/>
            </a:pPr>
            <a:endParaRPr lang="en-US" altLang="en-US" sz="2800" dirty="0" smtClean="0"/>
          </a:p>
          <a:p>
            <a:pPr>
              <a:lnSpc>
                <a:spcPct val="90000"/>
              </a:lnSpc>
              <a:buNone/>
            </a:pPr>
            <a:endParaRPr lang="en-US" altLang="en-US" sz="2800" dirty="0"/>
          </a:p>
          <a:p>
            <a:pPr>
              <a:lnSpc>
                <a:spcPct val="90000"/>
              </a:lnSpc>
              <a:buNone/>
            </a:pPr>
            <a:endParaRPr lang="en-US" altLang="en-US" sz="2800"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83" y="2401311"/>
            <a:ext cx="171291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860" y="1981507"/>
            <a:ext cx="2735796" cy="182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7059" y="1975317"/>
            <a:ext cx="2748824" cy="183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742" y="4636540"/>
            <a:ext cx="3434747"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758" y="4569989"/>
            <a:ext cx="3780348" cy="212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8115" y="3823855"/>
            <a:ext cx="6091991" cy="646331"/>
          </a:xfrm>
          <a:prstGeom prst="rect">
            <a:avLst/>
          </a:prstGeom>
          <a:noFill/>
        </p:spPr>
        <p:txBody>
          <a:bodyPr wrap="square" rtlCol="0">
            <a:spAutoFit/>
          </a:bodyPr>
          <a:lstStyle/>
          <a:p>
            <a:r>
              <a:rPr lang="en-GB" dirty="0"/>
              <a:t>t</a:t>
            </a:r>
            <a:r>
              <a:rPr lang="en-GB" dirty="0" smtClean="0"/>
              <a:t>he feeding robot                        the  super-loo</a:t>
            </a:r>
          </a:p>
          <a:p>
            <a:r>
              <a:rPr lang="en-GB" dirty="0"/>
              <a:t>	</a:t>
            </a:r>
            <a:r>
              <a:rPr lang="en-GB" dirty="0" smtClean="0"/>
              <a:t>two lifting robots</a:t>
            </a:r>
            <a:endParaRPr lang="en-GB" dirty="0"/>
          </a:p>
        </p:txBody>
      </p:sp>
    </p:spTree>
    <p:extLst>
      <p:ext uri="{BB962C8B-B14F-4D97-AF65-F5344CB8AC3E}">
        <p14:creationId xmlns:p14="http://schemas.microsoft.com/office/powerpoint/2010/main" val="219053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4527</TotalTime>
  <Words>553</Words>
  <Application>Microsoft Office PowerPoint</Application>
  <PresentationFormat>On-screen Show (4:3)</PresentationFormat>
  <Paragraphs>166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Alapértelmezett terv</vt:lpstr>
      <vt:lpstr>  4th International Conference on Evidence-based Policy in Long-term Care   London School of Economics, 4-7 September 2016  Automation in the long-term care sector:  developing a research agenda</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lpstr>Automation in the long-term care sector</vt:lpstr>
    </vt:vector>
  </TitlesOfParts>
  <Company>KTKI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Privatization and nationalization of pension systems</dc:title>
  <dc:creator>Andris</dc:creator>
  <cp:lastModifiedBy>Administrator</cp:lastModifiedBy>
  <cp:revision>242</cp:revision>
  <cp:lastPrinted>2016-09-02T10:48:54Z</cp:lastPrinted>
  <dcterms:created xsi:type="dcterms:W3CDTF">2011-10-20T19:17:11Z</dcterms:created>
  <dcterms:modified xsi:type="dcterms:W3CDTF">2016-09-04T17:58:46Z</dcterms:modified>
</cp:coreProperties>
</file>