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5" r:id="rId1"/>
  </p:sldMasterIdLst>
  <p:notesMasterIdLst>
    <p:notesMasterId r:id="rId15"/>
  </p:notesMasterIdLst>
  <p:sldIdLst>
    <p:sldId id="291" r:id="rId2"/>
    <p:sldId id="328" r:id="rId3"/>
    <p:sldId id="334" r:id="rId4"/>
    <p:sldId id="335" r:id="rId5"/>
    <p:sldId id="364" r:id="rId6"/>
    <p:sldId id="358" r:id="rId7"/>
    <p:sldId id="357" r:id="rId8"/>
    <p:sldId id="365" r:id="rId9"/>
    <p:sldId id="360" r:id="rId10"/>
    <p:sldId id="342" r:id="rId11"/>
    <p:sldId id="363" r:id="rId12"/>
    <p:sldId id="356" r:id="rId13"/>
    <p:sldId id="289" r:id="rId14"/>
  </p:sldIdLst>
  <p:sldSz cx="9144000" cy="6858000" type="screen4x3"/>
  <p:notesSz cx="6799263" cy="98758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5217" autoAdjust="0"/>
  </p:normalViewPr>
  <p:slideViewPr>
    <p:cSldViewPr>
      <p:cViewPr varScale="1">
        <p:scale>
          <a:sx n="68" d="100"/>
          <a:sy n="68" d="100"/>
        </p:scale>
        <p:origin x="12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390" y="-11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89393C3-F8AD-4D42-AC2B-0B2CEF4923D2}" type="datetimeFigureOut">
              <a:rPr lang="it-IT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40363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38053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D3DBA64-5F2C-47D9-9339-B44A29DEDD1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242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6AD495E-9B87-4468-82F8-A2BAFB3DBA68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9D65ACC9-2E67-4A6B-A7B6-06688C86DFA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D3B1-5FC6-43C9-9068-494CACA9952E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7C940-B84E-4C2A-A5C0-6C328D91D241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E98393-48CE-4137-A88B-0B41FE8E85B8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01DB3-1857-4BE3-9D31-A52E06826EE8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C6518AB-F614-46FB-B0B5-6CCA6C011ACE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82B5F2A-8D90-42E6-8650-378932163B68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C7B69A96-9717-4B48-BFA3-2D5E8F2304F0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209B232A-A9BA-4F51-B5B5-C01F9C392C6E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27099-1113-4F30-AF34-C61F2F5068B0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4690E-63BE-49F7-84D1-710F43D398A9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F5738-0750-46FF-85EF-5AE0396FD313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2DF6C-29E9-4219-867B-2BF99507FD8A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A54BA4A-8750-4859-97C6-F828153855D0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51D446-C706-43A2-88DE-8949C4A263EC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04EDC3-B213-4FF7-B02C-7B93BC4B19EA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C4EA45-26AC-42F9-BD11-6C964BDD3E8F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FC1CFB34-0FBB-4D98-8AC8-9A4F7307D098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DD60689-D360-4258-822A-2470FE0028FA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2B1D0A88-5C39-4125-A976-53F9CC805475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3995E667-2A62-489E-A66D-3C88FAFC3A9B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055836-2DCA-4EEF-B0E6-814907C40461}" type="datetime1">
              <a:rPr lang="it-IT" smtClean="0"/>
              <a:pPr>
                <a:defRPr/>
              </a:pPr>
              <a:t>03/09/2016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1B1473-9A64-4E3B-9ECE-D4BAFFF1D35C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g.casanova@inrca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3710425-594B-448B-9AB4-219C238BF088}" type="slidenum">
              <a:rPr lang="it-IT" altLang="it-IT" smtClean="0"/>
              <a:pPr>
                <a:defRPr/>
              </a:pPr>
              <a:t>1</a:t>
            </a:fld>
            <a:endParaRPr lang="it-IT" altLang="it-IT" dirty="0" smtClean="0"/>
          </a:p>
        </p:txBody>
      </p:sp>
      <p:pic>
        <p:nvPicPr>
          <p:cNvPr id="14338" name="Picture 7" descr="INRCA LOGO SCELTO 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221163"/>
            <a:ext cx="1389063" cy="1379537"/>
          </a:xfrm>
        </p:spPr>
      </p:pic>
      <p:sp>
        <p:nvSpPr>
          <p:cNvPr id="14339" name="Rettangolo 4"/>
          <p:cNvSpPr>
            <a:spLocks noChangeArrowheads="1"/>
          </p:cNvSpPr>
          <p:nvPr/>
        </p:nvSpPr>
        <p:spPr bwMode="auto">
          <a:xfrm>
            <a:off x="323528" y="1725613"/>
            <a:ext cx="8424935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it-IT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Social Innovation in “Case Management”:</a:t>
            </a:r>
          </a:p>
          <a:p>
            <a:pPr algn="ctr"/>
            <a:endParaRPr lang="en-US" altLang="it-IT" sz="2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altLang="it-IT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Lesson</a:t>
            </a:r>
            <a:r>
              <a:rPr lang="it-IT" altLang="it-IT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altLang="it-IT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from the Italian Long-Term </a:t>
            </a:r>
            <a:r>
              <a:rPr lang="en-US" altLang="it-IT" sz="28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Care</a:t>
            </a:r>
            <a:endParaRPr lang="en-US" altLang="it-IT" sz="2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ttangolo 5"/>
          <p:cNvSpPr>
            <a:spLocks noChangeArrowheads="1"/>
          </p:cNvSpPr>
          <p:nvPr/>
        </p:nvSpPr>
        <p:spPr bwMode="auto">
          <a:xfrm>
            <a:off x="2051050" y="4868863"/>
            <a:ext cx="57959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it-IT" sz="1600" b="1">
                <a:solidFill>
                  <a:srgbClr val="000066"/>
                </a:solidFill>
              </a:rPr>
              <a:t>Georgia Casanova, Giovanni Lamura, Andrea Principi</a:t>
            </a:r>
            <a:endParaRPr lang="en-US" altLang="it-IT" sz="1600" b="1" i="1">
              <a:solidFill>
                <a:srgbClr val="000066"/>
              </a:solidFill>
            </a:endParaRPr>
          </a:p>
          <a:p>
            <a:r>
              <a:rPr lang="en-US" altLang="it-IT" sz="1600" i="1">
                <a:solidFill>
                  <a:srgbClr val="000066"/>
                </a:solidFill>
              </a:rPr>
              <a:t>Centre for Socio-Economic Research on Ageing, </a:t>
            </a:r>
          </a:p>
          <a:p>
            <a:r>
              <a:rPr lang="en-US" altLang="it-IT" sz="1600" i="1">
                <a:solidFill>
                  <a:srgbClr val="000066"/>
                </a:solidFill>
              </a:rPr>
              <a:t>National Institute of Health and Science on Ageing (INRCA) </a:t>
            </a:r>
            <a:endParaRPr lang="it-IT" altLang="it-IT" sz="1600">
              <a:solidFill>
                <a:srgbClr val="000066"/>
              </a:solidFill>
            </a:endParaRPr>
          </a:p>
        </p:txBody>
      </p:sp>
      <p:sp>
        <p:nvSpPr>
          <p:cNvPr id="14341" name="CasellaDiTesto 7"/>
          <p:cNvSpPr txBox="1">
            <a:spLocks noChangeArrowheads="1"/>
          </p:cNvSpPr>
          <p:nvPr/>
        </p:nvSpPr>
        <p:spPr bwMode="auto">
          <a:xfrm>
            <a:off x="755650" y="333375"/>
            <a:ext cx="67691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400" dirty="0">
                <a:solidFill>
                  <a:srgbClr val="000066"/>
                </a:solidFill>
              </a:rPr>
              <a:t>London, 6 </a:t>
            </a:r>
            <a:r>
              <a:rPr lang="it-IT" altLang="it-IT" sz="1400" dirty="0" err="1">
                <a:solidFill>
                  <a:srgbClr val="000066"/>
                </a:solidFill>
              </a:rPr>
              <a:t>Sept</a:t>
            </a:r>
            <a:r>
              <a:rPr lang="it-IT" altLang="it-IT" sz="1400" dirty="0">
                <a:solidFill>
                  <a:srgbClr val="000066"/>
                </a:solidFill>
              </a:rPr>
              <a:t>. 2016</a:t>
            </a:r>
          </a:p>
          <a:p>
            <a:pPr algn="ctr"/>
            <a:r>
              <a:rPr lang="it-IT" altLang="it-IT" sz="1400" dirty="0">
                <a:solidFill>
                  <a:srgbClr val="000066"/>
                </a:solidFill>
              </a:rPr>
              <a:t>4° ILPN </a:t>
            </a:r>
            <a:r>
              <a:rPr lang="it-IT" altLang="it-IT" sz="1400" dirty="0" err="1">
                <a:solidFill>
                  <a:srgbClr val="000066"/>
                </a:solidFill>
              </a:rPr>
              <a:t>Conference</a:t>
            </a:r>
            <a:endParaRPr lang="it-IT" altLang="it-IT" sz="1400" dirty="0">
              <a:solidFill>
                <a:srgbClr val="000066"/>
              </a:solidFill>
            </a:endParaRPr>
          </a:p>
          <a:p>
            <a:pPr algn="ctr"/>
            <a:endParaRPr lang="en-US" altLang="it-IT" dirty="0">
              <a:solidFill>
                <a:srgbClr val="000066"/>
              </a:solidFill>
            </a:endParaRPr>
          </a:p>
          <a:p>
            <a:pPr algn="ctr"/>
            <a:r>
              <a:rPr lang="en-US" altLang="it-IT" dirty="0">
                <a:solidFill>
                  <a:srgbClr val="000066"/>
                </a:solidFill>
              </a:rPr>
              <a:t> </a:t>
            </a:r>
            <a:endParaRPr lang="it-IT" altLang="it-IT" sz="10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3BFA4F-4AA1-43D4-B3DC-D41C854F11BD}" type="slidenum">
              <a:rPr lang="it-IT" altLang="it-IT" smtClean="0"/>
              <a:pPr>
                <a:defRPr/>
              </a:pPr>
              <a:t>10</a:t>
            </a:fld>
            <a:endParaRPr lang="it-IT" altLang="it-IT" smtClean="0"/>
          </a:p>
        </p:txBody>
      </p:sp>
      <p:sp>
        <p:nvSpPr>
          <p:cNvPr id="23554" name="CasellaDiTesto 4"/>
          <p:cNvSpPr txBox="1">
            <a:spLocks noChangeArrowheads="1"/>
          </p:cNvSpPr>
          <p:nvPr/>
        </p:nvSpPr>
        <p:spPr bwMode="auto">
          <a:xfrm>
            <a:off x="395288" y="260350"/>
            <a:ext cx="82091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  </a:t>
            </a:r>
            <a:r>
              <a:rPr lang="en-US" sz="2800" b="1" dirty="0" smtClean="0">
                <a:solidFill>
                  <a:srgbClr val="002060"/>
                </a:solidFill>
              </a:rPr>
              <a:t>Results focused  on Case management in  crossing Social Innovations and Policy Areas          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3555" name="CasellaDiTesto 3"/>
          <p:cNvSpPr txBox="1">
            <a:spLocks noChangeArrowheads="1"/>
          </p:cNvSpPr>
          <p:nvPr/>
        </p:nvSpPr>
        <p:spPr bwMode="auto">
          <a:xfrm>
            <a:off x="251520" y="1484784"/>
            <a:ext cx="8424936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</a:t>
            </a: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ase management as social innovation underlines the need for a strategy focused on “multi-level integration” and “user- centered” (as confirmed also by the relationship between all social 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innovations). </a:t>
            </a: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GB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GB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Case </a:t>
            </a:r>
            <a:r>
              <a:rPr lang="en-GB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management idea supports the “s</a:t>
            </a:r>
            <a:r>
              <a:rPr lang="en-US" sz="24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hifting</a:t>
            </a: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the 'ageing' paradigm” as well as social innovations for the future (Proactive prevention and </a:t>
            </a:r>
            <a:r>
              <a:rPr lang="en-GB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Educating about dependency).</a:t>
            </a:r>
          </a:p>
          <a:p>
            <a:pPr algn="just">
              <a:buFont typeface="Wingdings" pitchFamily="2" charset="2"/>
              <a:buChar char="ü"/>
            </a:pPr>
            <a:endParaRPr lang="en-GB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Case management promotes an open idea of expansion of services linked to new typologies of services for new target-users (namely, users of prevention services and care workers).</a:t>
            </a:r>
          </a:p>
          <a:p>
            <a:pPr algn="just"/>
            <a:endParaRPr lang="it-IT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0C04757-4565-427F-AA1E-6BB21585F40B}" type="slidenum">
              <a:rPr lang="it-IT" altLang="it-IT" smtClean="0"/>
              <a:pPr>
                <a:defRPr/>
              </a:pPr>
              <a:t>11</a:t>
            </a:fld>
            <a:endParaRPr lang="it-IT" altLang="it-IT" smtClean="0"/>
          </a:p>
        </p:txBody>
      </p:sp>
      <p:sp>
        <p:nvSpPr>
          <p:cNvPr id="21507" name="CasellaDiTesto 4"/>
          <p:cNvSpPr txBox="1">
            <a:spLocks noChangeArrowheads="1"/>
          </p:cNvSpPr>
          <p:nvPr/>
        </p:nvSpPr>
        <p:spPr bwMode="auto">
          <a:xfrm>
            <a:off x="755650" y="260350"/>
            <a:ext cx="7056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it-IT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it-IT" sz="2800" b="1" dirty="0">
                <a:solidFill>
                  <a:srgbClr val="002060"/>
                </a:solidFill>
                <a:latin typeface="Arial" pitchFamily="34" charset="0"/>
                <a:cs typeface="+mn-cs"/>
              </a:rPr>
              <a:t>Conclusions</a:t>
            </a:r>
            <a:r>
              <a:rPr lang="en-US" altLang="it-IT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4579" name="CasellaDiTesto 3"/>
          <p:cNvSpPr txBox="1">
            <a:spLocks noChangeArrowheads="1"/>
          </p:cNvSpPr>
          <p:nvPr/>
        </p:nvSpPr>
        <p:spPr bwMode="auto">
          <a:xfrm>
            <a:off x="250825" y="981075"/>
            <a:ext cx="8425631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Case management </a:t>
            </a:r>
            <a:r>
              <a:rPr lang="en-US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should </a:t>
            </a:r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not necessarily be defined as only “a professional management tool”:</a:t>
            </a:r>
          </a:p>
          <a:p>
            <a:pPr algn="just" eaLnBrk="0" hangingPunct="0"/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The implementation of case management is </a:t>
            </a:r>
            <a:r>
              <a:rPr lang="en-US" sz="24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futur</a:t>
            </a:r>
            <a:r>
              <a:rPr lang="en-US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-oriented</a:t>
            </a: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 eaLnBrk="0" hangingPunct="0"/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 promote multi-level integration strategy.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 improve the quality of care provided.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 improve the quality of life of older people.  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 support the “shifting the 'ageing' paradigm”.</a:t>
            </a:r>
          </a:p>
          <a:p>
            <a:pPr algn="just" eaLnBrk="0" hangingPunct="0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to promote social innovation in LTC.</a:t>
            </a:r>
          </a:p>
          <a:p>
            <a:pPr algn="just" eaLnBrk="0" hangingPunct="0"/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US" altLang="it-IT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Specific policy recommendations adopt this “open meaning</a:t>
            </a:r>
            <a:r>
              <a:rPr lang="en-US" altLang="it-IT" sz="24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”.</a:t>
            </a: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AE53D-035F-4BA7-88CA-7CDDE4BF1182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50824" y="1223755"/>
            <a:ext cx="8425631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Wingdings" pitchFamily="2" charset="2"/>
              <a:buChar char="ü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Facilitate the transferability of experiences, also to support the federation and joint collaboration of micro-level initiatives into </a:t>
            </a:r>
            <a:r>
              <a:rPr lang="en-US" sz="2400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meso</a:t>
            </a: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and macro level networks;</a:t>
            </a:r>
          </a:p>
          <a:p>
            <a:pPr eaLnBrk="0" hangingPunct="0">
              <a:buFont typeface="Wingdings" pitchFamily="2" charset="2"/>
              <a:buChar char="ü"/>
            </a:pPr>
            <a:endParaRPr lang="en-US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Disseminate ICT use, as it is a key-driver to improve quality of care and working conditions;</a:t>
            </a:r>
          </a:p>
          <a:p>
            <a:pPr eaLnBrk="0" hangingPunct="0"/>
            <a:endParaRPr lang="it-IT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Promote the inter-professional, inter-institutional and inter-stakeholders collaboration;</a:t>
            </a:r>
          </a:p>
          <a:p>
            <a:pPr eaLnBrk="0" hangingPunct="0"/>
            <a:endParaRPr lang="it-IT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Promote the development and strengthening of </a:t>
            </a:r>
            <a:r>
              <a:rPr lang="en-US" sz="24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LTC system identity, that includes prevention as a  relevant component. </a:t>
            </a:r>
          </a:p>
        </p:txBody>
      </p:sp>
      <p:sp>
        <p:nvSpPr>
          <p:cNvPr id="25603" name="CasellaDiTesto 4"/>
          <p:cNvSpPr txBox="1">
            <a:spLocks noChangeArrowheads="1"/>
          </p:cNvSpPr>
          <p:nvPr/>
        </p:nvSpPr>
        <p:spPr bwMode="auto">
          <a:xfrm>
            <a:off x="539750" y="260350"/>
            <a:ext cx="7272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400" b="1">
                <a:solidFill>
                  <a:srgbClr val="002060"/>
                </a:solidFill>
              </a:rPr>
              <a:t>Policy recommendations </a:t>
            </a:r>
            <a:r>
              <a:rPr lang="en-US" altLang="it-IT" sz="2400" b="1">
                <a:solidFill>
                  <a:srgbClr val="000066"/>
                </a:solidFill>
              </a:rPr>
              <a:t>t</a:t>
            </a:r>
            <a:r>
              <a:rPr lang="en-US" sz="2400" b="1">
                <a:solidFill>
                  <a:srgbClr val="000066"/>
                </a:solidFill>
                <a:cs typeface="Times New Roman" pitchFamily="18" charset="0"/>
              </a:rPr>
              <a:t>o improve nation-wide </a:t>
            </a:r>
            <a:endParaRPr lang="it-IT" sz="2400" b="1"/>
          </a:p>
          <a:p>
            <a:pPr algn="ctr"/>
            <a:r>
              <a:rPr lang="en-US" sz="2400" b="1">
                <a:solidFill>
                  <a:srgbClr val="000066"/>
                </a:solidFill>
                <a:cs typeface="Times New Roman" pitchFamily="18" charset="0"/>
              </a:rPr>
              <a:t>case management in Italy</a:t>
            </a:r>
            <a:endParaRPr lang="en-US" altLang="it-IT" sz="2400" b="1">
              <a:solidFill>
                <a:srgbClr val="00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476250"/>
            <a:ext cx="7272337" cy="446563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it-IT" altLang="it-IT" sz="24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r>
              <a:rPr lang="it-IT" altLang="it-IT" b="1" dirty="0" smtClean="0">
                <a:solidFill>
                  <a:srgbClr val="2B006D"/>
                </a:solidFill>
              </a:rPr>
              <a:t>Grazie  per l’attenzione!</a:t>
            </a:r>
          </a:p>
          <a:p>
            <a:pPr algn="ctr" eaLnBrk="1" hangingPunct="1">
              <a:buFontTx/>
              <a:buNone/>
            </a:pPr>
            <a:r>
              <a:rPr lang="it-IT" altLang="it-IT" b="1" dirty="0" smtClean="0">
                <a:solidFill>
                  <a:srgbClr val="2B006D"/>
                </a:solidFill>
              </a:rPr>
              <a:t> </a:t>
            </a:r>
            <a:r>
              <a:rPr lang="it-IT" altLang="it-IT" b="1" dirty="0" err="1" smtClean="0">
                <a:solidFill>
                  <a:srgbClr val="2B006D"/>
                </a:solidFill>
              </a:rPr>
              <a:t>Thanks</a:t>
            </a:r>
            <a:r>
              <a:rPr lang="it-IT" altLang="it-IT" b="1" dirty="0" smtClean="0">
                <a:solidFill>
                  <a:srgbClr val="2B006D"/>
                </a:solidFill>
              </a:rPr>
              <a:t> </a:t>
            </a:r>
            <a:r>
              <a:rPr lang="it-IT" altLang="it-IT" b="1" dirty="0" err="1" smtClean="0">
                <a:solidFill>
                  <a:srgbClr val="2B006D"/>
                </a:solidFill>
              </a:rPr>
              <a:t>for</a:t>
            </a:r>
            <a:r>
              <a:rPr lang="it-IT" altLang="it-IT" b="1" dirty="0" smtClean="0">
                <a:solidFill>
                  <a:srgbClr val="2B006D"/>
                </a:solidFill>
              </a:rPr>
              <a:t> </a:t>
            </a:r>
            <a:r>
              <a:rPr lang="it-IT" altLang="it-IT" b="1" dirty="0" err="1" smtClean="0">
                <a:solidFill>
                  <a:srgbClr val="2B006D"/>
                </a:solidFill>
              </a:rPr>
              <a:t>your</a:t>
            </a:r>
            <a:r>
              <a:rPr lang="it-IT" altLang="it-IT" b="1" dirty="0" smtClean="0">
                <a:solidFill>
                  <a:srgbClr val="2B006D"/>
                </a:solidFill>
              </a:rPr>
              <a:t> </a:t>
            </a:r>
            <a:r>
              <a:rPr lang="it-IT" altLang="it-IT" b="1" dirty="0" err="1" smtClean="0">
                <a:solidFill>
                  <a:srgbClr val="2B006D"/>
                </a:solidFill>
              </a:rPr>
              <a:t>attention</a:t>
            </a:r>
            <a:r>
              <a:rPr lang="it-IT" altLang="it-IT" b="1" dirty="0" smtClean="0">
                <a:solidFill>
                  <a:srgbClr val="2B006D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endParaRPr lang="it-IT" altLang="it-IT" sz="2000" b="1" i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r>
              <a:rPr lang="it-IT" altLang="it-IT" sz="2000" b="1" dirty="0" smtClean="0">
                <a:solidFill>
                  <a:srgbClr val="2B006D"/>
                </a:solidFill>
              </a:rPr>
              <a:t>Georgia Casanova</a:t>
            </a: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r>
              <a:rPr lang="it-IT" altLang="it-IT" sz="2000" b="1" dirty="0" smtClean="0">
                <a:solidFill>
                  <a:srgbClr val="2B006D"/>
                </a:solidFill>
              </a:rPr>
              <a:t>E-mail: </a:t>
            </a:r>
            <a:r>
              <a:rPr lang="it-IT" altLang="it-IT" sz="2000" b="1" dirty="0" smtClean="0">
                <a:solidFill>
                  <a:srgbClr val="2B006D"/>
                </a:solidFill>
                <a:hlinkClick r:id="rId2"/>
              </a:rPr>
              <a:t>g.casanova@inrca.it</a:t>
            </a: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  <a:p>
            <a:pPr algn="ctr" eaLnBrk="1" hangingPunct="1">
              <a:buFontTx/>
              <a:buNone/>
            </a:pPr>
            <a:endParaRPr lang="it-IT" altLang="it-IT" sz="2000" b="1" dirty="0" smtClean="0">
              <a:solidFill>
                <a:srgbClr val="2B006D"/>
              </a:solidFill>
            </a:endParaRP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2290BD1-FABC-47F9-B44A-ADD47152FCCC}" type="slidenum">
              <a:rPr lang="it-IT" altLang="it-IT" smtClean="0"/>
              <a:pPr>
                <a:defRPr/>
              </a:pPr>
              <a:t>13</a:t>
            </a:fld>
            <a:endParaRPr lang="it-IT" altLang="it-IT" smtClean="0"/>
          </a:p>
        </p:txBody>
      </p:sp>
      <p:pic>
        <p:nvPicPr>
          <p:cNvPr id="26627" name="Picture 7" descr="INRCA LOGO SCELTO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4300" y="5084763"/>
            <a:ext cx="1533525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3A4890-6B6F-4500-8824-5EE784733FBA}" type="slidenum">
              <a:rPr lang="it-IT" altLang="it-IT" smtClean="0"/>
              <a:pPr>
                <a:defRPr/>
              </a:pPr>
              <a:t>2</a:t>
            </a:fld>
            <a:endParaRPr lang="it-IT" altLang="it-IT" dirty="0" smtClean="0"/>
          </a:p>
        </p:txBody>
      </p:sp>
      <p:sp>
        <p:nvSpPr>
          <p:cNvPr id="15362" name="CasellaDiTesto 3"/>
          <p:cNvSpPr txBox="1">
            <a:spLocks noChangeArrowheads="1"/>
          </p:cNvSpPr>
          <p:nvPr/>
        </p:nvSpPr>
        <p:spPr bwMode="auto">
          <a:xfrm>
            <a:off x="0" y="260350"/>
            <a:ext cx="799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b="1">
                <a:solidFill>
                  <a:srgbClr val="000066"/>
                </a:solidFill>
              </a:rPr>
              <a:t> </a:t>
            </a:r>
            <a:r>
              <a:rPr lang="en-US" altLang="it-IT" sz="2800" b="1" u="sng">
                <a:solidFill>
                  <a:srgbClr val="000066"/>
                </a:solidFill>
              </a:rPr>
              <a:t>Aims of presentation</a:t>
            </a:r>
            <a:r>
              <a:rPr lang="it-IT" altLang="it-IT" sz="2800" b="1" u="sng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15363" name="Rettangolo 7"/>
          <p:cNvSpPr>
            <a:spLocks noChangeArrowheads="1"/>
          </p:cNvSpPr>
          <p:nvPr/>
        </p:nvSpPr>
        <p:spPr bwMode="auto">
          <a:xfrm>
            <a:off x="250825" y="1125538"/>
            <a:ext cx="8425631" cy="43181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 eaLnBrk="0" hangingPunct="0">
              <a:lnSpc>
                <a:spcPct val="110000"/>
              </a:lnSpc>
              <a:buFont typeface="Trebuchet MS" pitchFamily="34" charset="0"/>
              <a:buAutoNum type="alphaUcPeriod"/>
            </a:pPr>
            <a:r>
              <a:rPr lang="en-US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To illustrate why case management represents one of the main social innovations in the Italian context</a:t>
            </a:r>
          </a:p>
          <a:p>
            <a:pPr marL="457200" indent="-457200" algn="just" eaLnBrk="0" hangingPunct="0">
              <a:lnSpc>
                <a:spcPct val="110000"/>
              </a:lnSpc>
            </a:pPr>
            <a:endParaRPr lang="en-US" sz="2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10000"/>
              </a:lnSpc>
            </a:pPr>
            <a:r>
              <a:rPr lang="en-US" sz="28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 To identify the main policy sectors involved and the further steps more urgently needed in the future</a:t>
            </a:r>
            <a:endParaRPr lang="en-US" altLang="it-IT" sz="2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10000"/>
              </a:lnSpc>
            </a:pPr>
            <a:endParaRPr lang="en-US" altLang="it-IT" sz="28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085BC9C-F40D-4D75-94AA-DBD9E06F8644}" type="slidenum">
              <a:rPr lang="it-IT" altLang="it-IT" smtClean="0"/>
              <a:pPr>
                <a:defRPr/>
              </a:pPr>
              <a:t>3</a:t>
            </a:fld>
            <a:endParaRPr lang="it-IT" altLang="it-IT" smtClean="0"/>
          </a:p>
        </p:txBody>
      </p:sp>
      <p:sp>
        <p:nvSpPr>
          <p:cNvPr id="16386" name="CasellaDiTesto 4"/>
          <p:cNvSpPr txBox="1">
            <a:spLocks noChangeArrowheads="1"/>
          </p:cNvSpPr>
          <p:nvPr/>
        </p:nvSpPr>
        <p:spPr bwMode="auto">
          <a:xfrm>
            <a:off x="468313" y="115888"/>
            <a:ext cx="7416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 dirty="0">
                <a:solidFill>
                  <a:srgbClr val="000066"/>
                </a:solidFill>
              </a:rPr>
              <a:t>Materials and Methods:</a:t>
            </a:r>
          </a:p>
          <a:p>
            <a:pPr algn="ctr"/>
            <a:r>
              <a:rPr lang="en-US" altLang="it-IT" sz="2800" b="1" dirty="0">
                <a:solidFill>
                  <a:srgbClr val="000066"/>
                </a:solidFill>
              </a:rPr>
              <a:t>The European research project MOPACT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1484785"/>
            <a:ext cx="8496944" cy="4154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Mobilising the potential of active ageing in Europe (</a:t>
            </a:r>
            <a:r>
              <a:rPr lang="en-GB" sz="24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MoPAct</a:t>
            </a:r>
            <a:r>
              <a:rPr lang="en-GB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) Project (2013-2016)</a:t>
            </a:r>
          </a:p>
          <a:p>
            <a:pPr>
              <a:defRPr/>
            </a:pPr>
            <a:r>
              <a:rPr lang="en-GB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29 partners from 13 countries across Europe to study the interfaces between the changing demographic profile and its economic and social impact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GB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http://mopact.group.shef.ac.uk/</a:t>
            </a:r>
          </a:p>
          <a:p>
            <a:pPr>
              <a:defRPr/>
            </a:pPr>
            <a:endParaRPr lang="en-GB" sz="24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24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WP8 - Social Support and Long-term Care  </a:t>
            </a:r>
          </a:p>
          <a:p>
            <a:pPr>
              <a:defRPr/>
            </a:pPr>
            <a:r>
              <a:rPr lang="en-GB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Partners from: Austria Estonia, Finland, Germany, Hungary, </a:t>
            </a:r>
            <a:r>
              <a:rPr lang="en-GB" sz="2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Italy</a:t>
            </a:r>
            <a:r>
              <a:rPr lang="en-GB" sz="24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Portugal and Romania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2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E3EA983-67B5-4D4A-A45A-6AF493414CDF}" type="slidenum">
              <a:rPr lang="it-IT" altLang="it-IT" smtClean="0"/>
              <a:pPr>
                <a:defRPr/>
              </a:pPr>
              <a:t>4</a:t>
            </a:fld>
            <a:endParaRPr lang="it-IT" altLang="it-IT" smtClean="0"/>
          </a:p>
        </p:txBody>
      </p:sp>
      <p:sp>
        <p:nvSpPr>
          <p:cNvPr id="17410" name="CasellaDiTesto 4"/>
          <p:cNvSpPr txBox="1">
            <a:spLocks noChangeArrowheads="1"/>
          </p:cNvSpPr>
          <p:nvPr/>
        </p:nvSpPr>
        <p:spPr bwMode="auto">
          <a:xfrm>
            <a:off x="971550" y="0"/>
            <a:ext cx="66960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>
                <a:solidFill>
                  <a:srgbClr val="000066"/>
                </a:solidFill>
              </a:rPr>
              <a:t>Materials and Methods:</a:t>
            </a:r>
          </a:p>
          <a:p>
            <a:pPr algn="ctr"/>
            <a:r>
              <a:rPr lang="en-US" altLang="it-IT" sz="2800" b="1">
                <a:solidFill>
                  <a:srgbClr val="000066"/>
                </a:solidFill>
              </a:rPr>
              <a:t>Analy</a:t>
            </a:r>
            <a:r>
              <a:rPr lang="it-IT" altLang="it-IT" sz="2800" b="1">
                <a:solidFill>
                  <a:srgbClr val="000066"/>
                </a:solidFill>
              </a:rPr>
              <a:t>sis of the </a:t>
            </a:r>
            <a:r>
              <a:rPr lang="en-US" altLang="it-IT" sz="2800" b="1">
                <a:solidFill>
                  <a:srgbClr val="000066"/>
                </a:solidFill>
              </a:rPr>
              <a:t>Italian Data </a:t>
            </a:r>
          </a:p>
        </p:txBody>
      </p:sp>
      <p:graphicFrame>
        <p:nvGraphicFramePr>
          <p:cNvPr id="17431" name="Group 23"/>
          <p:cNvGraphicFramePr>
            <a:graphicFrameLocks noGrp="1"/>
          </p:cNvGraphicFramePr>
          <p:nvPr/>
        </p:nvGraphicFramePr>
        <p:xfrm>
          <a:off x="179512" y="913188"/>
          <a:ext cx="8496944" cy="5540147"/>
        </p:xfrm>
        <a:graphic>
          <a:graphicData uri="http://schemas.openxmlformats.org/drawingml/2006/table">
            <a:tbl>
              <a:tblPr/>
              <a:tblGrid>
                <a:gridCol w="1796091"/>
                <a:gridCol w="6700853"/>
              </a:tblGrid>
              <a:tr h="418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QUALITATIVE ANALYSIS</a:t>
                      </a:r>
                    </a:p>
                  </a:txBody>
                  <a:tcPr marL="91449" marR="91449" marT="45729" marB="4572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07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Analysis of Good Practices</a:t>
                      </a:r>
                    </a:p>
                  </a:txBody>
                  <a:tcPr marL="91449" marR="91449" marT="45729" marB="45729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 good practices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different regions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Piedmont: Recognition of informal skills;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Lombardy: Family Nurse Programme;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Marche: UP-TECH project to support caregivers of Alzheimer’s disease patients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9" marR="91449" marT="45729" marB="4572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51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Mixed Focus Groups  </a:t>
                      </a:r>
                    </a:p>
                  </a:txBody>
                  <a:tcPr marL="91449" marR="91449" marT="45729" marB="45729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 focus groups: Milan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(North Italy; metropolis);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Ancona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(Central Italy; middle city)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stakeholders involved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: Local institutions (Regions and Municipalities), Non-profit &amp; Profit organizations; Trade Unions; Foundations; Private companies and ITC industries; Research agencies</a:t>
                      </a:r>
                    </a:p>
                  </a:txBody>
                  <a:tcPr marL="91449" marR="91449" marT="45729" marB="4572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629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Expert Interviews</a:t>
                      </a:r>
                    </a:p>
                  </a:txBody>
                  <a:tcPr marL="91449" marR="91449" marT="45729" marB="45729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7 experts involved: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National Experts; Experts from Southern regions; Coordinators of analyzed good practices</a:t>
                      </a:r>
                    </a:p>
                  </a:txBody>
                  <a:tcPr marL="91449" marR="91449" marT="45729" marB="45729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E3EA983-67B5-4D4A-A45A-6AF493414CDF}" type="slidenum">
              <a:rPr lang="it-IT" altLang="it-IT" smtClean="0"/>
              <a:pPr>
                <a:defRPr/>
              </a:pPr>
              <a:t>5</a:t>
            </a:fld>
            <a:endParaRPr lang="it-IT" altLang="it-IT" smtClean="0"/>
          </a:p>
        </p:txBody>
      </p:sp>
      <p:sp>
        <p:nvSpPr>
          <p:cNvPr id="17410" name="CasellaDiTesto 4"/>
          <p:cNvSpPr txBox="1">
            <a:spLocks noChangeArrowheads="1"/>
          </p:cNvSpPr>
          <p:nvPr/>
        </p:nvSpPr>
        <p:spPr bwMode="auto">
          <a:xfrm>
            <a:off x="971600" y="332656"/>
            <a:ext cx="6696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 dirty="0" smtClean="0">
                <a:solidFill>
                  <a:srgbClr val="000066"/>
                </a:solidFill>
              </a:rPr>
              <a:t>D</a:t>
            </a:r>
            <a:r>
              <a:rPr lang="it-IT" altLang="it-IT" sz="2800" b="1" dirty="0" err="1" smtClean="0">
                <a:solidFill>
                  <a:srgbClr val="000066"/>
                </a:solidFill>
              </a:rPr>
              <a:t>efinition</a:t>
            </a:r>
            <a:r>
              <a:rPr lang="it-IT" altLang="it-IT" sz="2800" b="1" dirty="0" smtClean="0">
                <a:solidFill>
                  <a:srgbClr val="000066"/>
                </a:solidFill>
              </a:rPr>
              <a:t> </a:t>
            </a:r>
            <a:r>
              <a:rPr lang="it-IT" altLang="it-IT" sz="2800" b="1" dirty="0" err="1" smtClean="0">
                <a:solidFill>
                  <a:srgbClr val="000066"/>
                </a:solidFill>
              </a:rPr>
              <a:t>of</a:t>
            </a:r>
            <a:r>
              <a:rPr lang="it-IT" altLang="it-IT" sz="2800" b="1" dirty="0" smtClean="0">
                <a:solidFill>
                  <a:srgbClr val="000066"/>
                </a:solidFill>
              </a:rPr>
              <a:t> Social </a:t>
            </a:r>
            <a:r>
              <a:rPr lang="it-IT" altLang="it-IT" sz="2800" b="1" dirty="0" err="1" smtClean="0">
                <a:solidFill>
                  <a:srgbClr val="000066"/>
                </a:solidFill>
              </a:rPr>
              <a:t>Innovation</a:t>
            </a:r>
            <a:r>
              <a:rPr lang="it-IT" altLang="it-IT" sz="2800" b="1" dirty="0" smtClean="0">
                <a:solidFill>
                  <a:srgbClr val="000066"/>
                </a:solidFill>
              </a:rPr>
              <a:t> (SI)</a:t>
            </a:r>
            <a:r>
              <a:rPr lang="en-US" altLang="it-IT" sz="2800" b="1" dirty="0" smtClean="0">
                <a:solidFill>
                  <a:srgbClr val="000066"/>
                </a:solidFill>
              </a:rPr>
              <a:t> </a:t>
            </a:r>
            <a:endParaRPr lang="en-US" altLang="it-IT" sz="2800" b="1" dirty="0">
              <a:solidFill>
                <a:srgbClr val="000066"/>
              </a:solidFill>
            </a:endParaRPr>
          </a:p>
        </p:txBody>
      </p:sp>
      <p:sp>
        <p:nvSpPr>
          <p:cNvPr id="5" name="CasellaDiTesto 6"/>
          <p:cNvSpPr txBox="1">
            <a:spLocks noChangeArrowheads="1"/>
          </p:cNvSpPr>
          <p:nvPr/>
        </p:nvSpPr>
        <p:spPr bwMode="auto">
          <a:xfrm>
            <a:off x="251520" y="1628775"/>
            <a:ext cx="8424936" cy="34101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“</a:t>
            </a:r>
            <a:r>
              <a:rPr lang="en-GB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Social Innovation” is defined as </a:t>
            </a:r>
            <a:r>
              <a:rPr lang="en-GB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any new idea </a:t>
            </a:r>
            <a:r>
              <a:rPr lang="en-GB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(including products, services and models) that simultaneously </a:t>
            </a:r>
            <a:r>
              <a:rPr lang="en-GB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meets social needs </a:t>
            </a:r>
            <a:r>
              <a:rPr lang="en-GB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(more effectively than alternatives) and </a:t>
            </a:r>
            <a:r>
              <a:rPr lang="en-GB" sz="28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creates new social relationships or collaborations</a:t>
            </a:r>
            <a:r>
              <a:rPr lang="en-GB" sz="28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i.e. it is both good for society and enhances society’s capacity to act (European Commission, 2013).</a:t>
            </a:r>
            <a:endParaRPr lang="it-IT" sz="2800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B0798-B261-46BC-87EB-6EBE8C2FA05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sp>
        <p:nvSpPr>
          <p:cNvPr id="21506" name="CasellaDiTesto 3"/>
          <p:cNvSpPr txBox="1">
            <a:spLocks noChangeArrowheads="1"/>
          </p:cNvSpPr>
          <p:nvPr/>
        </p:nvSpPr>
        <p:spPr bwMode="auto">
          <a:xfrm>
            <a:off x="0" y="0"/>
            <a:ext cx="810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 dirty="0">
                <a:solidFill>
                  <a:srgbClr val="000066"/>
                </a:solidFill>
              </a:rPr>
              <a:t>Social Innovations in Italian LT</a:t>
            </a:r>
            <a:r>
              <a:rPr lang="it-IT" altLang="it-IT" sz="2800" b="1" dirty="0">
                <a:solidFill>
                  <a:srgbClr val="000066"/>
                </a:solidFill>
              </a:rPr>
              <a:t>C</a:t>
            </a:r>
            <a:endParaRPr lang="en-US" altLang="it-IT" sz="2800" b="1" dirty="0">
              <a:solidFill>
                <a:srgbClr val="000066"/>
              </a:solidFill>
            </a:endParaRPr>
          </a:p>
        </p:txBody>
      </p:sp>
      <p:graphicFrame>
        <p:nvGraphicFramePr>
          <p:cNvPr id="21537" name="Group 33"/>
          <p:cNvGraphicFramePr>
            <a:graphicFrameLocks noGrp="1"/>
          </p:cNvGraphicFramePr>
          <p:nvPr/>
        </p:nvGraphicFramePr>
        <p:xfrm>
          <a:off x="251520" y="507630"/>
          <a:ext cx="8497068" cy="6102226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935660"/>
                <a:gridCol w="232692"/>
                <a:gridCol w="5328716"/>
              </a:tblGrid>
              <a:tr h="391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Social Innovations</a:t>
                      </a:r>
                      <a:endParaRPr kumimoji="0" lang="en-US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Description and comments 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9115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Already implemented at local level</a:t>
                      </a: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kumimoji="0" lang="en-US" alt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664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Integrated mixed services to support "family care &amp; private care workers” 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System of services providing support to management of carers for each specific case. Matching D/O.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noFill/>
                  </a:tcPr>
                </a:tc>
              </a:tr>
              <a:tr h="10284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Case management </a:t>
                      </a:r>
                      <a:endParaRPr kumimoji="0" lang="it-IT" sz="2000" b="0" i="1" u="none" strike="noStrike" kern="1200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78" marR="6857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6" marR="91436" marT="45725" marB="457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 strategy of integration of services</a:t>
                      </a:r>
                      <a:r>
                        <a:rPr kumimoji="0" lang="it-IT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strategy  to  build a personalized care path. Public or for profit   experiences exist</a:t>
                      </a:r>
                      <a:endParaRPr kumimoji="0" lang="it-IT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6" marR="91436" marT="45725" marB="457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6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Genuine admittance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“Taking true cases in charge”: Experiences exist especially for specific areas (dementia)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391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Ideas for the future</a:t>
                      </a:r>
                      <a:r>
                        <a:rPr kumimoji="0" lang="it-IT" alt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horzOverflow="overflow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92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Proactive prevention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Prevention activities to contrast becoming dependent; Support services to older people without dependency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9929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Educating about dependency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Prevention as an issue to be approached during the whole life course</a:t>
                      </a:r>
                      <a:r>
                        <a:rPr kumimoji="0" lang="it-I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Promoting the idea that older age is part of life.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1B3ED-9E4F-4950-A321-F0B120B40C7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19458" name="CasellaDiTesto 3"/>
          <p:cNvSpPr txBox="1">
            <a:spLocks noChangeArrowheads="1"/>
          </p:cNvSpPr>
          <p:nvPr/>
        </p:nvSpPr>
        <p:spPr bwMode="auto">
          <a:xfrm>
            <a:off x="0" y="101600"/>
            <a:ext cx="817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 dirty="0" smtClean="0">
                <a:solidFill>
                  <a:srgbClr val="000066"/>
                </a:solidFill>
              </a:rPr>
              <a:t> Results on Case </a:t>
            </a:r>
            <a:r>
              <a:rPr lang="en-US" altLang="it-IT" sz="2800" b="1" dirty="0">
                <a:solidFill>
                  <a:srgbClr val="000066"/>
                </a:solidFill>
              </a:rPr>
              <a:t>ma</a:t>
            </a:r>
            <a:r>
              <a:rPr lang="it-IT" altLang="it-IT" sz="2800" b="1" dirty="0" err="1">
                <a:solidFill>
                  <a:srgbClr val="000066"/>
                </a:solidFill>
              </a:rPr>
              <a:t>nagement</a:t>
            </a:r>
            <a:r>
              <a:rPr lang="en-US" altLang="it-IT" sz="2800" b="1" dirty="0">
                <a:solidFill>
                  <a:srgbClr val="000066"/>
                </a:solidFill>
              </a:rPr>
              <a:t> (1)</a:t>
            </a:r>
          </a:p>
        </p:txBody>
      </p:sp>
      <p:graphicFrame>
        <p:nvGraphicFramePr>
          <p:cNvPr id="19476" name="Group 20"/>
          <p:cNvGraphicFramePr>
            <a:graphicFrameLocks noGrp="1"/>
          </p:cNvGraphicFramePr>
          <p:nvPr/>
        </p:nvGraphicFramePr>
        <p:xfrm>
          <a:off x="107950" y="692150"/>
          <a:ext cx="8568506" cy="49969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8568506"/>
              </a:tblGrid>
              <a:tr h="2016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it-IT" sz="240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Case management is seen  as an important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strategy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“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integrate care services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 and to “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build a personalized care path”.</a:t>
                      </a:r>
                      <a:endParaRPr kumimoji="0" lang="en-US" altLang="it-IT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298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it-IT" sz="240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it-IT" sz="240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Case management is one of the </a:t>
                      </a:r>
                      <a:r>
                        <a:rPr kumimoji="0" lang="en-US" altLang="it-IT" sz="2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social innovations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“already implemented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” at local level</a:t>
                      </a:r>
                      <a:r>
                        <a:rPr kumimoji="0" lang="it-IT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it-IT" altLang="it-IT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but</a:t>
                      </a:r>
                      <a:r>
                        <a:rPr kumimoji="0" lang="it-IT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only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 limited are</a:t>
                      </a:r>
                      <a:r>
                        <a:rPr kumimoji="0" lang="it-IT" altLang="it-IT" sz="2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Existing experiences promote an idea of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 governance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for case management (“Up-tech” case study), but also private (“Family nurse” experience).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1B3ED-9E4F-4950-A321-F0B120B40C7D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19458" name="CasellaDiTesto 3"/>
          <p:cNvSpPr txBox="1">
            <a:spLocks noChangeArrowheads="1"/>
          </p:cNvSpPr>
          <p:nvPr/>
        </p:nvSpPr>
        <p:spPr bwMode="auto">
          <a:xfrm>
            <a:off x="0" y="101600"/>
            <a:ext cx="8172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it-IT" sz="2800" b="1" dirty="0" smtClean="0">
                <a:solidFill>
                  <a:srgbClr val="000066"/>
                </a:solidFill>
              </a:rPr>
              <a:t> Results on Case ma</a:t>
            </a:r>
            <a:r>
              <a:rPr lang="it-IT" altLang="it-IT" sz="2800" b="1" dirty="0" err="1" smtClean="0">
                <a:solidFill>
                  <a:srgbClr val="000066"/>
                </a:solidFill>
              </a:rPr>
              <a:t>nagement</a:t>
            </a:r>
            <a:r>
              <a:rPr lang="en-US" altLang="it-IT" sz="2800" b="1" dirty="0" smtClean="0">
                <a:solidFill>
                  <a:srgbClr val="000066"/>
                </a:solidFill>
              </a:rPr>
              <a:t> (2)</a:t>
            </a:r>
            <a:endParaRPr lang="en-US" altLang="it-IT" sz="2800" b="1" dirty="0">
              <a:solidFill>
                <a:srgbClr val="000066"/>
              </a:solidFill>
            </a:endParaRPr>
          </a:p>
        </p:txBody>
      </p:sp>
      <p:graphicFrame>
        <p:nvGraphicFramePr>
          <p:cNvPr id="19476" name="Group 20"/>
          <p:cNvGraphicFramePr>
            <a:graphicFrameLocks noGrp="1"/>
          </p:cNvGraphicFramePr>
          <p:nvPr/>
        </p:nvGraphicFramePr>
        <p:xfrm>
          <a:off x="179512" y="1052736"/>
          <a:ext cx="8568506" cy="526694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8568506"/>
              </a:tblGrid>
              <a:tr h="207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Barriers &amp; drivers: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Bureaucracy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is one </a:t>
                      </a:r>
                      <a:r>
                        <a:rPr kumimoji="0" lang="it-IT" altLang="it-IT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kumimoji="0" lang="it-IT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the m</a:t>
                      </a:r>
                      <a:r>
                        <a:rPr kumimoji="0" lang="en-US" altLang="it-IT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ain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barriers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as it continues to separate health &amp; social care (in terms of funding, </a:t>
                      </a:r>
                      <a:r>
                        <a:rPr kumimoji="0" lang="en-US" altLang="it-IT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organisation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etc.).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“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national LTC fund” 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was an existing </a:t>
                      </a:r>
                      <a:r>
                        <a:rPr kumimoji="0" lang="en-US" altLang="it-IT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driver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as it  </a:t>
                      </a:r>
                      <a:r>
                        <a:rPr kumimoji="0" lang="it-IT" altLang="it-IT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stimulated</a:t>
                      </a:r>
                      <a:r>
                        <a:rPr kumimoji="0" lang="en-US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integration and could be used to promote the implementation of "case management" nation-wide</a:t>
                      </a:r>
                      <a:r>
                        <a:rPr kumimoji="0" lang="it-IT" altLang="it-IT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alt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2079625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15000"/>
                        </a:lnSpc>
                        <a:buFont typeface="Wingdings" pitchFamily="2" charset="2"/>
                        <a:buNone/>
                      </a:pP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Case management involves </a:t>
                      </a:r>
                      <a:r>
                        <a:rPr lang="en-US" sz="2400" b="1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four main policy areas</a:t>
                      </a: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algn="just" eaLnBrk="0" hangingPunct="0">
                        <a:lnSpc>
                          <a:spcPct val="115000"/>
                        </a:lnSpc>
                        <a:buFont typeface="Trebuchet MS" pitchFamily="34" charset="0"/>
                        <a:buAutoNum type="alphaLcPeriod"/>
                      </a:pP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Integration &amp;</a:t>
                      </a:r>
                      <a:r>
                        <a:rPr lang="it-IT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coordination; </a:t>
                      </a:r>
                    </a:p>
                    <a:p>
                      <a:pPr algn="just" eaLnBrk="0" hangingPunct="0">
                        <a:lnSpc>
                          <a:spcPct val="115000"/>
                        </a:lnSpc>
                        <a:buFont typeface="Trebuchet MS" pitchFamily="34" charset="0"/>
                        <a:buAutoNum type="alphaLcPeriod"/>
                      </a:pP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Expansion of services; </a:t>
                      </a:r>
                    </a:p>
                    <a:p>
                      <a:pPr algn="just" eaLnBrk="0" hangingPunct="0">
                        <a:lnSpc>
                          <a:spcPct val="115000"/>
                        </a:lnSpc>
                        <a:buFont typeface="Trebuchet MS" pitchFamily="34" charset="0"/>
                        <a:buAutoNum type="alphaLcPeriod"/>
                      </a:pP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Support to users and informal </a:t>
                      </a:r>
                      <a:r>
                        <a:rPr lang="en-US" sz="2400" dirty="0" err="1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carers</a:t>
                      </a: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algn="just" eaLnBrk="0" hangingPunct="0">
                        <a:lnSpc>
                          <a:spcPct val="115000"/>
                        </a:lnSpc>
                        <a:buFont typeface="Trebuchet MS" pitchFamily="34" charset="0"/>
                        <a:buAutoNum type="alphaLcPeriod"/>
                      </a:pPr>
                      <a:r>
                        <a:rPr lang="en-US" sz="2400" dirty="0" smtClean="0">
                          <a:solidFill>
                            <a:srgbClr val="000066"/>
                          </a:solidFill>
                          <a:latin typeface="Arial" pitchFamily="34" charset="0"/>
                          <a:cs typeface="Arial" pitchFamily="34" charset="0"/>
                        </a:rPr>
                        <a:t> Shifting the 'ageing' paradigm.</a:t>
                      </a:r>
                    </a:p>
                    <a:p>
                      <a:pPr algn="just" eaLnBrk="0" hangingPunct="0">
                        <a:lnSpc>
                          <a:spcPct val="115000"/>
                        </a:lnSpc>
                      </a:pPr>
                      <a:endParaRPr lang="en-US" sz="2400" dirty="0" smtClean="0">
                        <a:solidFill>
                          <a:srgbClr val="00006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773D85-27AE-447F-9AF9-D1C4011F44E6}" type="slidenum">
              <a:rPr lang="it-IT" altLang="it-IT" smtClean="0"/>
              <a:pPr>
                <a:defRPr/>
              </a:pPr>
              <a:t>9</a:t>
            </a:fld>
            <a:endParaRPr lang="it-IT" altLang="it-IT" smtClean="0"/>
          </a:p>
        </p:txBody>
      </p:sp>
      <p:sp>
        <p:nvSpPr>
          <p:cNvPr id="22552" name="Rettangolo 8"/>
          <p:cNvSpPr>
            <a:spLocks noChangeArrowheads="1"/>
          </p:cNvSpPr>
          <p:nvPr/>
        </p:nvSpPr>
        <p:spPr bwMode="auto">
          <a:xfrm>
            <a:off x="250825" y="260350"/>
            <a:ext cx="7850188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GB" altLang="it-IT" sz="2800" b="1" dirty="0">
                <a:solidFill>
                  <a:srgbClr val="000066"/>
                </a:solidFill>
              </a:rPr>
              <a:t>Social Innovations &amp; Policy areas      </a:t>
            </a:r>
            <a:endParaRPr lang="it-IT" altLang="it-IT" sz="2800" b="1" dirty="0">
              <a:solidFill>
                <a:srgbClr val="000066"/>
              </a:solidFill>
            </a:endParaRPr>
          </a:p>
        </p:txBody>
      </p:sp>
      <p:graphicFrame>
        <p:nvGraphicFramePr>
          <p:cNvPr id="22689" name="Group 161"/>
          <p:cNvGraphicFramePr>
            <a:graphicFrameLocks noGrp="1"/>
          </p:cNvGraphicFramePr>
          <p:nvPr/>
        </p:nvGraphicFramePr>
        <p:xfrm>
          <a:off x="251520" y="967002"/>
          <a:ext cx="8424936" cy="57667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72207"/>
                <a:gridCol w="1626283"/>
                <a:gridCol w="1570751"/>
                <a:gridCol w="1642149"/>
                <a:gridCol w="1713546"/>
              </a:tblGrid>
              <a:tr h="9736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Integration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Expansion</a:t>
                      </a:r>
                      <a:r>
                        <a:rPr kumimoji="0" 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</a:t>
                      </a:r>
                      <a:r>
                        <a:rPr kumimoji="0" 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services</a:t>
                      </a:r>
                      <a:r>
                        <a:rPr kumimoji="0" 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Support</a:t>
                      </a:r>
                      <a:r>
                        <a:rPr kumimoji="0" 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carers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Shifting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Ageing</a:t>
                      </a:r>
                      <a:endParaRPr kumimoji="0" lang="it-IT" sz="20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it-I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paradigm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11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Case management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4416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Integrated mixed services "family care &amp;  care workers”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11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Genuine admittance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71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Proactive prevention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73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Educating about dependency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3000"/>
                        <a:buFont typeface="Wingdings 2" pitchFamily="18" charset="2"/>
                        <a:buNone/>
                        <a:tabLst/>
                      </a:pP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kumimoji="0" lang="it-IT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Personalizzato 1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A04DA3"/>
      </a:accent1>
      <a:accent2>
        <a:srgbClr val="83BBC1"/>
      </a:accent2>
      <a:accent3>
        <a:srgbClr val="C4652D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12910</TotalTime>
  <Words>1020</Words>
  <Application>Microsoft Office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Schoolbook</vt:lpstr>
      <vt:lpstr>Times New Roman</vt:lpstr>
      <vt:lpstr>Trebuchet MS</vt:lpstr>
      <vt:lpstr>Wingdings</vt:lpstr>
      <vt:lpstr>Wingdings 2</vt:lpstr>
      <vt:lpstr>Loggia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inrca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Politiche e pratiche di innovazione sociale a supporto dell’invecchiamento attivo: evidenze in Italia e in Europa   Marco Socci, Georgia Casanova, Andrea Principi    Centro Ricerche Economico-Sociali per l’Invecchiamento INRCA – Istituto Nazionale di Riposo e Cura Anziani, Ancona (IRCCS )     AIS Bari – 26/27 marzo 2015</dc:title>
  <dc:creator>Socci Marco</dc:creator>
  <cp:lastModifiedBy>Joasia Marczak</cp:lastModifiedBy>
  <cp:revision>822</cp:revision>
  <dcterms:created xsi:type="dcterms:W3CDTF">2015-03-19T14:39:52Z</dcterms:created>
  <dcterms:modified xsi:type="dcterms:W3CDTF">2016-09-03T14:23:30Z</dcterms:modified>
</cp:coreProperties>
</file>