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75" r:id="rId2"/>
    <p:sldId id="308" r:id="rId3"/>
    <p:sldId id="298" r:id="rId4"/>
    <p:sldId id="295" r:id="rId5"/>
    <p:sldId id="309" r:id="rId6"/>
    <p:sldId id="311" r:id="rId7"/>
    <p:sldId id="312" r:id="rId8"/>
    <p:sldId id="313" r:id="rId9"/>
    <p:sldId id="314" r:id="rId10"/>
    <p:sldId id="315" r:id="rId11"/>
    <p:sldId id="316" r:id="rId12"/>
    <p:sldId id="317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3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ela Nadash" initials="PN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9"/>
    <a:srgbClr val="EAEAEA"/>
    <a:srgbClr val="CC6600"/>
    <a:srgbClr val="CC3300"/>
    <a:srgbClr val="005A8B"/>
    <a:srgbClr val="D47600"/>
    <a:srgbClr val="A79E70"/>
    <a:srgbClr val="FFFFFF"/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06" y="48"/>
      </p:cViewPr>
      <p:guideLst>
        <p:guide orient="horz" pos="216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Nadash\Documents\Documents%20(2)\International\German%20Private%20LTCI\Exhibit%202%20--%20Supplemental%20Policies%20Bar%20Char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Nadash\Documents\Documents%20(2)\International\German%20Private%20LTCI\Exhibit%203--%20Percent%20Change%20in%20Policy%20Sales%20bar%20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'C:\Users\PNadash\Documents\Documents (2)\International\German Private LTCI\[Graph supplemental LTCI_22-5-13.xlsx]Sheet1'!$C$4</c:f>
              <c:strCache>
                <c:ptCount val="1"/>
                <c:pt idx="0">
                  <c:v>Unsubsidized supplemental</c:v>
                </c:pt>
              </c:strCache>
            </c:strRef>
          </c:tx>
          <c:invertIfNegative val="0"/>
          <c:dLbls>
            <c:dLbl>
              <c:idx val="16"/>
              <c:tx>
                <c:rich>
                  <a:bodyPr/>
                  <a:lstStyle/>
                  <a:p>
                    <a:r>
                      <a:rPr lang="en-US" smtClean="0"/>
                      <a:t>1992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smtClean="0"/>
                      <a:t>2318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 smtClean="0"/>
                      <a:t>2513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smtClean="0"/>
                      <a:t>2626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smtClean="0"/>
                      <a:t>2585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[1]Sheet1!$D$3:$X$3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[1]Sheet1!$D$4:$X$4</c:f>
              <c:numCache>
                <c:formatCode>General</c:formatCode>
                <c:ptCount val="21"/>
                <c:pt idx="0">
                  <c:v>380</c:v>
                </c:pt>
                <c:pt idx="1">
                  <c:v>402</c:v>
                </c:pt>
                <c:pt idx="2">
                  <c:v>412</c:v>
                </c:pt>
                <c:pt idx="3">
                  <c:v>543</c:v>
                </c:pt>
                <c:pt idx="4">
                  <c:v>570</c:v>
                </c:pt>
                <c:pt idx="5">
                  <c:v>605.1</c:v>
                </c:pt>
                <c:pt idx="6">
                  <c:v>655</c:v>
                </c:pt>
                <c:pt idx="7">
                  <c:v>790</c:v>
                </c:pt>
                <c:pt idx="8">
                  <c:v>750</c:v>
                </c:pt>
                <c:pt idx="9">
                  <c:v>787</c:v>
                </c:pt>
                <c:pt idx="10">
                  <c:v>832.9</c:v>
                </c:pt>
                <c:pt idx="11">
                  <c:v>989</c:v>
                </c:pt>
                <c:pt idx="12">
                  <c:v>1174</c:v>
                </c:pt>
                <c:pt idx="13">
                  <c:v>1316</c:v>
                </c:pt>
                <c:pt idx="14">
                  <c:v>1501</c:v>
                </c:pt>
                <c:pt idx="15">
                  <c:v>1795</c:v>
                </c:pt>
                <c:pt idx="16">
                  <c:v>1991.8</c:v>
                </c:pt>
                <c:pt idx="17">
                  <c:v>2317.6</c:v>
                </c:pt>
                <c:pt idx="18">
                  <c:v>2513.4</c:v>
                </c:pt>
                <c:pt idx="19">
                  <c:v>2625.7</c:v>
                </c:pt>
                <c:pt idx="20">
                  <c:v>2585.1</c:v>
                </c:pt>
              </c:numCache>
            </c:numRef>
          </c:val>
        </c:ser>
        <c:ser>
          <c:idx val="1"/>
          <c:order val="1"/>
          <c:tx>
            <c:strRef>
              <c:f>'C:\Users\PNadash\Documents\Documents (2)\International\German Private LTCI\[Graph supplemental LTCI_22-5-13.xlsx]Sheet1'!$C$5</c:f>
              <c:strCache>
                <c:ptCount val="1"/>
                <c:pt idx="0">
                  <c:v>Subsidized supplemental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[1]Sheet1!$D$3:$X$3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[1]Sheet1!$D$5:$X$5</c:f>
              <c:numCache>
                <c:formatCode>General</c:formatCode>
                <c:ptCount val="21"/>
                <c:pt idx="18">
                  <c:v>359.6</c:v>
                </c:pt>
                <c:pt idx="19">
                  <c:v>558.6</c:v>
                </c:pt>
                <c:pt idx="20">
                  <c:v>683.5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94729488"/>
        <c:axId val="394733016"/>
      </c:barChart>
      <c:catAx>
        <c:axId val="39472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4733016"/>
        <c:crosses val="autoZero"/>
        <c:auto val="1"/>
        <c:lblAlgn val="ctr"/>
        <c:lblOffset val="100"/>
        <c:noMultiLvlLbl val="0"/>
      </c:catAx>
      <c:valAx>
        <c:axId val="3947330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Policies in 000s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94729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'C:\Users\PNadash\Documents\Documents (2)\International\German Private LTCI\[Graph supplemental LTCI_22-5-13.xlsx]Sheet2'!$D$19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4.852556781600850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[1]Sheet2!$C$20:$C$22</c:f>
              <c:strCache>
                <c:ptCount val="3"/>
                <c:pt idx="0">
                  <c:v>All policies</c:v>
                </c:pt>
                <c:pt idx="1">
                  <c:v>Subsidized Policies</c:v>
                </c:pt>
                <c:pt idx="2">
                  <c:v>Unsubsidized Policies</c:v>
                </c:pt>
              </c:strCache>
            </c:strRef>
          </c:cat>
          <c:val>
            <c:numRef>
              <c:f>[1]Sheet2!$D$20:$D$22</c:f>
              <c:numCache>
                <c:formatCode>General</c:formatCode>
                <c:ptCount val="3"/>
                <c:pt idx="0">
                  <c:v>23.964445978598555</c:v>
                </c:pt>
                <c:pt idx="1">
                  <c:v>100</c:v>
                </c:pt>
                <c:pt idx="2">
                  <c:v>8.4483948912668367</c:v>
                </c:pt>
              </c:numCache>
            </c:numRef>
          </c:val>
        </c:ser>
        <c:ser>
          <c:idx val="1"/>
          <c:order val="1"/>
          <c:tx>
            <c:strRef>
              <c:f>'C:\Users\PNadash\Documents\Documents (2)\International\German Private LTCI\[Graph supplemental LTCI_22-5-13.xlsx]Sheet2'!$E$19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[1]Sheet2!$C$20:$C$22</c:f>
              <c:strCache>
                <c:ptCount val="3"/>
                <c:pt idx="0">
                  <c:v>All policies</c:v>
                </c:pt>
                <c:pt idx="1">
                  <c:v>Subsidized Policies</c:v>
                </c:pt>
                <c:pt idx="2">
                  <c:v>Unsubsidized Policies</c:v>
                </c:pt>
              </c:strCache>
            </c:strRef>
          </c:cat>
          <c:val>
            <c:numRef>
              <c:f>[1]Sheet2!$E$20:$E$22</c:f>
              <c:numCache>
                <c:formatCode>General</c:formatCode>
                <c:ptCount val="3"/>
                <c:pt idx="0">
                  <c:v>10.835363731291324</c:v>
                </c:pt>
                <c:pt idx="1">
                  <c:v>55.339265850945495</c:v>
                </c:pt>
                <c:pt idx="2">
                  <c:v>4.4680512453250465</c:v>
                </c:pt>
              </c:numCache>
            </c:numRef>
          </c:val>
        </c:ser>
        <c:ser>
          <c:idx val="2"/>
          <c:order val="2"/>
          <c:tx>
            <c:strRef>
              <c:f>'C:\Users\PNadash\Documents\Documents (2)\International\German Private LTCI\[Graph supplemental LTCI_22-5-13.xlsx]Sheet2'!$F$19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618122977346397E-3"/>
                  <c:y val="7.93652876723743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[1]Sheet2!$C$20:$C$22</c:f>
              <c:strCache>
                <c:ptCount val="3"/>
                <c:pt idx="0">
                  <c:v>All policies</c:v>
                </c:pt>
                <c:pt idx="1">
                  <c:v>Subsidized Policies</c:v>
                </c:pt>
                <c:pt idx="2">
                  <c:v>Unsubsidized Policies</c:v>
                </c:pt>
              </c:strCache>
            </c:strRef>
          </c:cat>
          <c:val>
            <c:numRef>
              <c:f>[1]Sheet2!$F$20:$F$22</c:f>
              <c:numCache>
                <c:formatCode>General</c:formatCode>
                <c:ptCount val="3"/>
                <c:pt idx="0">
                  <c:v>2.6473636277988941</c:v>
                </c:pt>
                <c:pt idx="1">
                  <c:v>22.359470103831001</c:v>
                </c:pt>
                <c:pt idx="2">
                  <c:v>-1.5462543321780824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733800"/>
        <c:axId val="394730272"/>
      </c:barChart>
      <c:catAx>
        <c:axId val="39473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730272"/>
        <c:crosses val="autoZero"/>
        <c:auto val="1"/>
        <c:lblAlgn val="ctr"/>
        <c:lblOffset val="100"/>
        <c:noMultiLvlLbl val="0"/>
      </c:catAx>
      <c:valAx>
        <c:axId val="394730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73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8-11T09:51:15.740" idx="1">
    <p:pos x="4734" y="3374"/>
    <p:text>should I be subtracting premiums as well?  487-22 = 465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FBA8EB-CE5D-4A16-86E9-8C9D336458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01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1BE40-E711-404B-97CA-340A5C4D29F0}" type="slidenum">
              <a:rPr lang="en-US"/>
              <a:pPr/>
              <a:t>1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 pitchFamily="3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838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057400"/>
            <a:ext cx="7848600" cy="1143000"/>
          </a:xfrm>
        </p:spPr>
        <p:txBody>
          <a:bodyPr anchor="b"/>
          <a:lstStyle>
            <a:lvl1pPr>
              <a:defRPr sz="4000">
                <a:solidFill>
                  <a:srgbClr val="005A8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3528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5A8B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49C147-DA48-407D-8DAC-22AE829ED8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white screen for ppt.jpg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-17463" y="0"/>
            <a:ext cx="9237663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716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572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1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5" r:id="rId8"/>
    <p:sldLayoutId id="2147483873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-105" charset="0"/>
        <a:buChar char="▸"/>
        <a:defRPr sz="2000">
          <a:solidFill>
            <a:srgbClr val="005A8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-105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SzPct val="75000"/>
        <a:buFont typeface="Lucida Grande" pitchFamily="-105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-105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005389"/>
        </a:buClr>
        <a:buFont typeface="Lucida Grande" pitchFamily="-105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http://stats.oecd.org/index.aspx?queryid=6659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38200"/>
            <a:ext cx="8343900" cy="1600200"/>
          </a:xfrm>
        </p:spPr>
        <p:txBody>
          <a:bodyPr/>
          <a:lstStyle/>
          <a:p>
            <a:r>
              <a:rPr lang="en-US" dirty="0" smtClean="0"/>
              <a:t>The German Long Term Care Insurance Market: The Impact of Public Subsidies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438400"/>
            <a:ext cx="8077200" cy="1981201"/>
          </a:xfrm>
        </p:spPr>
        <p:txBody>
          <a:bodyPr/>
          <a:lstStyle/>
          <a:p>
            <a:pPr algn="ctr" eaLnBrk="1" hangingPunct="1"/>
            <a:endParaRPr lang="en-US" sz="1600" dirty="0" smtClean="0">
              <a:latin typeface="Arial Unicode MS" pitchFamily="34" charset="-128"/>
            </a:endParaRPr>
          </a:p>
          <a:p>
            <a:pPr eaLnBrk="1" hangingPunct="1"/>
            <a:r>
              <a:rPr lang="en-US" sz="1600" dirty="0" smtClean="0">
                <a:latin typeface="Arial Unicode MS" pitchFamily="34" charset="-128"/>
              </a:rPr>
              <a:t>Pamela Nadash, PhD, BPhil</a:t>
            </a:r>
          </a:p>
          <a:p>
            <a:pPr eaLnBrk="1" hangingPunct="1"/>
            <a:r>
              <a:rPr lang="en-US" sz="1600" dirty="0" smtClean="0">
                <a:latin typeface="Arial Unicode MS" pitchFamily="34" charset="-128"/>
              </a:rPr>
              <a:t>Associate Professor, Gerontology, Fellow, Gerontology Institute</a:t>
            </a:r>
          </a:p>
          <a:p>
            <a:pPr eaLnBrk="1" hangingPunct="1"/>
            <a:r>
              <a:rPr lang="en-US" sz="1600" dirty="0" smtClean="0">
                <a:latin typeface="Arial Unicode MS" pitchFamily="34" charset="-128"/>
              </a:rPr>
              <a:t>University of Massachusetts, Boston</a:t>
            </a:r>
          </a:p>
          <a:p>
            <a:pPr eaLnBrk="1" hangingPunct="1"/>
            <a:endParaRPr lang="en-US" sz="1600" dirty="0">
              <a:latin typeface="Arial Unicode MS" pitchFamily="34" charset="-128"/>
            </a:endParaRPr>
          </a:p>
          <a:p>
            <a:r>
              <a:rPr lang="en-US" sz="1600" dirty="0"/>
              <a:t>Alison Evans Cuellar, Ph.D.</a:t>
            </a:r>
          </a:p>
          <a:p>
            <a:r>
              <a:rPr lang="en-US" sz="1600" dirty="0"/>
              <a:t>Associate Professor, Health Administration and Policy</a:t>
            </a:r>
          </a:p>
          <a:p>
            <a:r>
              <a:rPr lang="en-US" sz="1600" dirty="0"/>
              <a:t>George Mason University, Fairfax, Virginia</a:t>
            </a:r>
          </a:p>
          <a:p>
            <a:pPr eaLnBrk="1" hangingPunct="1"/>
            <a:r>
              <a:rPr lang="en-US" sz="1600" dirty="0" smtClean="0">
                <a:latin typeface="Arial Unicode MS" pitchFamily="34" charset="-128"/>
              </a:rPr>
              <a:t>, </a:t>
            </a:r>
            <a:endParaRPr lang="en-US" sz="2400" dirty="0" smtClean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647700" y="2590800"/>
            <a:ext cx="400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47700" y="4876801"/>
            <a:ext cx="8191500" cy="15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Tx/>
              <a:buNone/>
              <a:defRPr sz="2000">
                <a:solidFill>
                  <a:srgbClr val="005A8B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-105" charset="0"/>
              <a:buChar char="▸"/>
              <a:defRPr>
                <a:solidFill>
                  <a:srgbClr val="005A8B"/>
                </a:solidFill>
                <a:latin typeface="+mj-lt"/>
                <a:ea typeface="+mn-ea"/>
                <a:cs typeface="+mn-cs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SzPct val="75000"/>
              <a:buFont typeface="Lucida Grande" pitchFamily="-105" charset="0"/>
              <a:buChar char="▸"/>
              <a:defRPr>
                <a:solidFill>
                  <a:srgbClr val="005A8B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-105" charset="0"/>
              <a:buChar char="▸"/>
              <a:defRPr>
                <a:solidFill>
                  <a:srgbClr val="005A8B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-105" charset="0"/>
              <a:buChar char="▸"/>
              <a:defRPr>
                <a:solidFill>
                  <a:srgbClr val="005A8B"/>
                </a:solidFill>
                <a:latin typeface="+mj-lt"/>
                <a:ea typeface="+mn-ea"/>
                <a:cs typeface="+mn-cs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 eaLnBrk="1" hangingPunct="1"/>
            <a:endParaRPr lang="en-US" sz="1600" kern="0" dirty="0" smtClean="0">
              <a:latin typeface="Arial Unicode MS" pitchFamily="34" charset="-128"/>
            </a:endParaRPr>
          </a:p>
          <a:p>
            <a:pPr eaLnBrk="1" hangingPunct="1"/>
            <a:endParaRPr lang="en-US" sz="1600" kern="0" dirty="0" smtClean="0">
              <a:latin typeface="Arial Unicode MS" pitchFamily="34" charset="-128"/>
            </a:endParaRPr>
          </a:p>
          <a:p>
            <a:pPr eaLnBrk="1" hangingPunct="1"/>
            <a:r>
              <a:rPr lang="en-US" sz="1600" kern="0" dirty="0" smtClean="0">
                <a:latin typeface="Arial Unicode MS" pitchFamily="34" charset="-128"/>
              </a:rPr>
              <a:t>Presentation at the International Conference on </a:t>
            </a:r>
          </a:p>
          <a:p>
            <a:pPr eaLnBrk="1" hangingPunct="1"/>
            <a:r>
              <a:rPr lang="en-US" sz="1600" kern="0" dirty="0" smtClean="0">
                <a:latin typeface="Arial Unicode MS" pitchFamily="34" charset="-128"/>
              </a:rPr>
              <a:t>Evidenced-Based Long Term Care Policy, London, England</a:t>
            </a:r>
          </a:p>
          <a:p>
            <a:pPr eaLnBrk="1" hangingPunct="1"/>
            <a:r>
              <a:rPr lang="en-US" sz="1600" kern="0" dirty="0" smtClean="0">
                <a:latin typeface="Arial Unicode MS" pitchFamily="34" charset="-128"/>
              </a:rPr>
              <a:t>September 4,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age distribution of subsidized product sales looks healthy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1676400"/>
            <a:ext cx="7239000" cy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219200" y="6248400"/>
            <a:ext cx="548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Source: </a:t>
            </a:r>
            <a:r>
              <a:rPr lang="en-US" sz="1100" dirty="0" err="1"/>
              <a:t>Verband</a:t>
            </a:r>
            <a:r>
              <a:rPr lang="en-US" sz="1100" dirty="0"/>
              <a:t> der </a:t>
            </a:r>
            <a:r>
              <a:rPr lang="en-US" sz="1100" dirty="0" err="1"/>
              <a:t>Privaten</a:t>
            </a:r>
            <a:r>
              <a:rPr lang="en-US" sz="1100" dirty="0"/>
              <a:t> </a:t>
            </a:r>
            <a:r>
              <a:rPr lang="en-US" sz="1100" dirty="0" err="1"/>
              <a:t>Krankenversicherung</a:t>
            </a:r>
            <a:r>
              <a:rPr lang="en-US" sz="1100" dirty="0"/>
              <a:t>. 2015. “</a:t>
            </a:r>
            <a:r>
              <a:rPr lang="en-US" sz="1100" dirty="0" err="1"/>
              <a:t>Zahlenbericht</a:t>
            </a:r>
            <a:r>
              <a:rPr lang="en-US" sz="1100" dirty="0" smtClean="0"/>
              <a:t>”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186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152400"/>
            <a:ext cx="7162800" cy="990600"/>
          </a:xfrm>
        </p:spPr>
        <p:txBody>
          <a:bodyPr/>
          <a:lstStyle/>
          <a:p>
            <a:r>
              <a:rPr lang="en-US" dirty="0" smtClean="0"/>
              <a:t>What about benefit adequacy?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801859"/>
              </p:ext>
            </p:extLst>
          </p:nvPr>
        </p:nvGraphicFramePr>
        <p:xfrm>
          <a:off x="533401" y="747849"/>
          <a:ext cx="7391400" cy="5862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199"/>
                <a:gridCol w="2667000"/>
                <a:gridCol w="2027544"/>
                <a:gridCol w="1096657"/>
              </a:tblGrid>
              <a:tr h="775775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Illustration </a:t>
                      </a:r>
                      <a:r>
                        <a:rPr lang="en-US" sz="1800" dirty="0">
                          <a:effectLst/>
                        </a:rPr>
                        <a:t>of Premiums and Benefits Under Supplemental Subsidized LTCI in 2014 – Nursing Home Level of Care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103"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Assumptions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Euros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197394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Monthly Premiums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Public LTCI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</a:rPr>
                        <a:t>1.95</a:t>
                      </a:r>
                      <a:r>
                        <a:rPr lang="en-US" sz="1400" dirty="0">
                          <a:effectLst/>
                        </a:rPr>
                        <a:t>% up to 83.02 pm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3956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Subsidized Supplemental LTCI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260 annual</a:t>
                      </a:r>
                      <a:r>
                        <a:rPr lang="en-US" sz="1400" baseline="300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22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220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105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220103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Monthly Benefits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Public LTCI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Level III</a:t>
                      </a:r>
                      <a:r>
                        <a:rPr lang="en-US" sz="1400" baseline="30000">
                          <a:effectLst/>
                        </a:rPr>
                        <a:t>ii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1550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3956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Subsidized Supplemental LTCI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600</a:t>
                      </a:r>
                      <a:r>
                        <a:rPr lang="en-US" sz="1400" b="1" baseline="30000">
                          <a:effectLst/>
                        </a:rPr>
                        <a:t>iii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1973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2150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197394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Monetary Impact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cost of NH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3270</a:t>
                      </a:r>
                      <a:r>
                        <a:rPr lang="en-US" sz="1400" b="1" baseline="30000">
                          <a:effectLst/>
                        </a:rPr>
                        <a:t>iv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3956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Out of Pocket Cost, with Supplemental Insurance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Monthly NH cost minus Total Benefits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1120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3956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Monthly Income, 76+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€19,289 annual</a:t>
                      </a:r>
                      <a:r>
                        <a:rPr lang="en-US" sz="1400" baseline="30000">
                          <a:effectLst/>
                        </a:rPr>
                        <a:t>v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1607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5985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Disposable Income, No Supplemental Insurance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Income minus OOP costs, without supplemental benefit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(113)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44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Disposable Income, Supplemental Insurance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Income minus OOP costs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487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</a:tr>
              <a:tr h="91297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Source: </a:t>
                      </a:r>
                      <a:r>
                        <a:rPr lang="en-US" sz="1000" baseline="30000" dirty="0">
                          <a:effectLst/>
                        </a:rPr>
                        <a:t>i</a:t>
                      </a:r>
                      <a:r>
                        <a:rPr lang="en-US" sz="1000" dirty="0">
                          <a:effectLst/>
                        </a:rPr>
                        <a:t>https://www.pkv.de/service/zahlen-und-fakten/archiv-pkv-zahlenbericht/zahlenbericht-2014.pdf  </a:t>
                      </a:r>
                      <a:r>
                        <a:rPr lang="en-US" sz="1000" baseline="30000" dirty="0" err="1">
                          <a:effectLst/>
                        </a:rPr>
                        <a:t>ii</a:t>
                      </a:r>
                      <a:r>
                        <a:rPr lang="en-US" sz="1000" dirty="0" err="1">
                          <a:effectLst/>
                        </a:rPr>
                        <a:t>Benefit</a:t>
                      </a:r>
                      <a:r>
                        <a:rPr lang="en-US" sz="1000" dirty="0">
                          <a:effectLst/>
                        </a:rPr>
                        <a:t> in 2014.  “Hardship” cases receive €1915.  </a:t>
                      </a:r>
                      <a:r>
                        <a:rPr lang="en-US" sz="1000" baseline="30000" dirty="0" err="1">
                          <a:effectLst/>
                        </a:rPr>
                        <a:t>iii</a:t>
                      </a:r>
                      <a:r>
                        <a:rPr lang="en-US" sz="1000" dirty="0" err="1">
                          <a:effectLst/>
                        </a:rPr>
                        <a:t>This</a:t>
                      </a:r>
                      <a:r>
                        <a:rPr lang="en-US" sz="1000" dirty="0">
                          <a:effectLst/>
                        </a:rPr>
                        <a:t> is the minimum benefit allowable under legislation; although there are no data on average benefits offered, this appears to be the most common coverage option https://www.1averbraucherportal.de/versicherung/pflegeversicherung/pflege-bahr.</a:t>
                      </a:r>
                      <a:r>
                        <a:rPr lang="en-US" sz="1000" baseline="30000" dirty="0">
                          <a:effectLst/>
                        </a:rPr>
                        <a:t>    </a:t>
                      </a:r>
                      <a:r>
                        <a:rPr lang="en-US" sz="1000" baseline="30000" dirty="0" err="1">
                          <a:effectLst/>
                        </a:rPr>
                        <a:t>iv</a:t>
                      </a:r>
                      <a:r>
                        <a:rPr lang="en-US" sz="1000" dirty="0" err="1">
                          <a:effectLst/>
                        </a:rPr>
                        <a:t>Götze</a:t>
                      </a:r>
                      <a:r>
                        <a:rPr lang="en-US" sz="1000" dirty="0">
                          <a:effectLst/>
                        </a:rPr>
                        <a:t> &amp; </a:t>
                      </a:r>
                      <a:r>
                        <a:rPr lang="en-US" sz="1000" dirty="0" err="1">
                          <a:effectLst/>
                        </a:rPr>
                        <a:t>Rothgang</a:t>
                      </a:r>
                      <a:r>
                        <a:rPr lang="en-US" sz="1000" dirty="0">
                          <a:effectLst/>
                        </a:rPr>
                        <a:t>, 2015.    </a:t>
                      </a:r>
                      <a:r>
                        <a:rPr lang="en-US" sz="1000" baseline="30000" dirty="0" err="1">
                          <a:effectLst/>
                        </a:rPr>
                        <a:t>v</a:t>
                      </a:r>
                      <a:r>
                        <a:rPr lang="en-US" sz="1000" dirty="0" err="1">
                          <a:effectLst/>
                        </a:rPr>
                        <a:t>OECD</a:t>
                      </a:r>
                      <a:r>
                        <a:rPr lang="en-US" sz="1000" dirty="0">
                          <a:effectLst/>
                        </a:rPr>
                        <a:t> data from </a:t>
                      </a:r>
                      <a:r>
                        <a:rPr lang="en-US" sz="1000" u="sng" dirty="0">
                          <a:effectLst/>
                          <a:hlinkClick r:id="rId2"/>
                        </a:rPr>
                        <a:t>http://stats.oecd.org/index.aspx?queryid=66599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11" marR="6671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162800" cy="4114800"/>
          </a:xfrm>
        </p:spPr>
        <p:txBody>
          <a:bodyPr/>
          <a:lstStyle/>
          <a:p>
            <a:r>
              <a:rPr lang="en-US" dirty="0" smtClean="0"/>
              <a:t>Subsidizing the purchase of supplemental insurance has boosted sales of subsidized products, but has not had much of an impact on the market overall</a:t>
            </a:r>
          </a:p>
          <a:p>
            <a:r>
              <a:rPr lang="en-US" dirty="0" smtClean="0"/>
              <a:t>Sales growth in subsidized products has slowed</a:t>
            </a:r>
          </a:p>
          <a:p>
            <a:r>
              <a:rPr lang="en-US" dirty="0" smtClean="0"/>
              <a:t>Rather than benefitting the unsubsidized market, the subsidy appears to have hurt it</a:t>
            </a:r>
          </a:p>
          <a:p>
            <a:r>
              <a:rPr lang="en-US" dirty="0" smtClean="0"/>
              <a:t>Need to understand </a:t>
            </a:r>
          </a:p>
          <a:p>
            <a:pPr lvl="1"/>
            <a:r>
              <a:rPr lang="en-US" dirty="0" smtClean="0"/>
              <a:t>Whether the subsidies are attracting buyers who would be screened out due to underwriting or not</a:t>
            </a:r>
          </a:p>
          <a:p>
            <a:pPr lvl="1"/>
            <a:r>
              <a:rPr lang="en-US" dirty="0" smtClean="0"/>
              <a:t>Whether these policyholders lapse at different rates</a:t>
            </a:r>
          </a:p>
          <a:p>
            <a:pPr lvl="1"/>
            <a:r>
              <a:rPr lang="en-US" dirty="0" smtClean="0"/>
              <a:t>Why sales of unsubsidized products have dropped</a:t>
            </a:r>
          </a:p>
          <a:p>
            <a:pPr lvl="1"/>
            <a:r>
              <a:rPr lang="en-US" dirty="0" smtClean="0"/>
              <a:t>How these trends play out over the longer term</a:t>
            </a:r>
          </a:p>
          <a:p>
            <a:endParaRPr lang="en-US" dirty="0" smtClean="0"/>
          </a:p>
          <a:p>
            <a:r>
              <a:rPr lang="en-US" sz="2400" b="1" i="1" dirty="0" smtClean="0"/>
              <a:t>Is this a good use of public monies?  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316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3352800"/>
            <a:ext cx="6858000" cy="1752600"/>
          </a:xfrm>
        </p:spPr>
        <p:txBody>
          <a:bodyPr/>
          <a:lstStyle/>
          <a:p>
            <a:r>
              <a:rPr lang="en-US" dirty="0" smtClean="0"/>
              <a:t>Would like to acknowledge the contributions of Matthias von </a:t>
            </a:r>
            <a:r>
              <a:rPr lang="en-US" dirty="0" err="1" smtClean="0"/>
              <a:t>Schwanenflugel</a:t>
            </a:r>
            <a:r>
              <a:rPr lang="en-US" dirty="0" smtClean="0"/>
              <a:t> and Sabrina Link, Gen 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53400" cy="990600"/>
          </a:xfrm>
        </p:spPr>
        <p:txBody>
          <a:bodyPr/>
          <a:lstStyle/>
          <a:p>
            <a:r>
              <a:rPr lang="en-US" sz="3200" dirty="0" smtClean="0"/>
              <a:t>Overview of the German LTCI Program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5389"/>
                </a:solidFill>
              </a:rPr>
              <a:t>Mandatory coverage for nearly all Germans</a:t>
            </a:r>
          </a:p>
          <a:p>
            <a:pPr lvl="1"/>
            <a:r>
              <a:rPr lang="en-US" sz="2200" dirty="0" smtClean="0">
                <a:solidFill>
                  <a:srgbClr val="005389"/>
                </a:solidFill>
              </a:rPr>
              <a:t>Most in the public scheme (~90%)</a:t>
            </a:r>
          </a:p>
          <a:p>
            <a:pPr lvl="1"/>
            <a:r>
              <a:rPr lang="en-US" sz="2200" dirty="0" smtClean="0">
                <a:solidFill>
                  <a:srgbClr val="005389"/>
                </a:solidFill>
              </a:rPr>
              <a:t>Remainder obtain mandatory coverage from private insurers</a:t>
            </a:r>
          </a:p>
          <a:p>
            <a:r>
              <a:rPr lang="en-US" sz="2400" dirty="0" smtClean="0">
                <a:solidFill>
                  <a:srgbClr val="005389"/>
                </a:solidFill>
              </a:rPr>
              <a:t>The benefit is flat-rate</a:t>
            </a:r>
          </a:p>
          <a:p>
            <a:r>
              <a:rPr lang="en-US" sz="2400" dirty="0" smtClean="0">
                <a:solidFill>
                  <a:srgbClr val="005389"/>
                </a:solidFill>
              </a:rPr>
              <a:t>Value of benefit decreased over time, due to inflation – estimated to cover 40-50% of costs</a:t>
            </a:r>
          </a:p>
          <a:p>
            <a:r>
              <a:rPr lang="en-US" sz="2400" dirty="0" smtClean="0">
                <a:solidFill>
                  <a:srgbClr val="005389"/>
                </a:solidFill>
              </a:rPr>
              <a:t>Concerns about long-term financial sustainability, due to population aging</a:t>
            </a:r>
          </a:p>
          <a:p>
            <a:r>
              <a:rPr lang="en-US" sz="2400" dirty="0" smtClean="0">
                <a:solidFill>
                  <a:srgbClr val="005389"/>
                </a:solidFill>
              </a:rPr>
              <a:t>Major reforms began in 2008</a:t>
            </a:r>
            <a:endParaRPr lang="en-US" sz="2400" dirty="0">
              <a:solidFill>
                <a:srgbClr val="0053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8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162800" cy="609600"/>
          </a:xfrm>
        </p:spPr>
        <p:txBody>
          <a:bodyPr/>
          <a:lstStyle/>
          <a:p>
            <a:r>
              <a:rPr lang="en-US" sz="3200" dirty="0" smtClean="0"/>
              <a:t>German LTCI Reforms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194397"/>
              </p:ext>
            </p:extLst>
          </p:nvPr>
        </p:nvGraphicFramePr>
        <p:xfrm>
          <a:off x="609600" y="685800"/>
          <a:ext cx="7543800" cy="556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/>
                <a:gridCol w="1373573"/>
                <a:gridCol w="4189027"/>
              </a:tblGrid>
              <a:tr h="30480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Table 1: Selected Program Changes -- Germany’s LTCI Program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Year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Change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Premiums*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1995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Established at 1.7% of income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Retired people contribute full premium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Added 0.25% for childless adults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Increase to 1.95%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2015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Increase to 2.35%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2017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Increase to 2.55%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448527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Benefit adjustments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2008, 2010, 2012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Incremental increases to benefit levels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2014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Benefit index-linked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Caregiver Benefits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Public pension contributions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Unemployment insurance contributions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Subsidies for health insurance and LTCI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2016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Extension of pension benefit to more caregivers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Benefits for cognitively impaired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Annual payment (€460) for cognitively impaired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448527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Monthly supplement to benefit, tiered based on basic benefit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448527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2017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New assessment tool incorporating need for supervision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448527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Counselling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Introduction of community-based care support centers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  <a:tr h="20457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Legal right to counselling consultation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08" marR="42508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400800"/>
            <a:ext cx="5715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Source: Authors analysis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5283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reform: the </a:t>
            </a:r>
            <a:r>
              <a:rPr lang="en-US" dirty="0" err="1" smtClean="0"/>
              <a:t>Pflege</a:t>
            </a:r>
            <a:r>
              <a:rPr lang="en-US" dirty="0" smtClean="0"/>
              <a:t>-Bahr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162800" cy="4114800"/>
          </a:xfrm>
        </p:spPr>
        <p:txBody>
          <a:bodyPr/>
          <a:lstStyle/>
          <a:p>
            <a:r>
              <a:rPr lang="en-US" dirty="0" smtClean="0"/>
              <a:t>Subsidy for the purchase of private supplemental LTCI -- €5 per month</a:t>
            </a:r>
          </a:p>
          <a:p>
            <a:r>
              <a:rPr lang="en-US" dirty="0" smtClean="0"/>
              <a:t>No underwriting</a:t>
            </a:r>
          </a:p>
          <a:p>
            <a:r>
              <a:rPr lang="en-US" dirty="0"/>
              <a:t>Premiums can vary by </a:t>
            </a:r>
            <a:r>
              <a:rPr lang="en-US" dirty="0" smtClean="0"/>
              <a:t>age but </a:t>
            </a:r>
            <a:r>
              <a:rPr lang="en-US" dirty="0"/>
              <a:t>not by </a:t>
            </a:r>
            <a:r>
              <a:rPr lang="en-US" dirty="0" smtClean="0"/>
              <a:t>gender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Cash benefits, which </a:t>
            </a:r>
            <a:r>
              <a:rPr lang="en-US" dirty="0"/>
              <a:t>must meet certain minimums: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disability at level 1, the policy must cover at least 20 percent of the statutory amount; </a:t>
            </a:r>
            <a:endParaRPr lang="en-US" dirty="0" smtClean="0"/>
          </a:p>
          <a:p>
            <a:pPr lvl="1"/>
            <a:r>
              <a:rPr lang="en-US" dirty="0" smtClean="0"/>
              <a:t>at </a:t>
            </a:r>
            <a:r>
              <a:rPr lang="en-US" dirty="0"/>
              <a:t>level 2 it must cover at least 30%;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at level 3, benefits must be at least 600 Euros. </a:t>
            </a:r>
            <a:endParaRPr lang="en-US" dirty="0" smtClean="0"/>
          </a:p>
          <a:p>
            <a:r>
              <a:rPr lang="en-US" dirty="0" smtClean="0"/>
              <a:t>Eligibility (not service </a:t>
            </a:r>
            <a:r>
              <a:rPr lang="en-US" dirty="0"/>
              <a:t>use) triggers payment, and </a:t>
            </a:r>
            <a:r>
              <a:rPr lang="en-US" dirty="0" smtClean="0"/>
              <a:t>is established </a:t>
            </a:r>
            <a:r>
              <a:rPr lang="en-US" dirty="0"/>
              <a:t>using </a:t>
            </a:r>
            <a:r>
              <a:rPr lang="en-US" dirty="0" smtClean="0"/>
              <a:t>statutory </a:t>
            </a:r>
            <a:r>
              <a:rPr lang="en-US" dirty="0"/>
              <a:t>disability </a:t>
            </a:r>
            <a:r>
              <a:rPr lang="en-US" dirty="0" smtClean="0"/>
              <a:t>criteria</a:t>
            </a:r>
          </a:p>
          <a:p>
            <a:r>
              <a:rPr lang="en-US" dirty="0" smtClean="0"/>
              <a:t>Claimants </a:t>
            </a:r>
            <a:r>
              <a:rPr lang="en-US" dirty="0"/>
              <a:t>must </a:t>
            </a:r>
            <a:r>
              <a:rPr lang="en-US" dirty="0" smtClean="0"/>
              <a:t>have </a:t>
            </a:r>
            <a:r>
              <a:rPr lang="en-US" dirty="0"/>
              <a:t>held </a:t>
            </a:r>
            <a:r>
              <a:rPr lang="en-US" dirty="0" smtClean="0"/>
              <a:t>policies for </a:t>
            </a:r>
            <a:r>
              <a:rPr lang="en-US" dirty="0"/>
              <a:t>5 years, although insurers may opt to allow shorter eligibility periods. </a:t>
            </a:r>
            <a:endParaRPr lang="en-US" dirty="0" smtClean="0"/>
          </a:p>
          <a:p>
            <a:r>
              <a:rPr lang="en-US" dirty="0" smtClean="0"/>
              <a:t>Benefits </a:t>
            </a:r>
            <a:r>
              <a:rPr lang="en-US" dirty="0"/>
              <a:t>may not exceed 100% of statutory benefits </a:t>
            </a:r>
            <a:r>
              <a:rPr lang="en-US" dirty="0" smtClean="0"/>
              <a:t>when contract </a:t>
            </a:r>
            <a:r>
              <a:rPr lang="en-US" dirty="0"/>
              <a:t>is signed, but </a:t>
            </a:r>
            <a:r>
              <a:rPr lang="en-US" dirty="0" smtClean="0"/>
              <a:t>may </a:t>
            </a:r>
            <a:r>
              <a:rPr lang="en-US" dirty="0"/>
              <a:t>include inflation </a:t>
            </a:r>
            <a:r>
              <a:rPr lang="en-US" dirty="0" smtClean="0"/>
              <a:t>riders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2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was to boost the existing market for supplemental LTCI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Products have been available since 1984</a:t>
            </a:r>
          </a:p>
          <a:p>
            <a:r>
              <a:rPr lang="en-US" dirty="0" smtClean="0"/>
              <a:t>Two main types: </a:t>
            </a:r>
          </a:p>
          <a:p>
            <a:pPr lvl="1"/>
            <a:r>
              <a:rPr lang="en-US" dirty="0" smtClean="0"/>
              <a:t>Offered by health insurers – tied to the statutory benefit, tend to be cheaper</a:t>
            </a:r>
          </a:p>
          <a:p>
            <a:pPr lvl="1"/>
            <a:r>
              <a:rPr lang="en-US" dirty="0" smtClean="0"/>
              <a:t>Offered by life insurers – annuities with fixed premiums, broader coverage for dementia, surrender value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ajority sold are health insurance: 2.3 million vs 140,000</a:t>
            </a:r>
          </a:p>
          <a:p>
            <a:r>
              <a:rPr lang="en-US" dirty="0" smtClean="0"/>
              <a:t>Most policies pay cash: </a:t>
            </a:r>
            <a:r>
              <a:rPr lang="en-US" dirty="0"/>
              <a:t>In 2014 2.3 million policies were for cash benefits and 370,000 for services coverage </a:t>
            </a:r>
            <a:endParaRPr lang="en-US" dirty="0" smtClean="0"/>
          </a:p>
          <a:p>
            <a:r>
              <a:rPr lang="en-US" dirty="0" smtClean="0"/>
              <a:t>On average, 12% growth in sales annually from 1995-2012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>
                <a:solidFill>
                  <a:srgbClr val="005389"/>
                </a:solidFill>
              </a:rPr>
              <a:t>Supplemental LTCI </a:t>
            </a:r>
            <a:r>
              <a:rPr lang="en-US" sz="2400" b="1" kern="1200" dirty="0" smtClean="0">
                <a:solidFill>
                  <a:srgbClr val="005389"/>
                </a:solidFill>
              </a:rPr>
              <a:t>Policies, 1995-2015</a:t>
            </a:r>
            <a:r>
              <a:rPr lang="en-US" b="1" kern="1200" dirty="0">
                <a:solidFill>
                  <a:sysClr val="windowText" lastClr="000000"/>
                </a:solidFill>
              </a:rPr>
              <a:t/>
            </a:r>
            <a:br>
              <a:rPr lang="en-US" b="1" kern="1200" dirty="0">
                <a:solidFill>
                  <a:sysClr val="windowText" lastClr="000000"/>
                </a:solidFill>
              </a:rPr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488074"/>
              </p:ext>
            </p:extLst>
          </p:nvPr>
        </p:nvGraphicFramePr>
        <p:xfrm>
          <a:off x="533400" y="1449976"/>
          <a:ext cx="7848600" cy="4646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6248400"/>
            <a:ext cx="548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 err="1"/>
              <a:t>Verband</a:t>
            </a:r>
            <a:r>
              <a:rPr lang="en-US" sz="1100" dirty="0"/>
              <a:t> der </a:t>
            </a:r>
            <a:r>
              <a:rPr lang="en-US" sz="1100" dirty="0" err="1"/>
              <a:t>Privaten</a:t>
            </a:r>
            <a:r>
              <a:rPr lang="en-US" sz="1100" dirty="0"/>
              <a:t> </a:t>
            </a:r>
            <a:r>
              <a:rPr lang="en-US" sz="1100" dirty="0" err="1"/>
              <a:t>Krankenversicherung</a:t>
            </a:r>
            <a:r>
              <a:rPr lang="en-US" sz="1100" dirty="0"/>
              <a:t>, </a:t>
            </a:r>
            <a:r>
              <a:rPr lang="en-US" sz="1100" dirty="0" err="1"/>
              <a:t>Zahlenbericht</a:t>
            </a:r>
            <a:r>
              <a:rPr lang="en-US" sz="1100" dirty="0"/>
              <a:t>” various years. </a:t>
            </a:r>
          </a:p>
        </p:txBody>
      </p:sp>
    </p:spTree>
    <p:extLst>
      <p:ext uri="{BB962C8B-B14F-4D97-AF65-F5344CB8AC3E}">
        <p14:creationId xmlns:p14="http://schemas.microsoft.com/office/powerpoint/2010/main" val="32416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Year on Year Percent Changes in Supplemental Policy Sales Since 2013</a:t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399244"/>
              </p:ext>
            </p:extLst>
          </p:nvPr>
        </p:nvGraphicFramePr>
        <p:xfrm>
          <a:off x="609600" y="1428206"/>
          <a:ext cx="7848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0" y="6248400"/>
            <a:ext cx="548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 err="1"/>
              <a:t>Verband</a:t>
            </a:r>
            <a:r>
              <a:rPr lang="en-US" sz="1100" dirty="0"/>
              <a:t> der </a:t>
            </a:r>
            <a:r>
              <a:rPr lang="en-US" sz="1100" dirty="0" err="1"/>
              <a:t>Privaten</a:t>
            </a:r>
            <a:r>
              <a:rPr lang="en-US" sz="1100" dirty="0"/>
              <a:t> </a:t>
            </a:r>
            <a:r>
              <a:rPr lang="en-US" sz="1100" dirty="0" err="1"/>
              <a:t>Krankenversicherung</a:t>
            </a:r>
            <a:r>
              <a:rPr lang="en-US" sz="1100" dirty="0"/>
              <a:t>, </a:t>
            </a:r>
            <a:r>
              <a:rPr lang="en-US" sz="1100" dirty="0" err="1"/>
              <a:t>Zahlenbericht</a:t>
            </a:r>
            <a:r>
              <a:rPr lang="en-US" sz="1100" dirty="0"/>
              <a:t>” various years. </a:t>
            </a:r>
          </a:p>
        </p:txBody>
      </p:sp>
    </p:spTree>
    <p:extLst>
      <p:ext uri="{BB962C8B-B14F-4D97-AF65-F5344CB8AC3E}">
        <p14:creationId xmlns:p14="http://schemas.microsoft.com/office/powerpoint/2010/main" val="45645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patterns confound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lack of underwriting in the subsidized market meant that, for good risks, policies in unsubsidized market would be cheaper</a:t>
            </a:r>
          </a:p>
          <a:p>
            <a:r>
              <a:rPr lang="en-US" dirty="0" smtClean="0"/>
              <a:t>Consumers are advised that unsubsidized products are likely a better deal if you’re young and healthy</a:t>
            </a:r>
          </a:p>
          <a:p>
            <a:r>
              <a:rPr lang="en-US" dirty="0" smtClean="0"/>
              <a:t>Observers expected risk segmentation and eventual cost increases in the subsidized product</a:t>
            </a:r>
          </a:p>
          <a:p>
            <a:r>
              <a:rPr lang="en-US" dirty="0" smtClean="0"/>
              <a:t>Over the short term, this pattern is not apparent </a:t>
            </a:r>
          </a:p>
          <a:p>
            <a:r>
              <a:rPr lang="en-US" dirty="0" smtClean="0"/>
              <a:t>Sales of unsubsidized products have </a:t>
            </a:r>
            <a:r>
              <a:rPr lang="en-US" b="1" dirty="0" smtClean="0"/>
              <a:t>dropped</a:t>
            </a:r>
          </a:p>
          <a:p>
            <a:r>
              <a:rPr lang="en-US" dirty="0" smtClean="0"/>
              <a:t>Note also that the growth in sales of subsidized products has slowed considerably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6&quot;/&gt;&lt;property id=&quot;20307&quot; value=&quot;264&quot;/&gt;&lt;/object&gt;&lt;object type=&quot;3&quot; unique_id=&quot;10006&quot;&gt;&lt;property id=&quot;20148&quot; value=&quot;5&quot;/&gt;&lt;property id=&quot;20300&quot; value=&quot;Slide 13 - &amp;quot;The Background:  &amp;#x0D;&amp;#x0A;&amp;#x0D;&amp;#x0A;Part of the health care reform bill, CLASS -- the Community Living Assistance Services and Supp&quot;/&gt;&lt;property id=&quot;20307&quot; value=&quot;265&quot;/&gt;&lt;/object&gt;&lt;object type=&quot;3&quot; unique_id=&quot;10007&quot;&gt;&lt;property id=&quot;20148&quot; value=&quot;5&quot;/&gt;&lt;property id=&quot;20300&quot; value=&quot;Slide 29 - &amp;quot;What are citizens willing to pay toward LTCI?  &amp;#x0D;&amp;#x0A;&amp;quot;&quot;/&gt;&lt;property id=&quot;20307&quot; value=&quot;266&quot;/&gt;&lt;/object&gt;&lt;object type=&quot;3&quot; unique_id=&quot;10008&quot;&gt;&lt;property id=&quot;20148&quot; value=&quot;5&quot;/&gt;&lt;property id=&quot;20300&quot; value=&quot;Slide 31 - &amp;quot;What populations should be targeted for coverage?&amp;#x0D;&amp;#x0A;&amp;quot;&quot;/&gt;&lt;property id=&quot;20307&quot; value=&quot;267&quot;/&gt;&lt;/object&gt;&lt;object type=&quot;3&quot; unique_id=&quot;10009&quot;&gt;&lt;property id=&quot;20148&quot; value=&quot;5&quot;/&gt;&lt;property id=&quot;20300&quot; value=&quot;Slide 34&quot;/&gt;&lt;property id=&quot;20307&quot; value=&quot;274&quot;/&gt;&lt;/object&gt;&lt;object type=&quot;3&quot; unique_id=&quot;10010&quot;&gt;&lt;property id=&quot;20148&quot; value=&quot;5&quot;/&gt;&lt;property id=&quot;20300&quot; value=&quot;Slide 33 - &amp;quot;What is the level of benefit pay-out?&amp;#x0D;&amp;#x0A;&amp;quot;&quot;/&gt;&lt;property id=&quot;20307&quot; value=&quot;268&quot;/&gt;&lt;/object&gt;&lt;object type=&quot;3&quot; unique_id=&quot;10011&quot;&gt;&lt;property id=&quot;20148&quot; value=&quot;5&quot;/&gt;&lt;property id=&quot;20300&quot; value=&quot;Slide 36 - &amp;quot;To what extent are cash benefits restricted? &amp;#x0D;&amp;#x0A;&amp;quot;&quot;/&gt;&lt;property id=&quot;20307&quot; value=&quot;269&quot;/&gt;&lt;/object&gt;&lt;object type=&quot;3&quot; unique_id=&quot;10012&quot;&gt;&lt;property id=&quot;20148&quot; value=&quot;5&quot;/&gt;&lt;property id=&quot;20300&quot; value=&quot;Slide 38 - &amp;quot;What are the administrative costs of the programs?&amp;#x0D;&amp;#x0A;&amp;quot;&quot;/&gt;&lt;property id=&quot;20307&quot; value=&quot;270&quot;/&gt;&lt;/object&gt;&lt;object type=&quot;3&quot; unique_id=&quot;10013&quot;&gt;&lt;property id=&quot;20148&quot; value=&quot;5&quot;/&gt;&lt;property id=&quot;20300&quot; value=&quot;Slide 41&quot;/&gt;&lt;property id=&quot;20307&quot; value=&quot;271&quot;/&gt;&lt;/object&gt;&lt;object type=&quot;3&quot; unique_id=&quot;10014&quot;&gt;&lt;property id=&quot;20148&quot; value=&quot;5&quot;/&gt;&lt;property id=&quot;20300&quot; value=&quot;Slide 40 - &amp;quot;Can such programs maintain solvency? &amp;#x0D;&amp;#x0A;&amp;quot;&quot;/&gt;&lt;property id=&quot;20307&quot; value=&quot;272&quot;/&gt;&lt;/object&gt;&lt;object type=&quot;3&quot; unique_id=&quot;10015&quot;&gt;&lt;property id=&quot;20148&quot; value=&quot;5&quot;/&gt;&lt;property id=&quot;20300&quot; value=&quot;Slide 42 - &amp;quot;Lessons for the US&amp;#x0D;&amp;#x0A;&amp;quot;&quot;/&gt;&lt;property id=&quot;20307&quot; value=&quot;273&quot;/&gt;&lt;/object&gt;&lt;object type=&quot;3&quot; unique_id=&quot;10198&quot;&gt;&lt;property id=&quot;20148&quot; value=&quot;5&quot;/&gt;&lt;property id=&quot;20300&quot; value=&quot;Slide 1 - &amp;quot;Comparative Social Policy Research: Studying European Long Term Care Programs&amp;quot;&quot;/&gt;&lt;property id=&quot;20307&quot; value=&quot;275&quot;/&gt;&lt;/object&gt;&lt;object type=&quot;3&quot; unique_id=&quot;10199&quot;&gt;&lt;property id=&quot;20148&quot; value=&quot;5&quot;/&gt;&lt;property id=&quot;20300&quot; value=&quot;Slide 2 - &amp;quot;Presentation Goals&amp;quot;&quot;/&gt;&lt;property id=&quot;20307&quot; value=&quot;276&quot;/&gt;&lt;/object&gt;&lt;object type=&quot;3&quot; unique_id=&quot;10201&quot;&gt;&lt;property id=&quot;20148&quot; value=&quot;5&quot;/&gt;&lt;property id=&quot;20300&quot; value=&quot;Slide 8 - &amp;quot;A Natural Basis for Thinking about Comparative Research&amp;#x0D;&amp;#x0A;&amp;quot;&quot;/&gt;&lt;property id=&quot;20307&quot; value=&quot;278&quot;/&gt;&lt;/object&gt;&lt;object type=&quot;3&quot; unique_id=&quot;10202&quot;&gt;&lt;property id=&quot;20148&quot; value=&quot;5&quot;/&gt;&lt;property id=&quot;20300&quot; value=&quot;Slide 9 - &amp;quot;A Brief History of Theories&amp;quot;&quot;/&gt;&lt;property id=&quot;20307&quot; value=&quot;280&quot;/&gt;&lt;/object&gt;&lt;object type=&quot;3&quot; unique_id=&quot;10203&quot;&gt;&lt;property id=&quot;20148&quot; value=&quot;5&quot;/&gt;&lt;property id=&quot;20300&quot; value=&quot;Slide 10 - &amp;quot;Typologies of Welfare States&amp;quot;&quot;/&gt;&lt;property id=&quot;20307&quot; value=&quot;281&quot;/&gt;&lt;/object&gt;&lt;object type=&quot;3&quot; unique_id=&quot;10204&quot;&gt;&lt;property id=&quot;20148&quot; value=&quot;5&quot;/&gt;&lt;property id=&quot;20300&quot; value=&quot;Slide 12&quot;/&gt;&lt;property id=&quot;20307&quot; value=&quot;279&quot;/&gt;&lt;/object&gt;&lt;object type=&quot;3&quot; unique_id=&quot;26856&quot;&gt;&lt;property id=&quot;20148&quot; value=&quot;5&quot;/&gt;&lt;property id=&quot;20300&quot; value=&quot;Slide 17&quot;/&gt;&lt;property id=&quot;20307&quot; value=&quot;283&quot;/&gt;&lt;/object&gt;&lt;object type=&quot;3&quot; unique_id=&quot;26857&quot;&gt;&lt;property id=&quot;20148&quot; value=&quot;5&quot;/&gt;&lt;property id=&quot;20300&quot; value=&quot;Slide 18 - &amp;quot;Our approach:&amp;quot;&quot;/&gt;&lt;property id=&quot;20307&quot; value=&quot;282&quot;/&gt;&lt;/object&gt;&lt;object type=&quot;3&quot; unique_id=&quot;26858&quot;&gt;&lt;property id=&quot;20148&quot; value=&quot;5&quot;/&gt;&lt;property id=&quot;20300&quot; value=&quot;Slide 19 - &amp;quot;Key Steps&amp;quot;&quot;/&gt;&lt;property id=&quot;20307&quot; value=&quot;284&quot;/&gt;&lt;/object&gt;&lt;object type=&quot;3&quot; unique_id=&quot;26928&quot;&gt;&lt;property id=&quot;20148&quot; value=&quot;5&quot;/&gt;&lt;property id=&quot;20300&quot; value=&quot;Slide 3 - &amp;quot;What is Long Term Care? &amp;#x0D;&amp;#x0A;&amp;quot;&quot;/&gt;&lt;property id=&quot;20307&quot; value=&quot;285&quot;/&gt;&lt;/object&gt;&lt;object type=&quot;3&quot; unique_id=&quot;26929&quot;&gt;&lt;property id=&quot;20148&quot; value=&quot;5&quot;/&gt;&lt;property id=&quot;20300&quot; value=&quot;Slide 4 - &amp;quot;Increasingly Recognized as a Public Policy Issue&amp;quot;&quot;/&gt;&lt;property id=&quot;20307&quot; value=&quot;287&quot;/&gt;&lt;/object&gt;&lt;object type=&quot;3&quot; unique_id=&quot;26930&quot;&gt;&lt;property id=&quot;20148&quot; value=&quot;5&quot;/&gt;&lt;property id=&quot;20300&quot; value=&quot;Slide 6 - &amp;quot;How Taiwan Compares to Japan and Korea – &amp;#x0D;&amp;#x0A;Progress in Social Welfare Systems&amp;quot;&quot;/&gt;&lt;property id=&quot;20307&quot; value=&quot;286&quot;/&gt;&lt;/object&gt;&lt;object type=&quot;3&quot; unique_id=&quot;27321&quot;&gt;&lt;property id=&quot;20148&quot; value=&quot;5&quot;/&gt;&lt;property id=&quot;20300&quot; value=&quot;Slide 5 - &amp;quot;Proportion of the Population Age 65 and Older in Industrialized Countries&amp;quot;&quot;/&gt;&lt;property id=&quot;20307&quot; value=&quot;288&quot;/&gt;&lt;/object&gt;&lt;object type=&quot;3&quot; unique_id=&quot;27322&quot;&gt;&lt;property id=&quot;20148&quot; value=&quot;5&quot;/&gt;&lt;property id=&quot;20300&quot; value=&quot;Slide 7 - &amp;quot;My Background&amp;quot;&quot;/&gt;&lt;property id=&quot;20307&quot; value=&quot;289&quot;/&gt;&lt;/object&gt;&lt;object type=&quot;3&quot; unique_id=&quot;27323&quot;&gt;&lt;property id=&quot;20148&quot; value=&quot;5&quot;/&gt;&lt;property id=&quot;20300&quot; value=&quot;Slide 15 - &amp;quot;The Method: Comparative Case Study&amp;quot;&quot;/&gt;&lt;property id=&quot;20307&quot; value=&quot;298&quot;/&gt;&lt;/object&gt;&lt;object type=&quot;3&quot; unique_id=&quot;27324&quot;&gt;&lt;property id=&quot;20148&quot; value=&quot;5&quot;/&gt;&lt;property id=&quot;20300&quot; value=&quot;Slide 20 - &amp;quot;Honing the Questions&amp;quot;&quot;/&gt;&lt;property id=&quot;20307&quot; value=&quot;290&quot;/&gt;&lt;/object&gt;&lt;object type=&quot;3&quot; unique_id=&quot;27325&quot;&gt;&lt;property id=&quot;20148&quot; value=&quot;5&quot;/&gt;&lt;property id=&quot;20300&quot; value=&quot;Slide 21 - &amp;quot;Version One&amp;quot;&quot;/&gt;&lt;property id=&quot;20307&quot; value=&quot;293&quot;/&gt;&lt;/object&gt;&lt;object type=&quot;3&quot; unique_id=&quot;27326&quot;&gt;&lt;property id=&quot;20148&quot; value=&quot;5&quot;/&gt;&lt;property id=&quot;20300&quot; value=&quot;Slide 22&quot;/&gt;&lt;property id=&quot;20307&quot; value=&quot;291&quot;/&gt;&lt;/object&gt;&lt;object type=&quot;3&quot; unique_id=&quot;27327&quot;&gt;&lt;property id=&quot;20148&quot; value=&quot;5&quot;/&gt;&lt;property id=&quot;20300&quot; value=&quot;Slide 23 - &amp;quot;Version Two&amp;quot;&quot;/&gt;&lt;property id=&quot;20307&quot; value=&quot;294&quot;/&gt;&lt;/object&gt;&lt;object type=&quot;3&quot; unique_id=&quot;27328&quot;&gt;&lt;property id=&quot;20148&quot; value=&quot;5&quot;/&gt;&lt;property id=&quot;20300&quot; value=&quot;Slide 24&quot;/&gt;&lt;property id=&quot;20307&quot; value=&quot;292&quot;/&gt;&lt;/object&gt;&lt;object type=&quot;3&quot; unique_id=&quot;27329&quot;&gt;&lt;property id=&quot;20148&quot; value=&quot;5&quot;/&gt;&lt;property id=&quot;20300&quot; value=&quot;Slide 25 - &amp;quot;Final Version – Submitted Abstract&amp;#x0D;&amp;#x0A;&amp;#x0D;&amp;#x0A;&amp;quot;&quot;/&gt;&lt;property id=&quot;20307&quot; value=&quot;295&quot;/&gt;&lt;/object&gt;&lt;object type=&quot;3&quot; unique_id=&quot;27330&quot;&gt;&lt;property id=&quot;20148&quot; value=&quot;5&quot;/&gt;&lt;property id=&quot;20300&quot; value=&quot;Slide 26 - &amp;quot;What actually appeared in the published paper…&amp;quot;&quot;/&gt;&lt;property id=&quot;20307&quot; value=&quot;296&quot;/&gt;&lt;/object&gt;&lt;object type=&quot;3&quot; unique_id=&quot;27331&quot;&gt;&lt;property id=&quot;20148&quot; value=&quot;5&quot;/&gt;&lt;property id=&quot;20300&quot; value=&quot;Slide 27 - &amp;quot;Why the discrepancy?  &amp;quot;&quot;/&gt;&lt;property id=&quot;20307&quot; value=&quot;297&quot;/&gt;&lt;/object&gt;&lt;object type=&quot;3&quot; unique_id=&quot;27585&quot;&gt;&lt;property id=&quot;20148&quot; value=&quot;5&quot;/&gt;&lt;property id=&quot;20300&quot; value=&quot;Slide 43 - &amp;quot;How this Informs Other Work&amp;quot;&quot;/&gt;&lt;property id=&quot;20307&quot; value=&quot;299&quot;/&gt;&lt;/object&gt;&lt;object type=&quot;3&quot; unique_id=&quot;27586&quot;&gt;&lt;property id=&quot;20148&quot; value=&quot;5&quot;/&gt;&lt;property id=&quot;20300&quot; value=&quot;Slide 44 - &amp;quot;Difficulties with Comparative Work&amp;quot;&quot;/&gt;&lt;property id=&quot;20307&quot; value=&quot;300&quot;/&gt;&lt;/object&gt;&lt;object type=&quot;3&quot; unique_id=&quot;28233&quot;&gt;&lt;property id=&quot;20148&quot; value=&quot;5&quot;/&gt;&lt;property id=&quot;20300&quot; value=&quot;Slide 11 - &amp;quot;How Do We Use These Theories? &amp;quot;&quot;/&gt;&lt;property id=&quot;20307&quot; value=&quot;301&quot;/&gt;&lt;/object&gt;&lt;object type=&quot;3&quot; unique_id=&quot;28234&quot;&gt;&lt;property id=&quot;20148&quot; value=&quot;5&quot;/&gt;&lt;property id=&quot;20300&quot; value=&quot;Slide 14 - &amp;quot;Challenging Design Issues&amp;quot;&quot;/&gt;&lt;property id=&quot;20307&quot; value=&quot;306&quot;/&gt;&lt;/object&gt;&lt;object type=&quot;3&quot; unique_id=&quot;28235&quot;&gt;&lt;property id=&quot;20148&quot; value=&quot;5&quot;/&gt;&lt;property id=&quot;20300&quot; value=&quot;Slide 28 - &amp;quot;What are citizens willing to pay toward LTCI?&amp;quot;&quot;/&gt;&lt;property id=&quot;20307&quot; value=&quot;303&quot;/&gt;&lt;/object&gt;&lt;object type=&quot;3&quot; unique_id=&quot;28236&quot;&gt;&lt;property id=&quot;20148&quot; value=&quot;5&quot;/&gt;&lt;property id=&quot;20300&quot; value=&quot;Slide 30 - &amp;quot;What populations should be targeted for coverage?&amp;quot;&quot;/&gt;&lt;property id=&quot;20307&quot; value=&quot;304&quot;/&gt;&lt;/object&gt;&lt;object type=&quot;3&quot; unique_id=&quot;28237&quot;&gt;&lt;property id=&quot;20148&quot; value=&quot;5&quot;/&gt;&lt;property id=&quot;20300&quot; value=&quot;Slide 32 - &amp;quot;What is the level of benefit pay-out?&amp;quot;&quot;/&gt;&lt;property id=&quot;20307&quot; value=&quot;305&quot;/&gt;&lt;/object&gt;&lt;object type=&quot;3&quot; unique_id=&quot;28238&quot;&gt;&lt;property id=&quot;20148&quot; value=&quot;5&quot;/&gt;&lt;property id=&quot;20300&quot; value=&quot;Slide 35 - &amp;quot;To what extent are cash benefits restricted?&amp;quot;&quot;/&gt;&lt;property id=&quot;20307&quot; value=&quot;307&quot;/&gt;&lt;/object&gt;&lt;object type=&quot;3&quot; unique_id=&quot;28239&quot;&gt;&lt;property id=&quot;20148&quot; value=&quot;5&quot;/&gt;&lt;property id=&quot;20300&quot; value=&quot;Slide 37 - &amp;quot;What are the administrative costs of the programs?&amp;quot;&quot;/&gt;&lt;property id=&quot;20307&quot; value=&quot;308&quot;/&gt;&lt;/object&gt;&lt;object type=&quot;3&quot; unique_id=&quot;28240&quot;&gt;&lt;property id=&quot;20148&quot; value=&quot;5&quot;/&gt;&lt;property id=&quot;20300&quot; value=&quot;Slide 39 - &amp;quot;Can such programs maintain solvency?&amp;quot;&quot;/&gt;&lt;property id=&quot;20307&quot; value=&quot;309&quot;/&gt;&lt;/object&gt;&lt;object type=&quot;3&quot; unique_id=&quot;28379&quot;&gt;&lt;property id=&quot;20148&quot; value=&quot;5&quot;/&gt;&lt;property id=&quot;20300&quot; value=&quot;Slide 45&quot;/&gt;&lt;property id=&quot;20307&quot; value=&quot;310&quot;/&gt;&lt;/object&gt;&lt;/object&gt;&lt;/object&gt;&lt;/database&gt;"/>
</p:tagLst>
</file>

<file path=ppt/theme/theme1.xml><?xml version="1.0" encoding="utf-8"?>
<a:theme xmlns:a="http://schemas.openxmlformats.org/drawingml/2006/main" name="Blank Presentation">
  <a:themeElements>
    <a:clrScheme name="Custom 2">
      <a:dk1>
        <a:srgbClr val="005A8B"/>
      </a:dk1>
      <a:lt1>
        <a:srgbClr val="FFFFFF"/>
      </a:lt1>
      <a:dk2>
        <a:srgbClr val="A0CFEB"/>
      </a:dk2>
      <a:lt2>
        <a:srgbClr val="A79E70"/>
      </a:lt2>
      <a:accent1>
        <a:srgbClr val="D47600"/>
      </a:accent1>
      <a:accent2>
        <a:srgbClr val="988F86"/>
      </a:accent2>
      <a:accent3>
        <a:srgbClr val="C59217"/>
      </a:accent3>
      <a:accent4>
        <a:srgbClr val="A33F1F"/>
      </a:accent4>
      <a:accent5>
        <a:srgbClr val="CDE4F3"/>
      </a:accent5>
      <a:accent6>
        <a:srgbClr val="B28414"/>
      </a:accent6>
      <a:hlink>
        <a:srgbClr val="D47600"/>
      </a:hlink>
      <a:folHlink>
        <a:srgbClr val="A33F1F"/>
      </a:folHlink>
    </a:clrScheme>
    <a:fontScheme name="Blank Presentation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FFFFFF"/>
        </a:dk1>
        <a:lt1>
          <a:srgbClr val="FFFFFF"/>
        </a:lt1>
        <a:dk2>
          <a:srgbClr val="FFFFFF"/>
        </a:dk2>
        <a:lt2>
          <a:srgbClr val="005A8B"/>
        </a:lt2>
        <a:accent1>
          <a:srgbClr val="A0CFEB"/>
        </a:accent1>
        <a:accent2>
          <a:srgbClr val="C59217"/>
        </a:accent2>
        <a:accent3>
          <a:srgbClr val="FFFFFF"/>
        </a:accent3>
        <a:accent4>
          <a:srgbClr val="DADADA"/>
        </a:accent4>
        <a:accent5>
          <a:srgbClr val="CDE4F3"/>
        </a:accent5>
        <a:accent6>
          <a:srgbClr val="B28414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26632</TotalTime>
  <Words>959</Words>
  <Application>Microsoft Office PowerPoint</Application>
  <PresentationFormat>On-screen Show (4:3)</PresentationFormat>
  <Paragraphs>175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Arial</vt:lpstr>
      <vt:lpstr>Arial Bold</vt:lpstr>
      <vt:lpstr>Calibri</vt:lpstr>
      <vt:lpstr>Lucida Grande</vt:lpstr>
      <vt:lpstr>Times New Roman</vt:lpstr>
      <vt:lpstr>ヒラギノ角ゴ Pro W3</vt:lpstr>
      <vt:lpstr>Blank Presentation</vt:lpstr>
      <vt:lpstr>The German Long Term Care Insurance Market: The Impact of Public Subsidies</vt:lpstr>
      <vt:lpstr>PowerPoint Presentation</vt:lpstr>
      <vt:lpstr>Overview of the German LTCI Program</vt:lpstr>
      <vt:lpstr>German LTCI Reforms</vt:lpstr>
      <vt:lpstr>Another reform: the Pflege-Bahr</vt:lpstr>
      <vt:lpstr>Aim was to boost the existing market for supplemental LTCI</vt:lpstr>
      <vt:lpstr>Supplemental LTCI Policies, 1995-2015 </vt:lpstr>
      <vt:lpstr>Year on Year Percent Changes in Supplemental Policy Sales Since 2013 </vt:lpstr>
      <vt:lpstr>Sales patterns confound expectations</vt:lpstr>
      <vt:lpstr>The age distribution of subsidized product sales looks healthy</vt:lpstr>
      <vt:lpstr>What about benefit adequacy? </vt:lpstr>
      <vt:lpstr>In conclusion</vt:lpstr>
    </vt:vector>
  </TitlesOfParts>
  <Company>CMN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CMN</dc:creator>
  <cp:lastModifiedBy>Joasia Marczak</cp:lastModifiedBy>
  <cp:revision>165</cp:revision>
  <dcterms:created xsi:type="dcterms:W3CDTF">2009-04-07T15:06:50Z</dcterms:created>
  <dcterms:modified xsi:type="dcterms:W3CDTF">2016-09-04T08:51:21Z</dcterms:modified>
</cp:coreProperties>
</file>